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4" r:id="rId2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2976" autoAdjust="0"/>
  </p:normalViewPr>
  <p:slideViewPr>
    <p:cSldViewPr>
      <p:cViewPr>
        <p:scale>
          <a:sx n="80" d="100"/>
          <a:sy n="80" d="100"/>
        </p:scale>
        <p:origin x="-1690" y="-12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C13108B-FDF8-4C17-9732-93B77026F73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489D95D-0AF8-4D56-A36B-3649B835D8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23071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53328-0167-48A3-A8F1-59F05CE6F98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32E5-BD3E-4A56-8583-BF64BD742CE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4D1CE-210D-4C0D-AC09-91DAA62164FF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BBEFD-7900-4325-BBC9-BCEF2310CA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327-CFD8-403C-895B-B07A4A6327F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06B49-BD99-475D-9126-C7A46BBD8E2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978F1-CBCB-4FFC-A92C-72170E6B85CE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9ECF2-3B86-4E4F-A302-815E53D1AB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A7EB0-F016-4F37-8C5E-D5888B394CE5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5E2B3-F634-453A-B6E6-8645D294A9F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25D7-F308-4BAE-BF29-1AEE92D0E727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F162-B4D6-46DB-BB74-F49B35A39A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2038F-F6AC-45F3-8AA2-2EA723C9AACB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F367-577D-4F91-A703-BE8D59FD2FF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0DD4-E654-467B-A655-888B5F4BE971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B2E22-2276-4F6F-81D1-2DBEE09EAD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00D41-19B4-48AB-928C-93FD668E8F74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126E-7EA8-42EC-AF93-6F340C7ACB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F9FE8-E41A-4FDF-901D-B01B905AE7A3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82BE1-86F0-4DBE-9548-6EFA5D80D4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10E90-7294-4E39-918A-7C4626B1054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DAE2-986A-4DFC-BFC3-534EAC8AA27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4053AB-26C1-447A-977E-CD33F192F5CD}" type="datetimeFigureOut">
              <a:rPr lang="de-DE"/>
              <a:pPr>
                <a:defRPr/>
              </a:pPr>
              <a:t>21.06.2013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87C4E9-E6A9-4D45-9AE1-A65866F1B28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.png"/><Relationship Id="rId18" Type="http://schemas.openxmlformats.org/officeDocument/2006/relationships/image" Target="../media/image11.tiff"/><Relationship Id="rId26" Type="http://schemas.openxmlformats.org/officeDocument/2006/relationships/image" Target="../media/image16.png"/><Relationship Id="rId39" Type="http://schemas.microsoft.com/office/2007/relationships/hdphoto" Target="../media/hdphoto15.wdp"/><Relationship Id="rId3" Type="http://schemas.openxmlformats.org/officeDocument/2006/relationships/image" Target="../media/image1.tiff"/><Relationship Id="rId21" Type="http://schemas.openxmlformats.org/officeDocument/2006/relationships/image" Target="../media/image13.tiff"/><Relationship Id="rId34" Type="http://schemas.openxmlformats.org/officeDocument/2006/relationships/image" Target="../media/image20.png"/><Relationship Id="rId42" Type="http://schemas.openxmlformats.org/officeDocument/2006/relationships/image" Target="../media/image24.tiff"/><Relationship Id="rId47" Type="http://schemas.openxmlformats.org/officeDocument/2006/relationships/image" Target="../media/image28.png"/><Relationship Id="rId7" Type="http://schemas.openxmlformats.org/officeDocument/2006/relationships/image" Target="../media/image4.png"/><Relationship Id="rId12" Type="http://schemas.microsoft.com/office/2007/relationships/hdphoto" Target="../media/hdphoto3.wdp"/><Relationship Id="rId17" Type="http://schemas.openxmlformats.org/officeDocument/2006/relationships/image" Target="../media/image10.tiff"/><Relationship Id="rId25" Type="http://schemas.microsoft.com/office/2007/relationships/hdphoto" Target="../media/hdphoto8.wdp"/><Relationship Id="rId33" Type="http://schemas.microsoft.com/office/2007/relationships/hdphoto" Target="../media/hdphoto12.wdp"/><Relationship Id="rId38" Type="http://schemas.openxmlformats.org/officeDocument/2006/relationships/image" Target="../media/image22.png"/><Relationship Id="rId46" Type="http://schemas.openxmlformats.org/officeDocument/2006/relationships/image" Target="../media/image27.tiff"/><Relationship Id="rId2" Type="http://schemas.openxmlformats.org/officeDocument/2006/relationships/notesSlide" Target="../notesSlides/notesSlide1.xml"/><Relationship Id="rId16" Type="http://schemas.microsoft.com/office/2007/relationships/hdphoto" Target="../media/hdphoto5.wdp"/><Relationship Id="rId20" Type="http://schemas.microsoft.com/office/2007/relationships/hdphoto" Target="../media/hdphoto6.wdp"/><Relationship Id="rId29" Type="http://schemas.microsoft.com/office/2007/relationships/hdphoto" Target="../media/hdphoto10.wdp"/><Relationship Id="rId41" Type="http://schemas.microsoft.com/office/2007/relationships/hdphoto" Target="../media/hdphoto16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iff"/><Relationship Id="rId11" Type="http://schemas.openxmlformats.org/officeDocument/2006/relationships/image" Target="../media/image7.png"/><Relationship Id="rId24" Type="http://schemas.openxmlformats.org/officeDocument/2006/relationships/image" Target="../media/image15.png"/><Relationship Id="rId32" Type="http://schemas.openxmlformats.org/officeDocument/2006/relationships/image" Target="../media/image19.png"/><Relationship Id="rId37" Type="http://schemas.microsoft.com/office/2007/relationships/hdphoto" Target="../media/hdphoto14.wdp"/><Relationship Id="rId40" Type="http://schemas.openxmlformats.org/officeDocument/2006/relationships/image" Target="../media/image23.png"/><Relationship Id="rId45" Type="http://schemas.microsoft.com/office/2007/relationships/hdphoto" Target="../media/hdphoto17.wdp"/><Relationship Id="rId5" Type="http://schemas.microsoft.com/office/2007/relationships/hdphoto" Target="../media/hdphoto1.wdp"/><Relationship Id="rId15" Type="http://schemas.openxmlformats.org/officeDocument/2006/relationships/image" Target="../media/image9.png"/><Relationship Id="rId23" Type="http://schemas.microsoft.com/office/2007/relationships/hdphoto" Target="../media/hdphoto7.wdp"/><Relationship Id="rId28" Type="http://schemas.openxmlformats.org/officeDocument/2006/relationships/image" Target="../media/image17.png"/><Relationship Id="rId36" Type="http://schemas.openxmlformats.org/officeDocument/2006/relationships/image" Target="../media/image21.png"/><Relationship Id="rId49" Type="http://schemas.openxmlformats.org/officeDocument/2006/relationships/image" Target="../media/image29.tiff"/><Relationship Id="rId10" Type="http://schemas.microsoft.com/office/2007/relationships/hdphoto" Target="../media/hdphoto2.wdp"/><Relationship Id="rId19" Type="http://schemas.openxmlformats.org/officeDocument/2006/relationships/image" Target="../media/image12.png"/><Relationship Id="rId31" Type="http://schemas.microsoft.com/office/2007/relationships/hdphoto" Target="../media/hdphoto11.wdp"/><Relationship Id="rId44" Type="http://schemas.openxmlformats.org/officeDocument/2006/relationships/image" Target="../media/image26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14" Type="http://schemas.microsoft.com/office/2007/relationships/hdphoto" Target="../media/hdphoto4.wdp"/><Relationship Id="rId22" Type="http://schemas.openxmlformats.org/officeDocument/2006/relationships/image" Target="../media/image14.png"/><Relationship Id="rId27" Type="http://schemas.microsoft.com/office/2007/relationships/hdphoto" Target="../media/hdphoto9.wdp"/><Relationship Id="rId30" Type="http://schemas.openxmlformats.org/officeDocument/2006/relationships/image" Target="../media/image18.png"/><Relationship Id="rId35" Type="http://schemas.microsoft.com/office/2007/relationships/hdphoto" Target="../media/hdphoto13.wdp"/><Relationship Id="rId43" Type="http://schemas.openxmlformats.org/officeDocument/2006/relationships/image" Target="../media/image25.tiff"/><Relationship Id="rId48" Type="http://schemas.microsoft.com/office/2007/relationships/hdphoto" Target="../media/hdphoto18.wdp"/><Relationship Id="rId8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41" name="Line 140"/>
          <p:cNvSpPr>
            <a:spLocks noChangeShapeType="1"/>
          </p:cNvSpPr>
          <p:nvPr/>
        </p:nvSpPr>
        <p:spPr bwMode="auto">
          <a:xfrm>
            <a:off x="7037387" y="5352999"/>
            <a:ext cx="2159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cxnSp>
        <p:nvCxnSpPr>
          <p:cNvPr id="45" name="Gerade Verbindung 44"/>
          <p:cNvCxnSpPr/>
          <p:nvPr/>
        </p:nvCxnSpPr>
        <p:spPr>
          <a:xfrm>
            <a:off x="2624062" y="839838"/>
            <a:ext cx="0" cy="478124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>
            <a:off x="3492000" y="833488"/>
            <a:ext cx="0" cy="4709442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5599112" y="833488"/>
            <a:ext cx="0" cy="470071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Gerade Verbindung 54"/>
          <p:cNvCxnSpPr/>
          <p:nvPr/>
        </p:nvCxnSpPr>
        <p:spPr>
          <a:xfrm>
            <a:off x="6507162" y="904925"/>
            <a:ext cx="0" cy="463800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67" name="Textfeld 69"/>
          <p:cNvSpPr txBox="1">
            <a:spLocks noChangeArrowheads="1"/>
          </p:cNvSpPr>
          <p:nvPr/>
        </p:nvSpPr>
        <p:spPr bwMode="auto">
          <a:xfrm>
            <a:off x="915911" y="2124000"/>
            <a:ext cx="877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err="1">
                <a:cs typeface="Arial" charset="0"/>
              </a:rPr>
              <a:t>untreated</a:t>
            </a:r>
            <a:endParaRPr lang="de-DE" sz="1200" b="1" dirty="0">
              <a:cs typeface="Arial" charset="0"/>
            </a:endParaRPr>
          </a:p>
        </p:txBody>
      </p:sp>
      <p:sp>
        <p:nvSpPr>
          <p:cNvPr id="34868" name="Textfeld 70"/>
          <p:cNvSpPr txBox="1">
            <a:spLocks noChangeArrowheads="1"/>
          </p:cNvSpPr>
          <p:nvPr/>
        </p:nvSpPr>
        <p:spPr bwMode="auto">
          <a:xfrm>
            <a:off x="1044499" y="3024000"/>
            <a:ext cx="74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>
                <a:cs typeface="Arial" charset="0"/>
              </a:rPr>
              <a:t>dnRab1</a:t>
            </a:r>
          </a:p>
        </p:txBody>
      </p:sp>
      <p:sp>
        <p:nvSpPr>
          <p:cNvPr id="34869" name="Textfeld 71"/>
          <p:cNvSpPr txBox="1">
            <a:spLocks noChangeArrowheads="1"/>
          </p:cNvSpPr>
          <p:nvPr/>
        </p:nvSpPr>
        <p:spPr bwMode="auto">
          <a:xfrm>
            <a:off x="1044499" y="3888000"/>
            <a:ext cx="7493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>
                <a:cs typeface="Arial" charset="0"/>
              </a:rPr>
              <a:t>dnRab8</a:t>
            </a:r>
          </a:p>
        </p:txBody>
      </p:sp>
      <p:sp>
        <p:nvSpPr>
          <p:cNvPr id="34870" name="Textfeld 72"/>
          <p:cNvSpPr txBox="1">
            <a:spLocks noChangeArrowheads="1"/>
          </p:cNvSpPr>
          <p:nvPr/>
        </p:nvSpPr>
        <p:spPr bwMode="auto">
          <a:xfrm>
            <a:off x="968299" y="4716000"/>
            <a:ext cx="825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>
                <a:cs typeface="Arial" charset="0"/>
              </a:rPr>
              <a:t>dnRab11</a:t>
            </a:r>
          </a:p>
        </p:txBody>
      </p:sp>
      <p:sp>
        <p:nvSpPr>
          <p:cNvPr id="34875" name="Textfeld 79"/>
          <p:cNvSpPr txBox="1">
            <a:spLocks noChangeArrowheads="1"/>
          </p:cNvSpPr>
          <p:nvPr/>
        </p:nvSpPr>
        <p:spPr bwMode="auto">
          <a:xfrm>
            <a:off x="6912000" y="5328000"/>
            <a:ext cx="482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000" b="1">
                <a:cs typeface="Arial" charset="0"/>
              </a:rPr>
              <a:t>8 </a:t>
            </a:r>
            <a:r>
              <a:rPr lang="el-GR" sz="1000" b="1">
                <a:cs typeface="Arial" charset="0"/>
              </a:rPr>
              <a:t>μ</a:t>
            </a:r>
            <a:r>
              <a:rPr lang="de-DE" sz="1000" b="1">
                <a:cs typeface="Arial" charset="0"/>
              </a:rPr>
              <a:t>m</a:t>
            </a:r>
          </a:p>
        </p:txBody>
      </p:sp>
      <p:sp>
        <p:nvSpPr>
          <p:cNvPr id="34876" name="Textfeld 80"/>
          <p:cNvSpPr txBox="1">
            <a:spLocks noChangeArrowheads="1"/>
          </p:cNvSpPr>
          <p:nvPr/>
        </p:nvSpPr>
        <p:spPr bwMode="auto">
          <a:xfrm>
            <a:off x="6875463" y="6453188"/>
            <a:ext cx="2245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1" dirty="0" err="1">
                <a:latin typeface="Calibri" pitchFamily="34" charset="0"/>
              </a:rPr>
              <a:t>Supplementary</a:t>
            </a:r>
            <a:r>
              <a:rPr lang="de-DE" b="1" dirty="0">
                <a:latin typeface="Calibri" pitchFamily="34" charset="0"/>
              </a:rPr>
              <a:t> </a:t>
            </a:r>
            <a:r>
              <a:rPr lang="de-DE" b="1" dirty="0" err="1">
                <a:latin typeface="Calibri" pitchFamily="34" charset="0"/>
              </a:rPr>
              <a:t>Fig</a:t>
            </a:r>
            <a:r>
              <a:rPr lang="de-DE" b="1" dirty="0">
                <a:latin typeface="Calibri" pitchFamily="34" charset="0"/>
              </a:rPr>
              <a:t> </a:t>
            </a:r>
            <a:r>
              <a:rPr lang="de-DE" b="1" dirty="0" smtClean="0">
                <a:latin typeface="Calibri" pitchFamily="34" charset="0"/>
              </a:rPr>
              <a:t>S3</a:t>
            </a:r>
            <a:endParaRPr lang="de-DE" b="1" dirty="0">
              <a:latin typeface="Calibri" pitchFamily="34" charset="0"/>
            </a:endParaRPr>
          </a:p>
        </p:txBody>
      </p:sp>
      <p:cxnSp>
        <p:nvCxnSpPr>
          <p:cNvPr id="71" name="Gerade Verbindung 70"/>
          <p:cNvCxnSpPr/>
          <p:nvPr/>
        </p:nvCxnSpPr>
        <p:spPr>
          <a:xfrm flipV="1">
            <a:off x="1679425" y="976710"/>
            <a:ext cx="6047879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61" name="Textfeld 63"/>
          <p:cNvSpPr txBox="1">
            <a:spLocks noChangeArrowheads="1"/>
          </p:cNvSpPr>
          <p:nvPr/>
        </p:nvSpPr>
        <p:spPr bwMode="auto">
          <a:xfrm>
            <a:off x="2827262" y="760463"/>
            <a:ext cx="47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Cap</a:t>
            </a:r>
          </a:p>
        </p:txBody>
      </p:sp>
      <p:sp>
        <p:nvSpPr>
          <p:cNvPr id="34862" name="Textfeld 64"/>
          <p:cNvSpPr txBox="1">
            <a:spLocks noChangeArrowheads="1"/>
          </p:cNvSpPr>
          <p:nvPr/>
        </p:nvSpPr>
        <p:spPr bwMode="auto">
          <a:xfrm>
            <a:off x="1852537" y="760463"/>
            <a:ext cx="627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Sec23</a:t>
            </a:r>
          </a:p>
        </p:txBody>
      </p:sp>
      <p:sp>
        <p:nvSpPr>
          <p:cNvPr id="34863" name="Textfeld 65"/>
          <p:cNvSpPr txBox="1">
            <a:spLocks noChangeArrowheads="1"/>
          </p:cNvSpPr>
          <p:nvPr/>
        </p:nvSpPr>
        <p:spPr bwMode="auto">
          <a:xfrm>
            <a:off x="3660699" y="760463"/>
            <a:ext cx="6461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merge</a:t>
            </a:r>
          </a:p>
        </p:txBody>
      </p:sp>
      <p:sp>
        <p:nvSpPr>
          <p:cNvPr id="34871" name="Textfeld 73"/>
          <p:cNvSpPr txBox="1">
            <a:spLocks noChangeArrowheads="1"/>
          </p:cNvSpPr>
          <p:nvPr/>
        </p:nvSpPr>
        <p:spPr bwMode="auto">
          <a:xfrm>
            <a:off x="2866949" y="400100"/>
            <a:ext cx="4349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>
                <a:cs typeface="Arial" charset="0"/>
              </a:rPr>
              <a:t>ER</a:t>
            </a:r>
          </a:p>
        </p:txBody>
      </p:sp>
      <p:cxnSp>
        <p:nvCxnSpPr>
          <p:cNvPr id="77" name="Gerade Verbindung 76"/>
          <p:cNvCxnSpPr/>
          <p:nvPr/>
        </p:nvCxnSpPr>
        <p:spPr>
          <a:xfrm>
            <a:off x="1764000" y="760463"/>
            <a:ext cx="25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feld 69"/>
          <p:cNvSpPr txBox="1">
            <a:spLocks noChangeArrowheads="1"/>
          </p:cNvSpPr>
          <p:nvPr/>
        </p:nvSpPr>
        <p:spPr bwMode="auto">
          <a:xfrm>
            <a:off x="899592" y="1332000"/>
            <a:ext cx="8851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e-DE" sz="1200" b="1" dirty="0" err="1" smtClean="0">
                <a:cs typeface="Arial" charset="0"/>
              </a:rPr>
              <a:t>untreated</a:t>
            </a:r>
            <a:endParaRPr lang="de-DE" sz="1200" b="1" dirty="0" smtClean="0">
              <a:cs typeface="Arial" charset="0"/>
            </a:endParaRPr>
          </a:p>
        </p:txBody>
      </p:sp>
      <p:sp>
        <p:nvSpPr>
          <p:cNvPr id="34864" name="Textfeld 66"/>
          <p:cNvSpPr txBox="1">
            <a:spLocks noChangeArrowheads="1"/>
          </p:cNvSpPr>
          <p:nvPr/>
        </p:nvSpPr>
        <p:spPr bwMode="auto">
          <a:xfrm>
            <a:off x="5816600" y="760463"/>
            <a:ext cx="4746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Cap</a:t>
            </a:r>
          </a:p>
        </p:txBody>
      </p:sp>
      <p:sp>
        <p:nvSpPr>
          <p:cNvPr id="34865" name="Textfeld 67"/>
          <p:cNvSpPr txBox="1">
            <a:spLocks noChangeArrowheads="1"/>
          </p:cNvSpPr>
          <p:nvPr/>
        </p:nvSpPr>
        <p:spPr bwMode="auto">
          <a:xfrm>
            <a:off x="4867275" y="760463"/>
            <a:ext cx="558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Rab6</a:t>
            </a:r>
          </a:p>
        </p:txBody>
      </p:sp>
      <p:sp>
        <p:nvSpPr>
          <p:cNvPr id="34866" name="Textfeld 68"/>
          <p:cNvSpPr txBox="1">
            <a:spLocks noChangeArrowheads="1"/>
          </p:cNvSpPr>
          <p:nvPr/>
        </p:nvSpPr>
        <p:spPr bwMode="auto">
          <a:xfrm>
            <a:off x="6607175" y="760463"/>
            <a:ext cx="6461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b="1">
                <a:cs typeface="Arial" charset="0"/>
              </a:rPr>
              <a:t>merge</a:t>
            </a:r>
          </a:p>
        </p:txBody>
      </p:sp>
      <p:sp>
        <p:nvSpPr>
          <p:cNvPr id="34872" name="Textfeld 74"/>
          <p:cNvSpPr txBox="1">
            <a:spLocks noChangeArrowheads="1"/>
          </p:cNvSpPr>
          <p:nvPr/>
        </p:nvSpPr>
        <p:spPr bwMode="auto">
          <a:xfrm>
            <a:off x="5737225" y="400100"/>
            <a:ext cx="6413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400" b="1">
                <a:cs typeface="Arial" charset="0"/>
              </a:rPr>
              <a:t>Golgi</a:t>
            </a:r>
          </a:p>
        </p:txBody>
      </p:sp>
      <p:cxnSp>
        <p:nvCxnSpPr>
          <p:cNvPr id="78" name="Gerade Verbindung 77"/>
          <p:cNvCxnSpPr/>
          <p:nvPr/>
        </p:nvCxnSpPr>
        <p:spPr>
          <a:xfrm>
            <a:off x="4752000" y="760463"/>
            <a:ext cx="259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75"/>
          <p:cNvCxnSpPr/>
          <p:nvPr/>
        </p:nvCxnSpPr>
        <p:spPr>
          <a:xfrm flipV="1">
            <a:off x="7416000" y="1872000"/>
            <a:ext cx="0" cy="3456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feld 79"/>
          <p:cNvSpPr txBox="1"/>
          <p:nvPr/>
        </p:nvSpPr>
        <p:spPr>
          <a:xfrm rot="16200000">
            <a:off x="7020000" y="3456000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MVM 24 h</a:t>
            </a:r>
            <a:endParaRPr lang="de-DE" sz="1400" b="1" dirty="0"/>
          </a:p>
        </p:txBody>
      </p:sp>
      <p:pic>
        <p:nvPicPr>
          <p:cNvPr id="81" name="Picture 7" descr="R:\severine\PAPER\EGRESS_paper\revision\270513\rab6_neg.tif.frames\rab6_neg_C001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70" t="43823" r="62295" b="43373"/>
          <a:stretch/>
        </p:blipFill>
        <p:spPr bwMode="auto">
          <a:xfrm>
            <a:off x="5616000" y="1008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2" descr="R:\severine\PAPER\EGRESS_paper\revision\270513\sec23_neg.tif.frames\sec23_neg_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51" t="42992" r="73002" b="39470"/>
          <a:stretch/>
        </p:blipFill>
        <p:spPr bwMode="auto">
          <a:xfrm>
            <a:off x="3492000" y="1008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3" descr="R:\severine\PAPER\EGRESS_paper\revision\270513\sec23_neg.tif.frames\sec23_neg_C001.t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1" t="42991" r="71929" b="38440"/>
          <a:stretch/>
        </p:blipFill>
        <p:spPr bwMode="auto">
          <a:xfrm>
            <a:off x="2628000" y="1008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4" descr="R:\severine\PAPER\EGRESS_paper\revision\270513\sec23_neg.tif.frames\sec23_neg_C002.tif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749" t="43006" r="73003" b="39456"/>
          <a:stretch/>
        </p:blipFill>
        <p:spPr bwMode="auto">
          <a:xfrm>
            <a:off x="1764000" y="1012806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5" descr="R:\severine\PAPER\EGRESS_paper\revision\270513\rab6_neg.tif.frames\rab6_neg_C002.ti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7" t="44381" r="63892" b="43929"/>
          <a:stretch/>
        </p:blipFill>
        <p:spPr bwMode="auto">
          <a:xfrm>
            <a:off x="4752000" y="1008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6" descr="R:\severine\PAPER\EGRESS_paper\revision\270513\rab6_neg.tif.frames\rab6_neg_.tif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1" t="44380" r="63897" b="43929"/>
          <a:stretch/>
        </p:blipFill>
        <p:spPr bwMode="auto">
          <a:xfrm>
            <a:off x="6480000" y="1008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4" descr="R:\severine\PAPER\EGRESS_paper\revision\270513\rabs\wt_sec23.tif.frames\wt_sec23_C001.tif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89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463" t="31526" r="15273" b="53496"/>
          <a:stretch/>
        </p:blipFill>
        <p:spPr bwMode="auto">
          <a:xfrm>
            <a:off x="2628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2" descr="R:\severine\PAPER\EGRESS_paper\revision\270513\rabs\wt_sec23.tif.frames\wt_sec23_C002.tif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464" t="31527" r="15272" b="53495"/>
          <a:stretch/>
        </p:blipFill>
        <p:spPr bwMode="auto">
          <a:xfrm>
            <a:off x="1764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R:\severine\PAPER\EGRESS_paper\revision\270513\rabs\wt_sec23.tif.frames\wt_sec23_.tif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1000"/>
                    </a14:imgEffect>
                    <a14:imgEffect>
                      <a14:brightnessContrast brigh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485" t="31534" r="15250" b="53486"/>
          <a:stretch/>
        </p:blipFill>
        <p:spPr bwMode="auto">
          <a:xfrm>
            <a:off x="3492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7" descr="R:\severine\PAPER\EGRESS_paper\revision\270513\rabs\wt_rab6.tif.frames\wt_rab6_C001.tif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133" t="9461" r="34168" b="77801"/>
          <a:stretch/>
        </p:blipFill>
        <p:spPr bwMode="auto">
          <a:xfrm flipH="1" flipV="1">
            <a:off x="5616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5" descr="R:\severine\PAPER\EGRESS_paper\revision\270513\rabs\wt_rab6.tif.frames\wt_rab6_C002.tif"/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33" t="9461" r="34168" b="77801"/>
          <a:stretch/>
        </p:blipFill>
        <p:spPr bwMode="auto">
          <a:xfrm flipH="1" flipV="1">
            <a:off x="4752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6" descr="R:\severine\PAPER\EGRESS_paper\revision\270513\rabs\wt_rab6.tif.frames\wt_rab6_.tif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19" t="9464" r="34182" b="77798"/>
          <a:stretch/>
        </p:blipFill>
        <p:spPr bwMode="auto">
          <a:xfrm flipH="1" flipV="1">
            <a:off x="6480000" y="1872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4" descr="R:\severine\PAPER\EGRESS_paper\revision\270513\rabs\rab1_sec23.tif.frames\rab1_sec23_C001.tif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harpenSoften amount="21000"/>
                    </a14:imgEffect>
                    <a14:imgEffect>
                      <a14:brightnessContrast bright="32000" contrast="5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255" t="60566" r="22513" b="23186"/>
          <a:stretch/>
        </p:blipFill>
        <p:spPr bwMode="auto">
          <a:xfrm>
            <a:off x="2628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2" descr="R:\severine\PAPER\EGRESS_paper\revision\270513\rabs\rab1_sec23.tif.frames\rab1_sec23_C002.tif"/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55" t="60566" r="22513" b="23186"/>
          <a:stretch/>
        </p:blipFill>
        <p:spPr bwMode="auto">
          <a:xfrm>
            <a:off x="1764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3" descr="R:\severine\PAPER\EGRESS_paper\revision\270513\rabs\rab1_sec23.tif.frames\rab1_sec23_.tif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10000"/>
                    </a14:imgEffect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274" t="60553" r="22493" b="23197"/>
          <a:stretch/>
        </p:blipFill>
        <p:spPr bwMode="auto">
          <a:xfrm>
            <a:off x="3492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7" descr="R:\severine\PAPER\EGRESS_paper\revision\270513\rabs\rab1_rab6.tif.frames\rab1_rab6_C001.tif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-7000"/>
                    </a14:imgEffect>
                    <a14:imgEffect>
                      <a14:brightnessContrast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18" t="29375" r="45803" b="56409"/>
          <a:stretch/>
        </p:blipFill>
        <p:spPr bwMode="auto">
          <a:xfrm>
            <a:off x="5616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5" descr="R:\severine\PAPER\EGRESS_paper\revision\270513\rabs\rab1_rab6.tif.frames\rab1_rab6_C002.tif"/>
          <p:cNvPicPr>
            <a:picLocks noChangeAspect="1" noChangeArrowheads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sharpenSoften amount="19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00" t="29158" r="45821" b="56626"/>
          <a:stretch/>
        </p:blipFill>
        <p:spPr bwMode="auto">
          <a:xfrm>
            <a:off x="4752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6" descr="R:\severine\PAPER\EGRESS_paper\revision\270513\rabs\rab1_rab6.tif.frames\rab1_rab6_.tif"/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sharpenSoften amoun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06" t="29136" r="45814" b="56648"/>
          <a:stretch/>
        </p:blipFill>
        <p:spPr bwMode="auto">
          <a:xfrm>
            <a:off x="6480000" y="2736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4" descr="R:\severine\PAPER\EGRESS_paper\revision\270513\rabs\rab8_rab6_b.tif.frames\rab8_rab6_b_C001.tif"/>
          <p:cNvPicPr>
            <a:picLocks noChangeAspect="1" noChangeArrowheads="1"/>
          </p:cNvPicPr>
          <p:nvPr/>
        </p:nvPicPr>
        <p:blipFill rotWithShape="1"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662" t="42808" r="3997" b="39638"/>
          <a:stretch/>
        </p:blipFill>
        <p:spPr bwMode="auto">
          <a:xfrm>
            <a:off x="5616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5" descr="R:\severine\PAPER\EGRESS_paper\revision\270513\rabs\rab8_sec23.tif.frames\rab8_sec23_C002.tif"/>
          <p:cNvPicPr>
            <a:picLocks noChangeAspect="1" noChangeArrowheads="1"/>
          </p:cNvPicPr>
          <p:nvPr/>
        </p:nvPicPr>
        <p:blipFill rotWithShape="1"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16000" contras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85" t="30125" r="48176" b="52455"/>
          <a:stretch/>
        </p:blipFill>
        <p:spPr bwMode="auto">
          <a:xfrm flipH="1" flipV="1">
            <a:off x="1764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1" name="Picture 6" descr="R:\severine\PAPER\EGRESS_paper\revision\270513\rabs\rab8_sec23.tif.frames\rab8_sec23_.tif"/>
          <p:cNvPicPr>
            <a:picLocks noChangeAspect="1" noChangeArrowheads="1"/>
          </p:cNvPicPr>
          <p:nvPr/>
        </p:nvPicPr>
        <p:blipFill rotWithShape="1"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2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85" t="30127" r="48176" b="52453"/>
          <a:stretch/>
        </p:blipFill>
        <p:spPr bwMode="auto">
          <a:xfrm flipH="1" flipV="1">
            <a:off x="3492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" name="Picture 7" descr="R:\severine\PAPER\EGRESS_paper\revision\270513\rabs\rab8_sec23.tif.frames\rab8_sec23_C001.tif"/>
          <p:cNvPicPr>
            <a:picLocks noChangeAspect="1" noChangeArrowheads="1"/>
          </p:cNvPicPr>
          <p:nvPr/>
        </p:nvPicPr>
        <p:blipFill rotWithShape="1"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23000" contrast="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894" t="30117" r="48168" b="52463"/>
          <a:stretch/>
        </p:blipFill>
        <p:spPr bwMode="auto">
          <a:xfrm flipH="1" flipV="1">
            <a:off x="2628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Picture 2" descr="R:\severine\PAPER\EGRESS_paper\revision\270513\rabs\rab8_rab6_b.tif.frames\rab8_rab6_b_C002.tif"/>
          <p:cNvPicPr>
            <a:picLocks noChangeAspect="1" noChangeArrowheads="1"/>
          </p:cNvPicPr>
          <p:nvPr/>
        </p:nvPicPr>
        <p:blipFill rotWithShape="1"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bright="46000" contrast="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662" t="42808" r="3997" b="39638"/>
          <a:stretch/>
        </p:blipFill>
        <p:spPr bwMode="auto">
          <a:xfrm>
            <a:off x="4752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3" descr="R:\severine\PAPER\EGRESS_paper\revision\270513\rabs\rab8_rab6_b.tif.frames\rab8_rab6_b_.tif"/>
          <p:cNvPicPr>
            <a:picLocks noChangeAspect="1" noChangeArrowheads="1"/>
          </p:cNvPicPr>
          <p:nvPr/>
        </p:nvPicPr>
        <p:blipFill rotWithShape="1">
          <a:blip r:embed="rId40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47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9638" t="42803" r="4021" b="39643"/>
          <a:stretch/>
        </p:blipFill>
        <p:spPr bwMode="auto">
          <a:xfrm>
            <a:off x="6480000" y="3600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10" descr="R:\severine\PAPER\EGRESS_paper\revision\270513\rabs\rab11_rab6.tif.frames\rab11_rab6_C001.tif"/>
          <p:cNvPicPr>
            <a:picLocks noChangeAspect="1" noChangeArrowheads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07" t="24288" r="27603" b="60811"/>
          <a:stretch/>
        </p:blipFill>
        <p:spPr bwMode="auto">
          <a:xfrm>
            <a:off x="5616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7" descr="R:\severine\PAPER\EGRESS_paper\revision\270513\rabs\rab11_sec23_b.tif.frames\rab11_sec23_b_C001.tif"/>
          <p:cNvPicPr>
            <a:picLocks noChangeAspect="1" noChangeArrowheads="1"/>
          </p:cNvPicPr>
          <p:nvPr/>
        </p:nvPicPr>
        <p:blipFill rotWithShape="1">
          <a:blip r:embed="rId4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31" t="61575" r="45329" b="23195"/>
          <a:stretch/>
        </p:blipFill>
        <p:spPr bwMode="auto">
          <a:xfrm flipH="1" flipV="1">
            <a:off x="2628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5" descr="R:\severine\PAPER\EGRESS_paper\revision\270513\rabs\rab11_sec23_b.tif.frames\rab11_sec23_b_C002.tif"/>
          <p:cNvPicPr>
            <a:picLocks noChangeAspect="1" noChangeArrowheads="1"/>
          </p:cNvPicPr>
          <p:nvPr/>
        </p:nvPicPr>
        <p:blipFill rotWithShape="1"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sharpenSoften amount="40000"/>
                    </a14:imgEffect>
                    <a14:imgEffect>
                      <a14:brightnessContrast bright="-17000" contras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231" t="61450" r="45329" b="23321"/>
          <a:stretch/>
        </p:blipFill>
        <p:spPr bwMode="auto">
          <a:xfrm flipH="1" flipV="1">
            <a:off x="1764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6" descr="R:\severine\PAPER\EGRESS_paper\revision\270513\rabs\rab11_sec23_b.tif.frames\rab11_sec23_b_.tif"/>
          <p:cNvPicPr>
            <a:picLocks noChangeAspect="1" noChangeArrowheads="1"/>
          </p:cNvPicPr>
          <p:nvPr/>
        </p:nvPicPr>
        <p:blipFill rotWithShape="1"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7" t="60741" r="45342" b="24028"/>
          <a:stretch/>
        </p:blipFill>
        <p:spPr bwMode="auto">
          <a:xfrm flipH="1" flipV="1">
            <a:off x="3492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8" descr="R:\severine\PAPER\EGRESS_paper\revision\270513\rabs\rab11_rab6.tif.frames\rab11_rab6_C002.tif"/>
          <p:cNvPicPr>
            <a:picLocks noChangeAspect="1" noChangeArrowheads="1"/>
          </p:cNvPicPr>
          <p:nvPr/>
        </p:nvPicPr>
        <p:blipFill rotWithShape="1">
          <a:blip r:embed="rId47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-4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709" t="24288" r="27601" b="60811"/>
          <a:stretch/>
        </p:blipFill>
        <p:spPr bwMode="auto">
          <a:xfrm>
            <a:off x="4752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9" descr="R:\severine\PAPER\EGRESS_paper\revision\270513\rabs\rab11_rab6.tif.frames\rab11_rab6_.tif"/>
          <p:cNvPicPr>
            <a:picLocks noChangeAspect="1" noChangeArrowheads="1"/>
          </p:cNvPicPr>
          <p:nvPr/>
        </p:nvPicPr>
        <p:blipFill rotWithShape="1"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9" t="23865" r="27580" b="61234"/>
          <a:stretch/>
        </p:blipFill>
        <p:spPr bwMode="auto">
          <a:xfrm>
            <a:off x="6480000" y="4464000"/>
            <a:ext cx="82800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" name="Textfeld 1"/>
          <p:cNvSpPr txBox="1">
            <a:spLocks noChangeArrowheads="1"/>
          </p:cNvSpPr>
          <p:nvPr/>
        </p:nvSpPr>
        <p:spPr bwMode="auto">
          <a:xfrm>
            <a:off x="3636000" y="2484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27.7±2.8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12" name="Textfeld 1"/>
          <p:cNvSpPr txBox="1">
            <a:spLocks noChangeArrowheads="1"/>
          </p:cNvSpPr>
          <p:nvPr/>
        </p:nvSpPr>
        <p:spPr bwMode="auto">
          <a:xfrm>
            <a:off x="3600000" y="3348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27.8±3.2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13" name="Textfeld 1"/>
          <p:cNvSpPr txBox="1">
            <a:spLocks noChangeArrowheads="1"/>
          </p:cNvSpPr>
          <p:nvPr/>
        </p:nvSpPr>
        <p:spPr bwMode="auto">
          <a:xfrm>
            <a:off x="3600000" y="4212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29.2±5.3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14" name="Textfeld 1"/>
          <p:cNvSpPr txBox="1">
            <a:spLocks noChangeArrowheads="1"/>
          </p:cNvSpPr>
          <p:nvPr/>
        </p:nvSpPr>
        <p:spPr bwMode="auto">
          <a:xfrm>
            <a:off x="3636000" y="5076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28.6±5.7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42" name="Textfeld 1"/>
          <p:cNvSpPr txBox="1">
            <a:spLocks noChangeArrowheads="1"/>
          </p:cNvSpPr>
          <p:nvPr/>
        </p:nvSpPr>
        <p:spPr bwMode="auto">
          <a:xfrm>
            <a:off x="6588000" y="2484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45.5±4.6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43" name="Textfeld 45"/>
          <p:cNvSpPr txBox="1">
            <a:spLocks noChangeArrowheads="1"/>
          </p:cNvSpPr>
          <p:nvPr/>
        </p:nvSpPr>
        <p:spPr bwMode="auto">
          <a:xfrm>
            <a:off x="6588000" y="3348000"/>
            <a:ext cx="77251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11.5±1.1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44" name="Textfeld 46"/>
          <p:cNvSpPr txBox="1">
            <a:spLocks noChangeArrowheads="1"/>
          </p:cNvSpPr>
          <p:nvPr/>
        </p:nvSpPr>
        <p:spPr bwMode="auto">
          <a:xfrm>
            <a:off x="6598908" y="4212000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44.9±7.4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4845" name="Textfeld 47"/>
          <p:cNvSpPr txBox="1">
            <a:spLocks noChangeArrowheads="1"/>
          </p:cNvSpPr>
          <p:nvPr/>
        </p:nvSpPr>
        <p:spPr bwMode="auto">
          <a:xfrm>
            <a:off x="6588000" y="5052784"/>
            <a:ext cx="78098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de-DE" sz="1200" b="1" dirty="0" smtClean="0">
                <a:solidFill>
                  <a:schemeClr val="bg1"/>
                </a:solidFill>
                <a:cs typeface="Arial" charset="0"/>
              </a:rPr>
              <a:t>41.5±4.6</a:t>
            </a:r>
            <a:endParaRPr lang="de-DE" sz="1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7315170" y="127620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A9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288452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</Words>
  <Application>Microsoft Office PowerPoint</Application>
  <PresentationFormat>Bildschirmpräsentation (4:3)</PresentationFormat>
  <Paragraphs>25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nuesch</dc:creator>
  <cp:lastModifiedBy>nuesch</cp:lastModifiedBy>
  <cp:revision>170</cp:revision>
  <cp:lastPrinted>2013-06-20T13:28:25Z</cp:lastPrinted>
  <dcterms:created xsi:type="dcterms:W3CDTF">2012-08-03T07:36:47Z</dcterms:created>
  <dcterms:modified xsi:type="dcterms:W3CDTF">2013-06-21T07:21:19Z</dcterms:modified>
</cp:coreProperties>
</file>