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8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48" autoAdjust="0"/>
    <p:restoredTop sz="92976" autoAdjust="0"/>
  </p:normalViewPr>
  <p:slideViewPr>
    <p:cSldViewPr>
      <p:cViewPr>
        <p:scale>
          <a:sx n="80" d="100"/>
          <a:sy n="80" d="100"/>
        </p:scale>
        <p:origin x="-1690" y="-12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ad\fs\F-Temp\severine\PAPER\EGRESS_paper\revision\b7_ACneutr_140613\quantif14061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ad\fs\F-Temp\severine\PAPER\EGRESS_paper\revision\b7_neutralisant_070613\quantif07061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926539295390268"/>
          <c:y val="8.8736330004200947E-2"/>
          <c:w val="0.88073455264093858"/>
          <c:h val="0.8131477149398087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Tabelle1!$B$4:$I$4</c:f>
                <c:numCache>
                  <c:formatCode>General</c:formatCode>
                  <c:ptCount val="8"/>
                  <c:pt idx="0">
                    <c:v>9.9</c:v>
                  </c:pt>
                  <c:pt idx="1">
                    <c:v>2.2000000000000002</c:v>
                  </c:pt>
                  <c:pt idx="2">
                    <c:v>0.1</c:v>
                  </c:pt>
                  <c:pt idx="3">
                    <c:v>0.4</c:v>
                  </c:pt>
                  <c:pt idx="4">
                    <c:v>0.1</c:v>
                  </c:pt>
                  <c:pt idx="5">
                    <c:v>1.4</c:v>
                  </c:pt>
                  <c:pt idx="6">
                    <c:v>0.6</c:v>
                  </c:pt>
                  <c:pt idx="7">
                    <c:v>0.8</c:v>
                  </c:pt>
                </c:numCache>
              </c:numRef>
            </c:plus>
            <c:minus>
              <c:numRef>
                <c:f>Tabelle1!$B$4:$I$4</c:f>
                <c:numCache>
                  <c:formatCode>General</c:formatCode>
                  <c:ptCount val="8"/>
                  <c:pt idx="0">
                    <c:v>9.9</c:v>
                  </c:pt>
                  <c:pt idx="1">
                    <c:v>2.2000000000000002</c:v>
                  </c:pt>
                  <c:pt idx="2">
                    <c:v>0.1</c:v>
                  </c:pt>
                  <c:pt idx="3">
                    <c:v>0.4</c:v>
                  </c:pt>
                  <c:pt idx="4">
                    <c:v>0.1</c:v>
                  </c:pt>
                  <c:pt idx="5">
                    <c:v>1.4</c:v>
                  </c:pt>
                  <c:pt idx="6">
                    <c:v>0.6</c:v>
                  </c:pt>
                  <c:pt idx="7">
                    <c:v>0.8</c:v>
                  </c:pt>
                </c:numCache>
              </c:numRef>
            </c:minus>
          </c:errBars>
          <c:cat>
            <c:numRef>
              <c:f>Tabelle1!$B$2:$I$2</c:f>
              <c:numCache>
                <c:formatCode>General</c:formatCode>
                <c:ptCount val="8"/>
              </c:numCache>
            </c:numRef>
          </c:cat>
          <c:val>
            <c:numRef>
              <c:f>Tabelle1!$B$3:$I$3</c:f>
              <c:numCache>
                <c:formatCode>General</c:formatCode>
                <c:ptCount val="8"/>
                <c:pt idx="0">
                  <c:v>46.6</c:v>
                </c:pt>
                <c:pt idx="1">
                  <c:v>25.8</c:v>
                </c:pt>
                <c:pt idx="2">
                  <c:v>1.2</c:v>
                </c:pt>
                <c:pt idx="3">
                  <c:v>1</c:v>
                </c:pt>
                <c:pt idx="4">
                  <c:v>0.2</c:v>
                </c:pt>
                <c:pt idx="5">
                  <c:v>6.3</c:v>
                </c:pt>
                <c:pt idx="6">
                  <c:v>2</c:v>
                </c:pt>
                <c:pt idx="7">
                  <c:v>1.6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081728"/>
        <c:axId val="153083264"/>
      </c:barChart>
      <c:catAx>
        <c:axId val="153081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Arial" pitchFamily="34" charset="0"/>
                <a:cs typeface="Arial" pitchFamily="34" charset="0"/>
              </a:defRPr>
            </a:pPr>
            <a:endParaRPr lang="de-DE"/>
          </a:p>
        </c:txPr>
        <c:crossAx val="153083264"/>
        <c:crosses val="autoZero"/>
        <c:auto val="1"/>
        <c:lblAlgn val="ctr"/>
        <c:lblOffset val="100"/>
        <c:noMultiLvlLbl val="0"/>
      </c:catAx>
      <c:valAx>
        <c:axId val="153083264"/>
        <c:scaling>
          <c:orientation val="minMax"/>
          <c:max val="5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b="1">
                    <a:latin typeface="Arial" pitchFamily="34" charset="0"/>
                    <a:cs typeface="Arial" pitchFamily="34" charset="0"/>
                  </a:defRPr>
                </a:pPr>
                <a:r>
                  <a:rPr lang="en-US" sz="1100" b="1" dirty="0">
                    <a:latin typeface="Arial" pitchFamily="34" charset="0"/>
                    <a:cs typeface="Arial" pitchFamily="34" charset="0"/>
                  </a:rPr>
                  <a:t>% </a:t>
                </a:r>
                <a:r>
                  <a:rPr lang="en-US" sz="1100" b="1" dirty="0" smtClean="0">
                    <a:latin typeface="Arial" pitchFamily="34" charset="0"/>
                    <a:cs typeface="Arial" pitchFamily="34" charset="0"/>
                  </a:rPr>
                  <a:t>NS1 </a:t>
                </a:r>
                <a:r>
                  <a:rPr lang="en-US" sz="1100" b="1" dirty="0" err="1" smtClean="0">
                    <a:latin typeface="Arial" pitchFamily="34" charset="0"/>
                    <a:cs typeface="Arial" pitchFamily="34" charset="0"/>
                  </a:rPr>
                  <a:t>pos</a:t>
                </a:r>
                <a:r>
                  <a:rPr lang="en-US" sz="11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100" b="1" dirty="0">
                    <a:latin typeface="Arial" pitchFamily="34" charset="0"/>
                    <a:cs typeface="Arial" pitchFamily="34" charset="0"/>
                  </a:rPr>
                  <a:t>cells</a:t>
                </a:r>
              </a:p>
            </c:rich>
          </c:tx>
          <c:layout>
            <c:manualLayout>
              <c:xMode val="edge"/>
              <c:yMode val="edge"/>
              <c:x val="2.2144545167946117E-2"/>
              <c:y val="0.1141805104859450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de-DE"/>
          </a:p>
        </c:txPr>
        <c:crossAx val="153081728"/>
        <c:crosses val="autoZero"/>
        <c:crossBetween val="between"/>
        <c:majorUnit val="1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020591642350463"/>
          <c:y val="5.9640896582962781E-2"/>
          <c:w val="0.87616159572823615"/>
          <c:h val="0.7984783205811709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Tabelle1!$B$4:$I$4</c:f>
                <c:numCache>
                  <c:formatCode>General</c:formatCode>
                  <c:ptCount val="8"/>
                  <c:pt idx="0">
                    <c:v>0.6</c:v>
                  </c:pt>
                  <c:pt idx="1">
                    <c:v>3.8</c:v>
                  </c:pt>
                  <c:pt idx="2">
                    <c:v>1.7</c:v>
                  </c:pt>
                  <c:pt idx="3">
                    <c:v>0.6</c:v>
                  </c:pt>
                  <c:pt idx="4">
                    <c:v>0.8</c:v>
                  </c:pt>
                  <c:pt idx="5">
                    <c:v>2.4</c:v>
                  </c:pt>
                  <c:pt idx="6">
                    <c:v>1.8</c:v>
                  </c:pt>
                  <c:pt idx="7">
                    <c:v>0.8</c:v>
                  </c:pt>
                </c:numCache>
              </c:numRef>
            </c:plus>
            <c:minus>
              <c:numRef>
                <c:f>Tabelle1!$B$4:$I$4</c:f>
                <c:numCache>
                  <c:formatCode>General</c:formatCode>
                  <c:ptCount val="8"/>
                  <c:pt idx="0">
                    <c:v>0.6</c:v>
                  </c:pt>
                  <c:pt idx="1">
                    <c:v>3.8</c:v>
                  </c:pt>
                  <c:pt idx="2">
                    <c:v>1.7</c:v>
                  </c:pt>
                  <c:pt idx="3">
                    <c:v>0.6</c:v>
                  </c:pt>
                  <c:pt idx="4">
                    <c:v>0.8</c:v>
                  </c:pt>
                  <c:pt idx="5">
                    <c:v>2.4</c:v>
                  </c:pt>
                  <c:pt idx="6">
                    <c:v>1.8</c:v>
                  </c:pt>
                  <c:pt idx="7">
                    <c:v>0.8</c:v>
                  </c:pt>
                </c:numCache>
              </c:numRef>
            </c:minus>
          </c:errBars>
          <c:cat>
            <c:strRef>
              <c:f>Tabelle1!$B$2:$I$2</c:f>
              <c:strCache>
                <c:ptCount val="8"/>
                <c:pt idx="0">
                  <c:v>inf1</c:v>
                </c:pt>
                <c:pt idx="1">
                  <c:v>mock</c:v>
                </c:pt>
                <c:pt idx="2">
                  <c:v>1/500</c:v>
                </c:pt>
                <c:pt idx="3">
                  <c:v>1/200</c:v>
                </c:pt>
                <c:pt idx="4">
                  <c:v>1/100</c:v>
                </c:pt>
                <c:pt idx="5">
                  <c:v>0.1U/ml</c:v>
                </c:pt>
                <c:pt idx="6">
                  <c:v>0.2U/ml</c:v>
                </c:pt>
                <c:pt idx="7">
                  <c:v>0.5U/ml</c:v>
                </c:pt>
              </c:strCache>
            </c:strRef>
          </c:cat>
          <c:val>
            <c:numRef>
              <c:f>Tabelle1!$B$3:$I$3</c:f>
              <c:numCache>
                <c:formatCode>General</c:formatCode>
                <c:ptCount val="8"/>
                <c:pt idx="0">
                  <c:v>28</c:v>
                </c:pt>
                <c:pt idx="1">
                  <c:v>16.7</c:v>
                </c:pt>
                <c:pt idx="2">
                  <c:v>4</c:v>
                </c:pt>
                <c:pt idx="3">
                  <c:v>2.2999999999999998</c:v>
                </c:pt>
                <c:pt idx="4">
                  <c:v>1.1000000000000001</c:v>
                </c:pt>
                <c:pt idx="5">
                  <c:v>3.2</c:v>
                </c:pt>
                <c:pt idx="6">
                  <c:v>2.5</c:v>
                </c:pt>
                <c:pt idx="7">
                  <c:v>1.1000000000000001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365888"/>
        <c:axId val="153379968"/>
      </c:barChart>
      <c:catAx>
        <c:axId val="1533658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/>
          <a:lstStyle/>
          <a:p>
            <a:pPr>
              <a:defRPr sz="1000" b="1">
                <a:latin typeface="Arial" pitchFamily="34" charset="0"/>
                <a:cs typeface="Arial" pitchFamily="34" charset="0"/>
              </a:defRPr>
            </a:pPr>
            <a:endParaRPr lang="de-DE"/>
          </a:p>
        </c:txPr>
        <c:crossAx val="153379968"/>
        <c:crosses val="autoZero"/>
        <c:auto val="1"/>
        <c:lblAlgn val="ctr"/>
        <c:lblOffset val="100"/>
        <c:noMultiLvlLbl val="0"/>
      </c:catAx>
      <c:valAx>
        <c:axId val="153379968"/>
        <c:scaling>
          <c:orientation val="minMax"/>
          <c:max val="3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100" b="1">
                    <a:latin typeface="Arial" pitchFamily="34" charset="0"/>
                    <a:cs typeface="Arial" pitchFamily="34" charset="0"/>
                  </a:defRPr>
                </a:pPr>
                <a:r>
                  <a:rPr lang="en-US" sz="1100" b="1" dirty="0">
                    <a:latin typeface="Arial" pitchFamily="34" charset="0"/>
                    <a:cs typeface="Arial" pitchFamily="34" charset="0"/>
                  </a:rPr>
                  <a:t>% </a:t>
                </a:r>
                <a:r>
                  <a:rPr lang="en-US" sz="1100" b="1" dirty="0" smtClean="0">
                    <a:latin typeface="Arial" pitchFamily="34" charset="0"/>
                    <a:cs typeface="Arial" pitchFamily="34" charset="0"/>
                  </a:rPr>
                  <a:t>Cap </a:t>
                </a:r>
                <a:r>
                  <a:rPr lang="en-US" sz="1100" b="1" dirty="0" err="1" smtClean="0">
                    <a:latin typeface="Arial" pitchFamily="34" charset="0"/>
                    <a:cs typeface="Arial" pitchFamily="34" charset="0"/>
                  </a:rPr>
                  <a:t>pos</a:t>
                </a:r>
                <a:r>
                  <a:rPr lang="en-US" sz="1100" b="1" baseline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100" b="1" dirty="0" smtClean="0">
                    <a:latin typeface="Arial" pitchFamily="34" charset="0"/>
                    <a:cs typeface="Arial" pitchFamily="34" charset="0"/>
                  </a:rPr>
                  <a:t>cells</a:t>
                </a:r>
                <a:endParaRPr lang="en-US" sz="1100" b="1" dirty="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2.5171246925559275E-3"/>
              <c:y val="0.1365319312346937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de-DE"/>
          </a:p>
        </c:txPr>
        <c:crossAx val="153365888"/>
        <c:crosses val="autoZero"/>
        <c:crossBetween val="between"/>
        <c:majorUnit val="5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C13108B-FDF8-4C17-9732-93B77026F734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489D95D-0AF8-4D56-A36B-3649B835D89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23071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53328-0167-48A3-A8F1-59F05CE6F983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632E5-BD3E-4A56-8583-BF64BD742CE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4D1CE-210D-4C0D-AC09-91DAA62164FF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BBEFD-7900-4325-BBC9-BCEF2310CA9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AF327-CFD8-403C-895B-B07A4A6327FB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06B49-BD99-475D-9126-C7A46BBD8E2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978F1-CBCB-4FFC-A92C-72170E6B85CE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ECF2-3B86-4E4F-A302-815E53D1AB8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A7EB0-F016-4F37-8C5E-D5888B394CE5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5E2B3-F634-453A-B6E6-8645D294A9F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025D7-F308-4BAE-BF29-1AEE92D0E727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EF162-B4D6-46DB-BB74-F49B35A39AB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2038F-F6AC-45F3-8AA2-2EA723C9AACB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AF367-577D-4F91-A703-BE8D59FD2FF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40DD4-E654-467B-A655-888B5F4BE971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B2E22-2276-4F6F-81D1-2DBEE09EAD8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00D41-19B4-48AB-928C-93FD668E8F74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0126E-7EA8-42EC-AF93-6F340C7ACB9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F9FE8-E41A-4FDF-901D-B01B905AE7A3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82BE1-86F0-4DBE-9548-6EFA5D80D45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10E90-7294-4E39-918A-7C4626B1054D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3DAE2-986A-4DFC-BFC3-534EAC8AA27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4053AB-26C1-447A-977E-CD33F192F5CD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887C4E9-E6A9-4D45-9AE1-A65866F1B28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6.wdp"/><Relationship Id="rId18" Type="http://schemas.openxmlformats.org/officeDocument/2006/relationships/image" Target="../media/image10.tiff"/><Relationship Id="rId26" Type="http://schemas.openxmlformats.org/officeDocument/2006/relationships/image" Target="../media/image16.png"/><Relationship Id="rId3" Type="http://schemas.microsoft.com/office/2007/relationships/hdphoto" Target="../media/hdphoto1.wdp"/><Relationship Id="rId21" Type="http://schemas.microsoft.com/office/2007/relationships/hdphoto" Target="../media/hdphoto8.wdp"/><Relationship Id="rId7" Type="http://schemas.microsoft.com/office/2007/relationships/hdphoto" Target="../media/hdphoto3.wdp"/><Relationship Id="rId12" Type="http://schemas.openxmlformats.org/officeDocument/2006/relationships/image" Target="../media/image6.png"/><Relationship Id="rId17" Type="http://schemas.openxmlformats.org/officeDocument/2006/relationships/image" Target="../media/image9.tiff"/><Relationship Id="rId25" Type="http://schemas.microsoft.com/office/2007/relationships/hdphoto" Target="../media/hdphoto9.wdp"/><Relationship Id="rId2" Type="http://schemas.openxmlformats.org/officeDocument/2006/relationships/image" Target="../media/image1.png"/><Relationship Id="rId16" Type="http://schemas.openxmlformats.org/officeDocument/2006/relationships/image" Target="../media/image8.tiff"/><Relationship Id="rId20" Type="http://schemas.openxmlformats.org/officeDocument/2006/relationships/image" Target="../media/image12.png"/><Relationship Id="rId29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24" Type="http://schemas.openxmlformats.org/officeDocument/2006/relationships/image" Target="../media/image15.png"/><Relationship Id="rId5" Type="http://schemas.microsoft.com/office/2007/relationships/hdphoto" Target="../media/hdphoto2.wdp"/><Relationship Id="rId15" Type="http://schemas.microsoft.com/office/2007/relationships/hdphoto" Target="../media/hdphoto7.wdp"/><Relationship Id="rId23" Type="http://schemas.openxmlformats.org/officeDocument/2006/relationships/image" Target="../media/image14.tiff"/><Relationship Id="rId28" Type="http://schemas.openxmlformats.org/officeDocument/2006/relationships/chart" Target="../charts/chart1.xml"/><Relationship Id="rId10" Type="http://schemas.openxmlformats.org/officeDocument/2006/relationships/image" Target="../media/image5.png"/><Relationship Id="rId19" Type="http://schemas.openxmlformats.org/officeDocument/2006/relationships/image" Target="../media/image11.tiff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14" Type="http://schemas.openxmlformats.org/officeDocument/2006/relationships/image" Target="../media/image7.png"/><Relationship Id="rId22" Type="http://schemas.openxmlformats.org/officeDocument/2006/relationships/image" Target="../media/image13.tiff"/><Relationship Id="rId27" Type="http://schemas.microsoft.com/office/2007/relationships/hdphoto" Target="../media/hdphoto10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0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163" y="390224"/>
            <a:ext cx="856800" cy="856800"/>
          </a:xfrm>
          <a:prstGeom prst="rect">
            <a:avLst/>
          </a:prstGeom>
        </p:spPr>
      </p:pic>
      <p:pic>
        <p:nvPicPr>
          <p:cNvPr id="26" name="Grafik 25"/>
          <p:cNvPicPr preferRelativeResize="0"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513" y="390224"/>
            <a:ext cx="856800" cy="856800"/>
          </a:xfrm>
          <a:prstGeom prst="rect">
            <a:avLst/>
          </a:prstGeom>
        </p:spPr>
      </p:pic>
      <p:pic>
        <p:nvPicPr>
          <p:cNvPr id="2049" name="Grafik 2048"/>
          <p:cNvPicPr preferRelativeResize="0"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356" y="390224"/>
            <a:ext cx="856800" cy="856800"/>
          </a:xfrm>
          <a:prstGeom prst="rect">
            <a:avLst/>
          </a:prstGeom>
        </p:spPr>
      </p:pic>
      <p:pic>
        <p:nvPicPr>
          <p:cNvPr id="2076" name="Grafik 2075"/>
          <p:cNvPicPr preferRelativeResize="0"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463" y="390224"/>
            <a:ext cx="856800" cy="856800"/>
          </a:xfrm>
          <a:prstGeom prst="rect">
            <a:avLst/>
          </a:prstGeom>
        </p:spPr>
      </p:pic>
      <p:pic>
        <p:nvPicPr>
          <p:cNvPr id="2079" name="Grafik 2078"/>
          <p:cNvPicPr preferRelativeResize="0"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091" y="390224"/>
            <a:ext cx="856800" cy="856800"/>
          </a:xfrm>
          <a:prstGeom prst="rect">
            <a:avLst/>
          </a:prstGeom>
        </p:spPr>
      </p:pic>
      <p:pic>
        <p:nvPicPr>
          <p:cNvPr id="34" name="Grafik 33"/>
          <p:cNvPicPr preferRelativeResize="0"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5000" contras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842" y="390224"/>
            <a:ext cx="856800" cy="856800"/>
          </a:xfrm>
          <a:prstGeom prst="rect">
            <a:avLst/>
          </a:prstGeom>
        </p:spPr>
      </p:pic>
      <p:pic>
        <p:nvPicPr>
          <p:cNvPr id="46" name="Grafik 45"/>
          <p:cNvPicPr preferRelativeResize="0"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019" y="390224"/>
            <a:ext cx="856800" cy="856800"/>
          </a:xfrm>
          <a:prstGeom prst="rect">
            <a:avLst/>
          </a:prstGeom>
        </p:spPr>
      </p:pic>
      <p:pic>
        <p:nvPicPr>
          <p:cNvPr id="64" name="Grafik 63"/>
          <p:cNvPicPr preferRelativeResize="0"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805" y="390224"/>
            <a:ext cx="856800" cy="856800"/>
          </a:xfrm>
          <a:prstGeom prst="rect">
            <a:avLst/>
          </a:prstGeom>
        </p:spPr>
      </p:pic>
      <p:pic>
        <p:nvPicPr>
          <p:cNvPr id="77" name="Picture 4" descr="R:\severine\PAPER\EGRESS_paper\revision\b7_neutralisant_070613\b7\b7\b7_b7_wt_co.tif"/>
          <p:cNvPicPr preferRelativeResize="0"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513" y="1325799"/>
            <a:ext cx="856800" cy="85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5" descr="R:\severine\PAPER\EGRESS_paper\revision\b7_neutralisant_070613\b7\b7\b7_b7_500_ao.tif"/>
          <p:cNvPicPr preferRelativeResize="0"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2356" y="1325799"/>
            <a:ext cx="856800" cy="85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8" descr="R:\severine\PAPER\EGRESS_paper\revision\b7_neutralisant_070613\b7\b7\b7_b7_200_ao.tif"/>
          <p:cNvPicPr preferRelativeResize="0"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463" y="1325799"/>
            <a:ext cx="856800" cy="85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11" descr="R:\severine\PAPER\EGRESS_paper\revision\b7_neutralisant_070613\b7\b7\b7_b7_100_ao.tif"/>
          <p:cNvPicPr preferRelativeResize="0">
            <a:picLocks noChangeAspect="1" noChangeArrowheads="1"/>
          </p:cNvPicPr>
          <p:nvPr/>
        </p:nvPicPr>
        <p:blipFill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91" y="1325799"/>
            <a:ext cx="856800" cy="85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" name="Picture 17" descr="R:\severine\PAPER\EGRESS_paper\revision\b7_neutralisant_070613\b7\na\na_na2_co.tif"/>
          <p:cNvPicPr preferRelativeResize="0"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019" y="1325799"/>
            <a:ext cx="856800" cy="85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" name="Picture 20" descr="R:\severine\PAPER\EGRESS_paper\revision\b7_neutralisant_070613\b7\na\na_na5_co.tif"/>
          <p:cNvPicPr preferRelativeResize="0"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805" y="1325799"/>
            <a:ext cx="856800" cy="85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25" descr="R:\severine\PAPER\EGRESS_paper\revision\b7_neutralisant_070613\origin_cells\origin_cells_b7_2o.tif"/>
          <p:cNvPicPr preferRelativeResize="0">
            <a:picLocks noChangeAspect="1" noChangeArrowheads="1"/>
          </p:cNvPicPr>
          <p:nvPr/>
        </p:nvPicPr>
        <p:blipFill>
          <a:blip r:embed="rId24" cstate="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163" y="1325799"/>
            <a:ext cx="856800" cy="85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1083461" y="1017308"/>
            <a:ext cx="7922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smtClean="0">
                <a:solidFill>
                  <a:schemeClr val="bg1"/>
                </a:solidFill>
              </a:rPr>
              <a:t>46.6±9.9%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08" name="Textfeld 107"/>
          <p:cNvSpPr txBox="1"/>
          <p:nvPr/>
        </p:nvSpPr>
        <p:spPr>
          <a:xfrm>
            <a:off x="2107811" y="1017308"/>
            <a:ext cx="7922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smtClean="0">
                <a:solidFill>
                  <a:schemeClr val="bg1"/>
                </a:solidFill>
              </a:rPr>
              <a:t>25.8±2.2%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28" name="Textfeld 127"/>
          <p:cNvSpPr txBox="1"/>
          <p:nvPr/>
        </p:nvSpPr>
        <p:spPr>
          <a:xfrm>
            <a:off x="3069920" y="1017308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smtClean="0">
                <a:solidFill>
                  <a:schemeClr val="bg1"/>
                </a:solidFill>
              </a:rPr>
              <a:t>1.2±0.1%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29" name="Textfeld 128"/>
          <p:cNvSpPr txBox="1"/>
          <p:nvPr/>
        </p:nvSpPr>
        <p:spPr>
          <a:xfrm>
            <a:off x="3836676" y="1017308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smtClean="0">
                <a:solidFill>
                  <a:schemeClr val="bg1"/>
                </a:solidFill>
              </a:rPr>
              <a:t>1.0±0.4%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30" name="Textfeld 129"/>
          <p:cNvSpPr txBox="1"/>
          <p:nvPr/>
        </p:nvSpPr>
        <p:spPr>
          <a:xfrm>
            <a:off x="4785655" y="1017308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smtClean="0">
                <a:solidFill>
                  <a:schemeClr val="bg1"/>
                </a:solidFill>
              </a:rPr>
              <a:t>0.2±0.1%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31" name="Textfeld 130"/>
          <p:cNvSpPr txBox="1"/>
          <p:nvPr/>
        </p:nvSpPr>
        <p:spPr>
          <a:xfrm>
            <a:off x="5720406" y="1017308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smtClean="0">
                <a:solidFill>
                  <a:schemeClr val="bg1"/>
                </a:solidFill>
              </a:rPr>
              <a:t>6.3±1.4%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32" name="Textfeld 131"/>
          <p:cNvSpPr txBox="1"/>
          <p:nvPr/>
        </p:nvSpPr>
        <p:spPr>
          <a:xfrm>
            <a:off x="6542583" y="1017308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smtClean="0">
                <a:solidFill>
                  <a:schemeClr val="bg1"/>
                </a:solidFill>
              </a:rPr>
              <a:t>2.0±0.6%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33" name="Textfeld 132"/>
          <p:cNvSpPr txBox="1"/>
          <p:nvPr/>
        </p:nvSpPr>
        <p:spPr>
          <a:xfrm>
            <a:off x="7410369" y="1017308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smtClean="0">
                <a:solidFill>
                  <a:schemeClr val="bg1"/>
                </a:solidFill>
              </a:rPr>
              <a:t>1.6±0.8%</a:t>
            </a:r>
            <a:endParaRPr lang="de-DE" sz="1000" b="1" dirty="0">
              <a:solidFill>
                <a:schemeClr val="bg1"/>
              </a:solidFill>
            </a:endParaRPr>
          </a:p>
        </p:txBody>
      </p:sp>
      <p:pic>
        <p:nvPicPr>
          <p:cNvPr id="134" name="Picture 16" descr="R:\severine\PAPER\EGRESS_paper\revision\b7_neutralisant_070613\b7\na\na_na1_bo.tif"/>
          <p:cNvPicPr preferRelativeResize="0">
            <a:picLocks noChangeAspect="1" noChangeArrowheads="1"/>
          </p:cNvPicPr>
          <p:nvPr/>
        </p:nvPicPr>
        <p:blipFill>
          <a:blip r:embed="rId26" cstate="print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842" y="1325799"/>
            <a:ext cx="856800" cy="85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5" name="Textfeld 134"/>
          <p:cNvSpPr txBox="1"/>
          <p:nvPr/>
        </p:nvSpPr>
        <p:spPr>
          <a:xfrm>
            <a:off x="1083461" y="1958643"/>
            <a:ext cx="7922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smtClean="0">
                <a:solidFill>
                  <a:schemeClr val="bg1"/>
                </a:solidFill>
              </a:rPr>
              <a:t>28.0±0.6%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36" name="Textfeld 135"/>
          <p:cNvSpPr txBox="1"/>
          <p:nvPr/>
        </p:nvSpPr>
        <p:spPr>
          <a:xfrm>
            <a:off x="2107811" y="1958643"/>
            <a:ext cx="7922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smtClean="0">
                <a:solidFill>
                  <a:schemeClr val="bg1"/>
                </a:solidFill>
              </a:rPr>
              <a:t>16.7±3.8%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37" name="Textfeld 136"/>
          <p:cNvSpPr txBox="1"/>
          <p:nvPr/>
        </p:nvSpPr>
        <p:spPr>
          <a:xfrm>
            <a:off x="3929027" y="1958643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smtClean="0">
                <a:solidFill>
                  <a:schemeClr val="bg1"/>
                </a:solidFill>
              </a:rPr>
              <a:t>2.3±0.6%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38" name="Textfeld 137"/>
          <p:cNvSpPr txBox="1"/>
          <p:nvPr/>
        </p:nvSpPr>
        <p:spPr>
          <a:xfrm>
            <a:off x="4785655" y="1958643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smtClean="0">
                <a:solidFill>
                  <a:schemeClr val="bg1"/>
                </a:solidFill>
              </a:rPr>
              <a:t>1.1±0.8%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39" name="Textfeld 138"/>
          <p:cNvSpPr txBox="1"/>
          <p:nvPr/>
        </p:nvSpPr>
        <p:spPr>
          <a:xfrm>
            <a:off x="3069920" y="1958643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smtClean="0">
                <a:solidFill>
                  <a:schemeClr val="bg1"/>
                </a:solidFill>
              </a:rPr>
              <a:t>4.0±1.7%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40" name="Textfeld 139"/>
          <p:cNvSpPr txBox="1"/>
          <p:nvPr/>
        </p:nvSpPr>
        <p:spPr>
          <a:xfrm>
            <a:off x="5720406" y="1958643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smtClean="0">
                <a:solidFill>
                  <a:schemeClr val="bg1"/>
                </a:solidFill>
              </a:rPr>
              <a:t>3.2±2.4%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41" name="Textfeld 140"/>
          <p:cNvSpPr txBox="1"/>
          <p:nvPr/>
        </p:nvSpPr>
        <p:spPr>
          <a:xfrm>
            <a:off x="6542583" y="1958643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smtClean="0">
                <a:solidFill>
                  <a:schemeClr val="bg1"/>
                </a:solidFill>
              </a:rPr>
              <a:t>2.5±1.8%</a:t>
            </a:r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42" name="Textfeld 141"/>
          <p:cNvSpPr txBox="1"/>
          <p:nvPr/>
        </p:nvSpPr>
        <p:spPr>
          <a:xfrm>
            <a:off x="7410369" y="1958643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smtClean="0">
                <a:solidFill>
                  <a:schemeClr val="bg1"/>
                </a:solidFill>
              </a:rPr>
              <a:t>1.1±0.8%</a:t>
            </a:r>
            <a:endParaRPr lang="de-DE" sz="1000" b="1" dirty="0">
              <a:solidFill>
                <a:schemeClr val="bg1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856436" y="260648"/>
            <a:ext cx="10054" cy="194421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Gerade Verbindung 144"/>
          <p:cNvCxnSpPr/>
          <p:nvPr/>
        </p:nvCxnSpPr>
        <p:spPr>
          <a:xfrm>
            <a:off x="4711295" y="355898"/>
            <a:ext cx="10054" cy="194421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Gerade Verbindung 145"/>
          <p:cNvCxnSpPr/>
          <p:nvPr/>
        </p:nvCxnSpPr>
        <p:spPr>
          <a:xfrm>
            <a:off x="6491304" y="260648"/>
            <a:ext cx="10054" cy="194421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Gerade Verbindung 146"/>
          <p:cNvCxnSpPr/>
          <p:nvPr/>
        </p:nvCxnSpPr>
        <p:spPr>
          <a:xfrm>
            <a:off x="7339341" y="355898"/>
            <a:ext cx="10054" cy="194421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1211934" y="47189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 smtClean="0"/>
              <a:t>Inf</a:t>
            </a:r>
            <a:r>
              <a:rPr lang="de-DE" sz="1400" b="1" dirty="0" smtClean="0"/>
              <a:t> 1</a:t>
            </a:r>
            <a:endParaRPr lang="de-DE" sz="1400" b="1" dirty="0"/>
          </a:p>
        </p:txBody>
      </p:sp>
      <p:cxnSp>
        <p:nvCxnSpPr>
          <p:cNvPr id="13" name="Gerade Verbindung 12"/>
          <p:cNvCxnSpPr/>
          <p:nvPr/>
        </p:nvCxnSpPr>
        <p:spPr>
          <a:xfrm>
            <a:off x="2075513" y="323632"/>
            <a:ext cx="61240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feld 147"/>
          <p:cNvSpPr txBox="1"/>
          <p:nvPr/>
        </p:nvSpPr>
        <p:spPr>
          <a:xfrm>
            <a:off x="4861682" y="47189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 smtClean="0"/>
              <a:t>Inf</a:t>
            </a:r>
            <a:r>
              <a:rPr lang="de-DE" sz="1400" b="1" dirty="0" smtClean="0"/>
              <a:t> 2</a:t>
            </a:r>
            <a:endParaRPr lang="de-DE" sz="1400" b="1" dirty="0"/>
          </a:p>
        </p:txBody>
      </p:sp>
      <p:sp>
        <p:nvSpPr>
          <p:cNvPr id="149" name="Textfeld 148"/>
          <p:cNvSpPr txBox="1"/>
          <p:nvPr/>
        </p:nvSpPr>
        <p:spPr>
          <a:xfrm>
            <a:off x="2177541" y="2147714"/>
            <a:ext cx="652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 smtClean="0"/>
              <a:t>mock</a:t>
            </a:r>
            <a:endParaRPr lang="de-DE" sz="1400" b="1" dirty="0"/>
          </a:p>
        </p:txBody>
      </p:sp>
      <p:sp>
        <p:nvSpPr>
          <p:cNvPr id="150" name="Textfeld 149"/>
          <p:cNvSpPr txBox="1"/>
          <p:nvPr/>
        </p:nvSpPr>
        <p:spPr>
          <a:xfrm>
            <a:off x="3115676" y="2147714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1/500</a:t>
            </a:r>
            <a:endParaRPr lang="de-DE" sz="1400" b="1" dirty="0"/>
          </a:p>
        </p:txBody>
      </p:sp>
      <p:sp>
        <p:nvSpPr>
          <p:cNvPr id="151" name="Textfeld 150"/>
          <p:cNvSpPr txBox="1"/>
          <p:nvPr/>
        </p:nvSpPr>
        <p:spPr>
          <a:xfrm>
            <a:off x="3973911" y="2147714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1/200</a:t>
            </a:r>
            <a:endParaRPr lang="de-DE" sz="1400" b="1" dirty="0"/>
          </a:p>
        </p:txBody>
      </p:sp>
      <p:sp>
        <p:nvSpPr>
          <p:cNvPr id="152" name="Textfeld 151"/>
          <p:cNvSpPr txBox="1"/>
          <p:nvPr/>
        </p:nvSpPr>
        <p:spPr>
          <a:xfrm>
            <a:off x="4844194" y="2147714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1/100</a:t>
            </a:r>
            <a:endParaRPr lang="de-DE" sz="1400" b="1" dirty="0"/>
          </a:p>
        </p:txBody>
      </p:sp>
      <p:sp>
        <p:nvSpPr>
          <p:cNvPr id="153" name="Textfeld 152"/>
          <p:cNvSpPr txBox="1"/>
          <p:nvPr/>
        </p:nvSpPr>
        <p:spPr>
          <a:xfrm>
            <a:off x="5645064" y="2147714"/>
            <a:ext cx="872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0.1 U/ml</a:t>
            </a:r>
            <a:endParaRPr lang="de-DE" sz="1400" b="1" dirty="0"/>
          </a:p>
        </p:txBody>
      </p:sp>
      <p:sp>
        <p:nvSpPr>
          <p:cNvPr id="154" name="Textfeld 153"/>
          <p:cNvSpPr txBox="1"/>
          <p:nvPr/>
        </p:nvSpPr>
        <p:spPr>
          <a:xfrm>
            <a:off x="6466986" y="2147714"/>
            <a:ext cx="872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0.2 U/ml</a:t>
            </a:r>
            <a:endParaRPr lang="de-DE" sz="1400" b="1" dirty="0"/>
          </a:p>
        </p:txBody>
      </p:sp>
      <p:sp>
        <p:nvSpPr>
          <p:cNvPr id="155" name="Textfeld 154"/>
          <p:cNvSpPr txBox="1"/>
          <p:nvPr/>
        </p:nvSpPr>
        <p:spPr>
          <a:xfrm>
            <a:off x="7339341" y="2147714"/>
            <a:ext cx="872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0.5 U/ml</a:t>
            </a:r>
            <a:endParaRPr lang="de-DE" sz="1400" b="1" dirty="0"/>
          </a:p>
        </p:txBody>
      </p:sp>
      <p:cxnSp>
        <p:nvCxnSpPr>
          <p:cNvPr id="15" name="Gerade Verbindung 14"/>
          <p:cNvCxnSpPr/>
          <p:nvPr/>
        </p:nvCxnSpPr>
        <p:spPr>
          <a:xfrm>
            <a:off x="3031820" y="2455491"/>
            <a:ext cx="250497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5615631" y="2455491"/>
            <a:ext cx="259601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feld 155"/>
          <p:cNvSpPr txBox="1"/>
          <p:nvPr/>
        </p:nvSpPr>
        <p:spPr>
          <a:xfrm>
            <a:off x="6168827" y="2443856"/>
            <a:ext cx="1468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 smtClean="0"/>
              <a:t>Neuraminidase</a:t>
            </a:r>
            <a:endParaRPr lang="de-DE" sz="1400" b="1" dirty="0"/>
          </a:p>
        </p:txBody>
      </p:sp>
      <p:sp>
        <p:nvSpPr>
          <p:cNvPr id="157" name="Textfeld 156"/>
          <p:cNvSpPr txBox="1"/>
          <p:nvPr/>
        </p:nvSpPr>
        <p:spPr>
          <a:xfrm>
            <a:off x="4077357" y="2443856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B7</a:t>
            </a:r>
            <a:endParaRPr lang="de-DE" sz="1400" b="1" dirty="0"/>
          </a:p>
        </p:txBody>
      </p:sp>
      <p:sp>
        <p:nvSpPr>
          <p:cNvPr id="158" name="Textfeld 157"/>
          <p:cNvSpPr txBox="1"/>
          <p:nvPr/>
        </p:nvSpPr>
        <p:spPr>
          <a:xfrm>
            <a:off x="451461" y="664735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αNS1</a:t>
            </a:r>
            <a:endParaRPr lang="de-DE" sz="1400" b="1" dirty="0"/>
          </a:p>
        </p:txBody>
      </p:sp>
      <p:sp>
        <p:nvSpPr>
          <p:cNvPr id="159" name="Textfeld 158"/>
          <p:cNvSpPr txBox="1"/>
          <p:nvPr/>
        </p:nvSpPr>
        <p:spPr>
          <a:xfrm>
            <a:off x="462682" y="1600310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αCap</a:t>
            </a:r>
            <a:endParaRPr lang="de-DE" sz="1400" b="1" dirty="0"/>
          </a:p>
        </p:txBody>
      </p:sp>
      <p:graphicFrame>
        <p:nvGraphicFramePr>
          <p:cNvPr id="160" name="Diagramm 15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7645065"/>
              </p:ext>
            </p:extLst>
          </p:nvPr>
        </p:nvGraphicFramePr>
        <p:xfrm>
          <a:off x="1080000" y="2852937"/>
          <a:ext cx="4960996" cy="1512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8"/>
          </a:graphicData>
        </a:graphic>
      </p:graphicFrame>
      <p:graphicFrame>
        <p:nvGraphicFramePr>
          <p:cNvPr id="161" name="Diagramm 16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2774526"/>
              </p:ext>
            </p:extLst>
          </p:nvPr>
        </p:nvGraphicFramePr>
        <p:xfrm>
          <a:off x="1170000" y="4221088"/>
          <a:ext cx="4985053" cy="1656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9"/>
          </a:graphicData>
        </a:graphic>
      </p:graphicFrame>
      <p:cxnSp>
        <p:nvCxnSpPr>
          <p:cNvPr id="163" name="Gerade Verbindung 162"/>
          <p:cNvCxnSpPr/>
          <p:nvPr/>
        </p:nvCxnSpPr>
        <p:spPr>
          <a:xfrm>
            <a:off x="4539826" y="5904000"/>
            <a:ext cx="145957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Gerade Verbindung 163"/>
          <p:cNvCxnSpPr/>
          <p:nvPr/>
        </p:nvCxnSpPr>
        <p:spPr>
          <a:xfrm>
            <a:off x="2822669" y="5904000"/>
            <a:ext cx="145957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feld 167"/>
          <p:cNvSpPr txBox="1"/>
          <p:nvPr/>
        </p:nvSpPr>
        <p:spPr>
          <a:xfrm>
            <a:off x="3369555" y="5904000"/>
            <a:ext cx="3658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b="1" dirty="0" smtClean="0"/>
              <a:t>B7</a:t>
            </a:r>
            <a:endParaRPr lang="de-DE" sz="1100" b="1" dirty="0"/>
          </a:p>
        </p:txBody>
      </p:sp>
      <p:sp>
        <p:nvSpPr>
          <p:cNvPr id="169" name="Textfeld 168"/>
          <p:cNvSpPr txBox="1"/>
          <p:nvPr/>
        </p:nvSpPr>
        <p:spPr>
          <a:xfrm>
            <a:off x="4671535" y="5904000"/>
            <a:ext cx="11961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b="1" dirty="0" err="1" smtClean="0"/>
              <a:t>Neuraminidase</a:t>
            </a:r>
            <a:endParaRPr lang="de-DE" sz="1100" b="1" dirty="0"/>
          </a:p>
        </p:txBody>
      </p:sp>
      <p:cxnSp>
        <p:nvCxnSpPr>
          <p:cNvPr id="171" name="Gerade Verbindung 170"/>
          <p:cNvCxnSpPr/>
          <p:nvPr/>
        </p:nvCxnSpPr>
        <p:spPr>
          <a:xfrm>
            <a:off x="2268000" y="6156000"/>
            <a:ext cx="3816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feld 171"/>
          <p:cNvSpPr txBox="1"/>
          <p:nvPr/>
        </p:nvSpPr>
        <p:spPr>
          <a:xfrm>
            <a:off x="3924970" y="6156000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 smtClean="0"/>
              <a:t>Inf</a:t>
            </a:r>
            <a:r>
              <a:rPr lang="de-DE" sz="1400" b="1" dirty="0" smtClean="0"/>
              <a:t> 2</a:t>
            </a:r>
            <a:endParaRPr lang="de-DE" sz="1400" b="1" dirty="0"/>
          </a:p>
        </p:txBody>
      </p:sp>
      <p:sp>
        <p:nvSpPr>
          <p:cNvPr id="28" name="Rechteck 27"/>
          <p:cNvSpPr/>
          <p:nvPr/>
        </p:nvSpPr>
        <p:spPr>
          <a:xfrm>
            <a:off x="1735873" y="5675400"/>
            <a:ext cx="387855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3" name="Textfeld 172"/>
          <p:cNvSpPr txBox="1"/>
          <p:nvPr/>
        </p:nvSpPr>
        <p:spPr>
          <a:xfrm>
            <a:off x="1668621" y="6156000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 smtClean="0"/>
              <a:t>Inf</a:t>
            </a:r>
            <a:r>
              <a:rPr lang="de-DE" sz="1400" b="1" dirty="0" smtClean="0"/>
              <a:t> 1</a:t>
            </a:r>
            <a:endParaRPr lang="de-DE" sz="1400" b="1" dirty="0"/>
          </a:p>
        </p:txBody>
      </p:sp>
      <p:sp>
        <p:nvSpPr>
          <p:cNvPr id="174" name="Textfeld 113"/>
          <p:cNvSpPr txBox="1">
            <a:spLocks noChangeArrowheads="1"/>
          </p:cNvSpPr>
          <p:nvPr/>
        </p:nvSpPr>
        <p:spPr bwMode="auto">
          <a:xfrm>
            <a:off x="6790497" y="6453188"/>
            <a:ext cx="22459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dirty="0" err="1">
                <a:latin typeface="Calibri" pitchFamily="34" charset="0"/>
              </a:rPr>
              <a:t>Supplementary</a:t>
            </a:r>
            <a:r>
              <a:rPr lang="de-DE" b="1" dirty="0">
                <a:latin typeface="Calibri" pitchFamily="34" charset="0"/>
              </a:rPr>
              <a:t> </a:t>
            </a:r>
            <a:r>
              <a:rPr lang="de-DE" b="1" dirty="0" err="1">
                <a:latin typeface="Calibri" pitchFamily="34" charset="0"/>
              </a:rPr>
              <a:t>Fig</a:t>
            </a:r>
            <a:r>
              <a:rPr lang="de-DE" b="1" dirty="0">
                <a:latin typeface="Calibri" pitchFamily="34" charset="0"/>
              </a:rPr>
              <a:t> </a:t>
            </a:r>
            <a:r>
              <a:rPr lang="de-DE" b="1" dirty="0" smtClean="0">
                <a:latin typeface="Calibri" pitchFamily="34" charset="0"/>
              </a:rPr>
              <a:t>S5</a:t>
            </a:r>
            <a:endParaRPr lang="de-DE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57547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</Words>
  <Application>Microsoft Office PowerPoint</Application>
  <PresentationFormat>Bildschirmpräsentation (4:3)</PresentationFormat>
  <Paragraphs>36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nuesch</dc:creator>
  <cp:lastModifiedBy>nuesch</cp:lastModifiedBy>
  <cp:revision>168</cp:revision>
  <cp:lastPrinted>2013-06-20T13:28:25Z</cp:lastPrinted>
  <dcterms:created xsi:type="dcterms:W3CDTF">2012-08-03T07:36:47Z</dcterms:created>
  <dcterms:modified xsi:type="dcterms:W3CDTF">2013-06-21T07:14:22Z</dcterms:modified>
</cp:coreProperties>
</file>