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AFCDE08-A56B-4850-8B0F-A59180DEC83F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97A6C7E-2F05-43F4-9944-71D1FDAEFA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982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68ABD1-45A1-48DA-9D20-A69B463633E9}" type="slidenum">
              <a:rPr lang="en-US"/>
              <a:pPr/>
              <a:t>1</a:t>
            </a:fld>
            <a:endParaRPr lang="en-US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16CCE-185D-48CD-8999-7219F3CB77BB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E8CDA-204F-41EC-846E-7000CF856D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258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16CCE-185D-48CD-8999-7219F3CB77BB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E8CDA-204F-41EC-846E-7000CF856D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882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16CCE-185D-48CD-8999-7219F3CB77BB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E8CDA-204F-41EC-846E-7000CF856D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107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16CCE-185D-48CD-8999-7219F3CB77BB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E8CDA-204F-41EC-846E-7000CF856D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94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16CCE-185D-48CD-8999-7219F3CB77BB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E8CDA-204F-41EC-846E-7000CF856D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37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16CCE-185D-48CD-8999-7219F3CB77BB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E8CDA-204F-41EC-846E-7000CF856D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540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16CCE-185D-48CD-8999-7219F3CB77BB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E8CDA-204F-41EC-846E-7000CF856D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737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16CCE-185D-48CD-8999-7219F3CB77BB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E8CDA-204F-41EC-846E-7000CF856D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426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16CCE-185D-48CD-8999-7219F3CB77BB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E8CDA-204F-41EC-846E-7000CF856D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495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16CCE-185D-48CD-8999-7219F3CB77BB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E8CDA-204F-41EC-846E-7000CF856D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027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16CCE-185D-48CD-8999-7219F3CB77BB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E8CDA-204F-41EC-846E-7000CF856D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30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16CCE-185D-48CD-8999-7219F3CB77BB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E8CDA-204F-41EC-846E-7000CF856D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512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5" name="Oval 9"/>
          <p:cNvSpPr>
            <a:spLocks noChangeArrowheads="1"/>
          </p:cNvSpPr>
          <p:nvPr/>
        </p:nvSpPr>
        <p:spPr bwMode="auto">
          <a:xfrm>
            <a:off x="1981200" y="3236900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72" name="Oval 36"/>
          <p:cNvSpPr>
            <a:spLocks noChangeArrowheads="1"/>
          </p:cNvSpPr>
          <p:nvPr/>
        </p:nvSpPr>
        <p:spPr bwMode="auto">
          <a:xfrm flipH="1">
            <a:off x="304800" y="2904000"/>
            <a:ext cx="762000" cy="753600"/>
          </a:xfrm>
          <a:prstGeom prst="ellipse">
            <a:avLst/>
          </a:prstGeom>
          <a:gradFill rotWithShape="0">
            <a:gsLst>
              <a:gs pos="0">
                <a:srgbClr val="FEB38E">
                  <a:gamma/>
                  <a:tint val="28627"/>
                  <a:invGamma/>
                </a:srgbClr>
              </a:gs>
              <a:gs pos="100000">
                <a:srgbClr val="FEB38E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400" b="1" dirty="0">
              <a:latin typeface="Arial" charset="0"/>
            </a:endParaRPr>
          </a:p>
        </p:txBody>
      </p:sp>
      <p:sp>
        <p:nvSpPr>
          <p:cNvPr id="39980" name="Text Box 44"/>
          <p:cNvSpPr txBox="1">
            <a:spLocks noChangeArrowheads="1"/>
          </p:cNvSpPr>
          <p:nvPr/>
        </p:nvSpPr>
        <p:spPr bwMode="auto">
          <a:xfrm>
            <a:off x="304800" y="3129623"/>
            <a:ext cx="75052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 err="1" smtClean="0">
                <a:latin typeface="Arial" charset="0"/>
                <a:ea typeface="ＭＳ Ｐゴシック" pitchFamily="64" charset="-128"/>
              </a:rPr>
              <a:t>Tnaive</a:t>
            </a:r>
            <a:endParaRPr lang="en-US" sz="1400" dirty="0">
              <a:latin typeface="Arial" charset="0"/>
              <a:ea typeface="ＭＳ Ｐゴシック" pitchFamily="64" charset="-128"/>
            </a:endParaRPr>
          </a:p>
        </p:txBody>
      </p:sp>
      <p:sp>
        <p:nvSpPr>
          <p:cNvPr id="39982" name="Oval 46"/>
          <p:cNvSpPr>
            <a:spLocks noChangeArrowheads="1"/>
          </p:cNvSpPr>
          <p:nvPr/>
        </p:nvSpPr>
        <p:spPr bwMode="auto">
          <a:xfrm>
            <a:off x="4102379" y="979396"/>
            <a:ext cx="771525" cy="768350"/>
          </a:xfrm>
          <a:prstGeom prst="ellipse">
            <a:avLst/>
          </a:prstGeom>
          <a:solidFill>
            <a:srgbClr val="F7714E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1400">
              <a:ea typeface="ＭＳ Ｐゴシック" pitchFamily="64" charset="-128"/>
            </a:endParaRPr>
          </a:p>
        </p:txBody>
      </p:sp>
      <p:sp>
        <p:nvSpPr>
          <p:cNvPr id="39983" name="Oval 47"/>
          <p:cNvSpPr>
            <a:spLocks noChangeArrowheads="1"/>
          </p:cNvSpPr>
          <p:nvPr/>
        </p:nvSpPr>
        <p:spPr bwMode="auto">
          <a:xfrm>
            <a:off x="4209534" y="1102755"/>
            <a:ext cx="535742" cy="539095"/>
          </a:xfrm>
          <a:prstGeom prst="ellipse">
            <a:avLst/>
          </a:prstGeom>
          <a:solidFill>
            <a:srgbClr val="F7714E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1400">
              <a:ea typeface="ＭＳ Ｐゴシック" pitchFamily="64" charset="-128"/>
            </a:endParaRPr>
          </a:p>
        </p:txBody>
      </p:sp>
      <p:sp>
        <p:nvSpPr>
          <p:cNvPr id="39984" name="Text Box 48"/>
          <p:cNvSpPr txBox="1">
            <a:spLocks noChangeArrowheads="1"/>
          </p:cNvSpPr>
          <p:nvPr/>
        </p:nvSpPr>
        <p:spPr bwMode="auto">
          <a:xfrm>
            <a:off x="4209534" y="1234984"/>
            <a:ext cx="5572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00" b="1" dirty="0">
                <a:latin typeface="Arial" charset="0"/>
                <a:ea typeface="ＭＳ Ｐゴシック" pitchFamily="64" charset="-128"/>
              </a:rPr>
              <a:t>T-bet</a:t>
            </a:r>
          </a:p>
        </p:txBody>
      </p:sp>
      <p:sp>
        <p:nvSpPr>
          <p:cNvPr id="39985" name="Text Box 49"/>
          <p:cNvSpPr txBox="1">
            <a:spLocks noChangeArrowheads="1"/>
          </p:cNvSpPr>
          <p:nvPr/>
        </p:nvSpPr>
        <p:spPr bwMode="auto">
          <a:xfrm>
            <a:off x="4211916" y="685800"/>
            <a:ext cx="5000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>
                <a:latin typeface="Arial" charset="0"/>
                <a:ea typeface="ＭＳ Ｐゴシック" pitchFamily="64" charset="-128"/>
              </a:rPr>
              <a:t>Th1</a:t>
            </a:r>
            <a:endParaRPr lang="en-US" sz="1400" dirty="0">
              <a:latin typeface="Arial" charset="0"/>
              <a:ea typeface="ＭＳ Ｐゴシック" pitchFamily="64" charset="-128"/>
            </a:endParaRPr>
          </a:p>
        </p:txBody>
      </p:sp>
      <p:sp>
        <p:nvSpPr>
          <p:cNvPr id="39990" name="Oval 54"/>
          <p:cNvSpPr>
            <a:spLocks noChangeArrowheads="1"/>
          </p:cNvSpPr>
          <p:nvPr/>
        </p:nvSpPr>
        <p:spPr bwMode="auto">
          <a:xfrm>
            <a:off x="3978320" y="2855900"/>
            <a:ext cx="841376" cy="80168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1400">
              <a:ea typeface="ＭＳ Ｐゴシック" pitchFamily="64" charset="-128"/>
            </a:endParaRPr>
          </a:p>
        </p:txBody>
      </p:sp>
      <p:sp>
        <p:nvSpPr>
          <p:cNvPr id="39991" name="Oval 55"/>
          <p:cNvSpPr>
            <a:spLocks noChangeArrowheads="1"/>
          </p:cNvSpPr>
          <p:nvPr/>
        </p:nvSpPr>
        <p:spPr bwMode="auto">
          <a:xfrm>
            <a:off x="4127545" y="2985288"/>
            <a:ext cx="587289" cy="55958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1400">
              <a:ea typeface="ＭＳ Ｐゴシック" pitchFamily="64" charset="-128"/>
            </a:endParaRPr>
          </a:p>
        </p:txBody>
      </p:sp>
      <p:sp>
        <p:nvSpPr>
          <p:cNvPr id="39992" name="Text Box 56"/>
          <p:cNvSpPr txBox="1">
            <a:spLocks noChangeArrowheads="1"/>
          </p:cNvSpPr>
          <p:nvPr/>
        </p:nvSpPr>
        <p:spPr bwMode="auto">
          <a:xfrm>
            <a:off x="4108495" y="3155938"/>
            <a:ext cx="6365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00" b="1">
                <a:latin typeface="Arial" charset="0"/>
                <a:ea typeface="ＭＳ Ｐゴシック" pitchFamily="64" charset="-128"/>
              </a:rPr>
              <a:t>ROR</a:t>
            </a:r>
            <a:r>
              <a:rPr lang="en-US" sz="1200" b="1">
                <a:latin typeface="Arial" charset="0"/>
                <a:ea typeface="ＭＳ Ｐゴシック" pitchFamily="64" charset="-128"/>
                <a:sym typeface="Symbol" pitchFamily="18" charset="2"/>
              </a:rPr>
              <a:t></a:t>
            </a:r>
            <a:r>
              <a:rPr lang="en-US" sz="1200" b="1">
                <a:latin typeface="Arial" charset="0"/>
                <a:ea typeface="ＭＳ Ｐゴシック" pitchFamily="64" charset="-128"/>
              </a:rPr>
              <a:t>t</a:t>
            </a:r>
          </a:p>
        </p:txBody>
      </p:sp>
      <p:sp>
        <p:nvSpPr>
          <p:cNvPr id="39993" name="Text Box 57"/>
          <p:cNvSpPr txBox="1">
            <a:spLocks noChangeArrowheads="1"/>
          </p:cNvSpPr>
          <p:nvPr/>
        </p:nvSpPr>
        <p:spPr bwMode="auto">
          <a:xfrm>
            <a:off x="4094208" y="2570127"/>
            <a:ext cx="6588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>
                <a:latin typeface="Arial" charset="0"/>
                <a:ea typeface="ＭＳ Ｐゴシック" pitchFamily="64" charset="-128"/>
              </a:rPr>
              <a:t>Th-17</a:t>
            </a:r>
            <a:endParaRPr lang="en-US" sz="1400" dirty="0">
              <a:latin typeface="Arial" charset="0"/>
              <a:ea typeface="ＭＳ Ｐゴシック" pitchFamily="64" charset="-128"/>
            </a:endParaRPr>
          </a:p>
        </p:txBody>
      </p:sp>
      <p:sp>
        <p:nvSpPr>
          <p:cNvPr id="39994" name="Oval 58"/>
          <p:cNvSpPr>
            <a:spLocks noChangeArrowheads="1"/>
          </p:cNvSpPr>
          <p:nvPr/>
        </p:nvSpPr>
        <p:spPr bwMode="auto">
          <a:xfrm>
            <a:off x="3930671" y="4724400"/>
            <a:ext cx="773026" cy="762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1400">
              <a:ea typeface="ＭＳ Ｐゴシック" pitchFamily="64" charset="-128"/>
            </a:endParaRPr>
          </a:p>
        </p:txBody>
      </p:sp>
      <p:sp>
        <p:nvSpPr>
          <p:cNvPr id="39995" name="Oval 59"/>
          <p:cNvSpPr>
            <a:spLocks noChangeArrowheads="1"/>
          </p:cNvSpPr>
          <p:nvPr/>
        </p:nvSpPr>
        <p:spPr bwMode="auto">
          <a:xfrm>
            <a:off x="4115699" y="4860356"/>
            <a:ext cx="539580" cy="53188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1400">
              <a:ea typeface="ＭＳ Ｐゴシック" pitchFamily="64" charset="-128"/>
            </a:endParaRPr>
          </a:p>
        </p:txBody>
      </p:sp>
      <p:sp>
        <p:nvSpPr>
          <p:cNvPr id="39996" name="Text Box 60"/>
          <p:cNvSpPr txBox="1">
            <a:spLocks noChangeArrowheads="1"/>
          </p:cNvSpPr>
          <p:nvPr/>
        </p:nvSpPr>
        <p:spPr bwMode="auto">
          <a:xfrm>
            <a:off x="4062324" y="4988979"/>
            <a:ext cx="6463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00" b="1" dirty="0" smtClean="0">
                <a:latin typeface="Arial" charset="0"/>
                <a:ea typeface="ＭＳ Ｐゴシック" pitchFamily="64" charset="-128"/>
              </a:rPr>
              <a:t>FoxP3</a:t>
            </a:r>
            <a:endParaRPr lang="en-US" sz="1200" b="1" dirty="0">
              <a:latin typeface="Arial" charset="0"/>
              <a:ea typeface="ＭＳ Ｐゴシック" pitchFamily="64" charset="-128"/>
            </a:endParaRPr>
          </a:p>
        </p:txBody>
      </p:sp>
      <p:sp>
        <p:nvSpPr>
          <p:cNvPr id="39997" name="Text Box 61"/>
          <p:cNvSpPr txBox="1">
            <a:spLocks noChangeArrowheads="1"/>
          </p:cNvSpPr>
          <p:nvPr/>
        </p:nvSpPr>
        <p:spPr bwMode="auto">
          <a:xfrm>
            <a:off x="4000521" y="4408808"/>
            <a:ext cx="6191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400" b="1" dirty="0" err="1">
                <a:latin typeface="Arial" charset="0"/>
                <a:ea typeface="ＭＳ Ｐゴシック" pitchFamily="64" charset="-128"/>
              </a:rPr>
              <a:t>iTreg</a:t>
            </a:r>
            <a:endParaRPr lang="en-US" sz="1400" b="1" dirty="0">
              <a:latin typeface="Arial" charset="0"/>
              <a:ea typeface="ＭＳ Ｐゴシック" pitchFamily="64" charset="-128"/>
            </a:endParaRPr>
          </a:p>
        </p:txBody>
      </p:sp>
      <p:sp>
        <p:nvSpPr>
          <p:cNvPr id="40000" name="Line 64"/>
          <p:cNvSpPr>
            <a:spLocks noChangeShapeType="1"/>
          </p:cNvSpPr>
          <p:nvPr/>
        </p:nvSpPr>
        <p:spPr bwMode="auto">
          <a:xfrm flipV="1">
            <a:off x="2391054" y="1487897"/>
            <a:ext cx="1553368" cy="0"/>
          </a:xfrm>
          <a:prstGeom prst="line">
            <a:avLst/>
          </a:prstGeom>
          <a:noFill/>
          <a:ln w="44450">
            <a:solidFill>
              <a:srgbClr val="6155A9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02" name="Text Box 66"/>
          <p:cNvSpPr txBox="1">
            <a:spLocks noChangeArrowheads="1"/>
          </p:cNvSpPr>
          <p:nvPr/>
        </p:nvSpPr>
        <p:spPr bwMode="auto">
          <a:xfrm>
            <a:off x="2362200" y="1150102"/>
            <a:ext cx="149912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 dirty="0" smtClean="0">
                <a:latin typeface="Arial" charset="0"/>
              </a:rPr>
              <a:t>IL-12 + anti-IL-4</a:t>
            </a:r>
            <a:endParaRPr lang="en-US" sz="1400" b="1" dirty="0">
              <a:latin typeface="Arial" charset="0"/>
            </a:endParaRPr>
          </a:p>
        </p:txBody>
      </p:sp>
      <p:sp>
        <p:nvSpPr>
          <p:cNvPr id="40004" name="Text Box 68"/>
          <p:cNvSpPr txBox="1">
            <a:spLocks noChangeArrowheads="1"/>
          </p:cNvSpPr>
          <p:nvPr/>
        </p:nvSpPr>
        <p:spPr bwMode="auto">
          <a:xfrm>
            <a:off x="2255065" y="2760590"/>
            <a:ext cx="179247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charset="0"/>
              </a:rPr>
              <a:t>TGF</a:t>
            </a:r>
            <a:r>
              <a:rPr lang="en-US" sz="1400" b="1" dirty="0">
                <a:latin typeface="Arial" charset="0"/>
                <a:sym typeface="Symbol" pitchFamily="18" charset="2"/>
              </a:rPr>
              <a:t> + </a:t>
            </a:r>
            <a:r>
              <a:rPr lang="en-US" sz="1400" b="1" dirty="0" smtClean="0">
                <a:latin typeface="Arial" charset="0"/>
                <a:sym typeface="Symbol" pitchFamily="18" charset="2"/>
              </a:rPr>
              <a:t>IL-6 + IL-1</a:t>
            </a:r>
            <a:r>
              <a:rPr lang="el-GR" sz="1400" b="1" dirty="0" smtClean="0">
                <a:latin typeface="Arial" charset="0"/>
                <a:sym typeface="Symbol" pitchFamily="18" charset="2"/>
              </a:rPr>
              <a:t>β</a:t>
            </a:r>
            <a:endParaRPr lang="en-US" sz="1400" b="1" dirty="0" smtClean="0">
              <a:latin typeface="Arial" charset="0"/>
              <a:sym typeface="Symbol" pitchFamily="18" charset="2"/>
            </a:endParaRPr>
          </a:p>
          <a:p>
            <a:r>
              <a:rPr lang="en-US" sz="1400" b="1" dirty="0" smtClean="0">
                <a:latin typeface="Arial" charset="0"/>
                <a:sym typeface="Symbol" pitchFamily="18" charset="2"/>
              </a:rPr>
              <a:t>+ IL-23 + TNF</a:t>
            </a:r>
            <a:r>
              <a:rPr lang="el-GR" sz="1400" b="1" dirty="0" smtClean="0">
                <a:latin typeface="Arial" charset="0"/>
                <a:sym typeface="Symbol" pitchFamily="18" charset="2"/>
              </a:rPr>
              <a:t>α</a:t>
            </a:r>
            <a:endParaRPr lang="en-US" sz="1400" b="1" dirty="0">
              <a:latin typeface="Arial" charset="0"/>
            </a:endParaRPr>
          </a:p>
        </p:txBody>
      </p:sp>
      <p:sp>
        <p:nvSpPr>
          <p:cNvPr id="40005" name="Text Box 69"/>
          <p:cNvSpPr txBox="1">
            <a:spLocks noChangeArrowheads="1"/>
          </p:cNvSpPr>
          <p:nvPr/>
        </p:nvSpPr>
        <p:spPr bwMode="auto">
          <a:xfrm>
            <a:off x="2583147" y="4741790"/>
            <a:ext cx="6912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charset="0"/>
              </a:rPr>
              <a:t>TGF</a:t>
            </a:r>
            <a:r>
              <a:rPr lang="en-US" sz="1400" b="1" dirty="0">
                <a:latin typeface="Arial" charset="0"/>
                <a:sym typeface="Symbol" pitchFamily="18" charset="2"/>
              </a:rPr>
              <a:t> </a:t>
            </a:r>
            <a:endParaRPr lang="en-US" sz="1400" b="1" dirty="0">
              <a:latin typeface="Arial" charset="0"/>
            </a:endParaRPr>
          </a:p>
        </p:txBody>
      </p:sp>
      <p:sp>
        <p:nvSpPr>
          <p:cNvPr id="40006" name="Line 70"/>
          <p:cNvSpPr>
            <a:spLocks noChangeShapeType="1"/>
          </p:cNvSpPr>
          <p:nvPr/>
        </p:nvSpPr>
        <p:spPr bwMode="auto">
          <a:xfrm>
            <a:off x="5029200" y="1357221"/>
            <a:ext cx="609600" cy="0"/>
          </a:xfrm>
          <a:prstGeom prst="line">
            <a:avLst/>
          </a:prstGeom>
          <a:noFill/>
          <a:ln w="44450">
            <a:solidFill>
              <a:srgbClr val="6155A9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07" name="Line 71"/>
          <p:cNvSpPr>
            <a:spLocks noChangeShapeType="1"/>
          </p:cNvSpPr>
          <p:nvPr/>
        </p:nvSpPr>
        <p:spPr bwMode="auto">
          <a:xfrm>
            <a:off x="5029200" y="5117306"/>
            <a:ext cx="609600" cy="0"/>
          </a:xfrm>
          <a:prstGeom prst="line">
            <a:avLst/>
          </a:prstGeom>
          <a:noFill/>
          <a:ln w="44450">
            <a:solidFill>
              <a:srgbClr val="6155A9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08" name="Line 72"/>
          <p:cNvSpPr>
            <a:spLocks noChangeShapeType="1"/>
          </p:cNvSpPr>
          <p:nvPr/>
        </p:nvSpPr>
        <p:spPr bwMode="auto">
          <a:xfrm>
            <a:off x="5048295" y="3313100"/>
            <a:ext cx="609600" cy="0"/>
          </a:xfrm>
          <a:prstGeom prst="line">
            <a:avLst/>
          </a:prstGeom>
          <a:noFill/>
          <a:ln w="44450">
            <a:solidFill>
              <a:srgbClr val="6155A9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10" name="Text Box 74"/>
          <p:cNvSpPr txBox="1">
            <a:spLocks noChangeArrowheads="1"/>
          </p:cNvSpPr>
          <p:nvPr/>
        </p:nvSpPr>
        <p:spPr bwMode="auto">
          <a:xfrm>
            <a:off x="5832754" y="1173071"/>
            <a:ext cx="5953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latin typeface="Arial" charset="0"/>
              </a:rPr>
              <a:t>IFN</a:t>
            </a:r>
            <a:r>
              <a:rPr lang="en-US" sz="1600" b="1">
                <a:latin typeface="Arial" charset="0"/>
                <a:sym typeface="Symbol" pitchFamily="18" charset="2"/>
              </a:rPr>
              <a:t></a:t>
            </a:r>
            <a:endParaRPr lang="en-US" sz="1600" b="1">
              <a:latin typeface="Arial" charset="0"/>
            </a:endParaRPr>
          </a:p>
        </p:txBody>
      </p:sp>
      <p:sp>
        <p:nvSpPr>
          <p:cNvPr id="40012" name="Text Box 76"/>
          <p:cNvSpPr txBox="1">
            <a:spLocks noChangeArrowheads="1"/>
          </p:cNvSpPr>
          <p:nvPr/>
        </p:nvSpPr>
        <p:spPr bwMode="auto">
          <a:xfrm>
            <a:off x="5734095" y="3160700"/>
            <a:ext cx="6588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latin typeface="Arial" charset="0"/>
              </a:rPr>
              <a:t>IL-17</a:t>
            </a:r>
          </a:p>
        </p:txBody>
      </p:sp>
      <p:sp>
        <p:nvSpPr>
          <p:cNvPr id="40013" name="Text Box 77"/>
          <p:cNvSpPr txBox="1">
            <a:spLocks noChangeArrowheads="1"/>
          </p:cNvSpPr>
          <p:nvPr/>
        </p:nvSpPr>
        <p:spPr bwMode="auto">
          <a:xfrm>
            <a:off x="5591196" y="4961731"/>
            <a:ext cx="79861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Arial" charset="0"/>
              </a:rPr>
              <a:t>FoxP3</a:t>
            </a:r>
            <a:endParaRPr lang="en-US" sz="1600" b="1" dirty="0">
              <a:latin typeface="Arial" charset="0"/>
            </a:endParaRPr>
          </a:p>
        </p:txBody>
      </p:sp>
      <p:sp>
        <p:nvSpPr>
          <p:cNvPr id="63" name="Line 73"/>
          <p:cNvSpPr>
            <a:spLocks noChangeShapeType="1"/>
          </p:cNvSpPr>
          <p:nvPr/>
        </p:nvSpPr>
        <p:spPr bwMode="auto">
          <a:xfrm>
            <a:off x="1214637" y="3293789"/>
            <a:ext cx="899868" cy="0"/>
          </a:xfrm>
          <a:prstGeom prst="line">
            <a:avLst/>
          </a:prstGeom>
          <a:noFill/>
          <a:ln w="44450">
            <a:solidFill>
              <a:srgbClr val="6155A9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" name="Line 64"/>
          <p:cNvSpPr>
            <a:spLocks noChangeShapeType="1"/>
          </p:cNvSpPr>
          <p:nvPr/>
        </p:nvSpPr>
        <p:spPr bwMode="auto">
          <a:xfrm flipV="1">
            <a:off x="2365354" y="3292084"/>
            <a:ext cx="1553368" cy="0"/>
          </a:xfrm>
          <a:prstGeom prst="line">
            <a:avLst/>
          </a:prstGeom>
          <a:noFill/>
          <a:ln w="44450">
            <a:solidFill>
              <a:srgbClr val="6155A9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" name="Line 64"/>
          <p:cNvSpPr>
            <a:spLocks noChangeShapeType="1"/>
          </p:cNvSpPr>
          <p:nvPr/>
        </p:nvSpPr>
        <p:spPr bwMode="auto">
          <a:xfrm flipV="1">
            <a:off x="2331265" y="5105400"/>
            <a:ext cx="1553368" cy="0"/>
          </a:xfrm>
          <a:prstGeom prst="line">
            <a:avLst/>
          </a:prstGeom>
          <a:noFill/>
          <a:ln w="44450">
            <a:solidFill>
              <a:srgbClr val="6155A9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45468" y="2552018"/>
            <a:ext cx="12382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miR-124 or scramble </a:t>
            </a:r>
          </a:p>
          <a:p>
            <a:pPr algn="ct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transfection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4800" y="6248400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Supplementary </a:t>
            </a:r>
            <a:r>
              <a:rPr lang="en-US" smtClean="0">
                <a:latin typeface="Arial" pitchFamily="34" charset="0"/>
                <a:cs typeface="Arial" pitchFamily="34" charset="0"/>
              </a:rPr>
              <a:t>Figure 6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29400" y="574362"/>
            <a:ext cx="9688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Scramble</a:t>
            </a:r>
            <a:endParaRPr lang="en-US" sz="16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7924800" y="575846"/>
            <a:ext cx="891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miR-124</a:t>
            </a:r>
            <a:endParaRPr lang="en-US" sz="1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663" y="866309"/>
            <a:ext cx="2655031" cy="1267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6629400" y="2514600"/>
            <a:ext cx="9688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Scramble</a:t>
            </a:r>
            <a:endParaRPr lang="en-US" sz="16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7924800" y="2516084"/>
            <a:ext cx="891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miR-124</a:t>
            </a:r>
            <a:endParaRPr lang="en-US" sz="1600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026" y="4648200"/>
            <a:ext cx="2578574" cy="1230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6652209" y="4384362"/>
            <a:ext cx="9688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Scramble</a:t>
            </a:r>
            <a:endParaRPr lang="en-US" sz="16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7947609" y="4385846"/>
            <a:ext cx="891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miR-124</a:t>
            </a:r>
            <a:endParaRPr lang="en-US" sz="1600" b="1" dirty="0"/>
          </a:p>
        </p:txBody>
      </p:sp>
      <p:pic>
        <p:nvPicPr>
          <p:cNvPr id="42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841665"/>
            <a:ext cx="2642803" cy="1267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428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1611</TotalTime>
  <Words>44</Words>
  <Application>Microsoft Office PowerPoint</Application>
  <PresentationFormat>On-screen Show (4:3)</PresentationFormat>
  <Paragraphs>24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M. D. Anderson Cancer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 differentiation</dc:title>
  <dc:creator>Wei,Jun</dc:creator>
  <cp:lastModifiedBy>Quann, Karen</cp:lastModifiedBy>
  <cp:revision>16</cp:revision>
  <cp:lastPrinted>2012-11-21T16:37:37Z</cp:lastPrinted>
  <dcterms:created xsi:type="dcterms:W3CDTF">2012-10-16T15:51:58Z</dcterms:created>
  <dcterms:modified xsi:type="dcterms:W3CDTF">2013-04-25T18:45:22Z</dcterms:modified>
</cp:coreProperties>
</file>