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7" autoAdjust="0"/>
    <p:restoredTop sz="95125" autoAdjust="0"/>
  </p:normalViewPr>
  <p:slideViewPr>
    <p:cSldViewPr snapToGrid="0" snapToObjects="1">
      <p:cViewPr varScale="1">
        <p:scale>
          <a:sx n="125" d="100"/>
          <a:sy n="125" d="100"/>
        </p:scale>
        <p:origin x="-3144" y="-1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9CC-C0FD-9A4F-ADE9-95C4A82BBF5B}" type="datetimeFigureOut">
              <a:rPr lang="ja-JP" altLang="en-US" smtClean="0"/>
              <a:pPr/>
              <a:t>13/08/27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BDA6-89BA-8B4A-BE3A-35106DD56E0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9CC-C0FD-9A4F-ADE9-95C4A82BBF5B}" type="datetimeFigureOut">
              <a:rPr lang="ja-JP" altLang="en-US" smtClean="0"/>
              <a:pPr/>
              <a:t>13/08/27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BDA6-89BA-8B4A-BE3A-35106DD56E0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9CC-C0FD-9A4F-ADE9-95C4A82BBF5B}" type="datetimeFigureOut">
              <a:rPr lang="ja-JP" altLang="en-US" smtClean="0"/>
              <a:pPr/>
              <a:t>13/08/27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BDA6-89BA-8B4A-BE3A-35106DD56E0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9CC-C0FD-9A4F-ADE9-95C4A82BBF5B}" type="datetimeFigureOut">
              <a:rPr lang="ja-JP" altLang="en-US" smtClean="0"/>
              <a:pPr/>
              <a:t>13/08/27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BDA6-89BA-8B4A-BE3A-35106DD56E0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9CC-C0FD-9A4F-ADE9-95C4A82BBF5B}" type="datetimeFigureOut">
              <a:rPr lang="ja-JP" altLang="en-US" smtClean="0"/>
              <a:pPr/>
              <a:t>13/08/27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BDA6-89BA-8B4A-BE3A-35106DD56E0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9CC-C0FD-9A4F-ADE9-95C4A82BBF5B}" type="datetimeFigureOut">
              <a:rPr lang="ja-JP" altLang="en-US" smtClean="0"/>
              <a:pPr/>
              <a:t>13/08/27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BDA6-89BA-8B4A-BE3A-35106DD56E0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9CC-C0FD-9A4F-ADE9-95C4A82BBF5B}" type="datetimeFigureOut">
              <a:rPr lang="ja-JP" altLang="en-US" smtClean="0"/>
              <a:pPr/>
              <a:t>13/08/27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BDA6-89BA-8B4A-BE3A-35106DD56E0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9CC-C0FD-9A4F-ADE9-95C4A82BBF5B}" type="datetimeFigureOut">
              <a:rPr lang="ja-JP" altLang="en-US" smtClean="0"/>
              <a:pPr/>
              <a:t>13/08/27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BDA6-89BA-8B4A-BE3A-35106DD56E0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9CC-C0FD-9A4F-ADE9-95C4A82BBF5B}" type="datetimeFigureOut">
              <a:rPr lang="ja-JP" altLang="en-US" smtClean="0"/>
              <a:pPr/>
              <a:t>13/08/27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BDA6-89BA-8B4A-BE3A-35106DD56E0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9CC-C0FD-9A4F-ADE9-95C4A82BBF5B}" type="datetimeFigureOut">
              <a:rPr lang="ja-JP" altLang="en-US" smtClean="0"/>
              <a:pPr/>
              <a:t>13/08/27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BDA6-89BA-8B4A-BE3A-35106DD56E0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9CC-C0FD-9A4F-ADE9-95C4A82BBF5B}" type="datetimeFigureOut">
              <a:rPr lang="ja-JP" altLang="en-US" smtClean="0"/>
              <a:pPr/>
              <a:t>13/08/27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7BDA6-89BA-8B4A-BE3A-35106DD56E0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D59CC-C0FD-9A4F-ADE9-95C4A82BBF5B}" type="datetimeFigureOut">
              <a:rPr lang="ja-JP" altLang="en-US" smtClean="0"/>
              <a:pPr/>
              <a:t>13/08/27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7BDA6-89BA-8B4A-BE3A-35106DD56E0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110"/>
          <p:cNvGrpSpPr/>
          <p:nvPr/>
        </p:nvGrpSpPr>
        <p:grpSpPr>
          <a:xfrm>
            <a:off x="-44962" y="557165"/>
            <a:ext cx="6723248" cy="7031172"/>
            <a:chOff x="154492" y="563677"/>
            <a:chExt cx="6723248" cy="7031172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5899" y="1789663"/>
              <a:ext cx="6174305" cy="4950569"/>
            </a:xfrm>
            <a:prstGeom prst="rect">
              <a:avLst/>
            </a:prstGeom>
          </p:spPr>
        </p:pic>
        <p:sp>
          <p:nvSpPr>
            <p:cNvPr id="12" name="正方形/長方形 11"/>
            <p:cNvSpPr/>
            <p:nvPr/>
          </p:nvSpPr>
          <p:spPr>
            <a:xfrm rot="4172231">
              <a:off x="2594315" y="1636957"/>
              <a:ext cx="119773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NahR</a:t>
              </a:r>
              <a:r>
                <a:rPr lang="en-US" altLang="ja-JP" sz="800" dirty="0" smtClean="0">
                  <a:latin typeface="Arial"/>
                  <a:cs typeface="Arial"/>
                </a:rPr>
                <a:t> (A31382)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3" name="正方形/長方形 12"/>
            <p:cNvSpPr/>
            <p:nvPr/>
          </p:nvSpPr>
          <p:spPr>
            <a:xfrm rot="4514853">
              <a:off x="2683097" y="1541790"/>
              <a:ext cx="132300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NahR</a:t>
              </a:r>
              <a:r>
                <a:rPr lang="en-US" altLang="ja-JP" sz="800" dirty="0" smtClean="0">
                  <a:latin typeface="Arial"/>
                  <a:cs typeface="Arial"/>
                </a:rPr>
                <a:t> (AAD02145)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 rot="16632146">
              <a:off x="3603399" y="1361411"/>
              <a:ext cx="124447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SalR</a:t>
              </a:r>
              <a:r>
                <a:rPr lang="en-US" altLang="ja-JP" sz="800" dirty="0" smtClean="0">
                  <a:latin typeface="Arial"/>
                  <a:cs typeface="Arial"/>
                </a:rPr>
                <a:t> (AAF04311)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 rot="17839459">
              <a:off x="4781352" y="1402024"/>
              <a:ext cx="1225889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PhnS</a:t>
              </a:r>
              <a:r>
                <a:rPr lang="en-US" altLang="ja-JP" sz="800" dirty="0" smtClean="0">
                  <a:latin typeface="Arial"/>
                  <a:cs typeface="Arial"/>
                </a:rPr>
                <a:t> (AAD09867)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6" name="正方形/長方形 15"/>
            <p:cNvSpPr/>
            <p:nvPr/>
          </p:nvSpPr>
          <p:spPr>
            <a:xfrm rot="4808032">
              <a:off x="2912528" y="1580845"/>
              <a:ext cx="122927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NtdR</a:t>
              </a:r>
              <a:r>
                <a:rPr lang="en-US" altLang="ja-JP" sz="800" dirty="0" smtClean="0">
                  <a:latin typeface="Arial"/>
                  <a:cs typeface="Arial"/>
                </a:rPr>
                <a:t> (AAP70492)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 rot="18107319">
              <a:off x="4848633" y="1826285"/>
              <a:ext cx="1054286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IinR</a:t>
              </a:r>
              <a:r>
                <a:rPr lang="en-US" altLang="ja-JP" sz="800" dirty="0" smtClean="0">
                  <a:latin typeface="Arial"/>
                  <a:cs typeface="Arial"/>
                </a:rPr>
                <a:t> (BAA36280)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8" name="正方形/長方形 17"/>
            <p:cNvSpPr/>
            <p:nvPr/>
          </p:nvSpPr>
          <p:spPr>
            <a:xfrm rot="16200000">
              <a:off x="3267847" y="1346110"/>
              <a:ext cx="116188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NagR</a:t>
              </a:r>
              <a:r>
                <a:rPr lang="en-US" altLang="ja-JP" sz="800" dirty="0" smtClean="0">
                  <a:latin typeface="Arial"/>
                  <a:cs typeface="Arial"/>
                </a:rPr>
                <a:t> (Q9EXL7)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 rot="18712671">
              <a:off x="5072622" y="2359762"/>
              <a:ext cx="101084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IciA</a:t>
              </a:r>
              <a:r>
                <a:rPr lang="en-US" altLang="ja-JP" sz="800" dirty="0" smtClean="0">
                  <a:latin typeface="Arial"/>
                  <a:cs typeface="Arial"/>
                </a:rPr>
                <a:t> (P0A8S1)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20" name="正方形/長方形 19"/>
            <p:cNvSpPr/>
            <p:nvPr/>
          </p:nvSpPr>
          <p:spPr>
            <a:xfrm rot="19107967">
              <a:off x="4897512" y="2956462"/>
              <a:ext cx="959237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IlvY</a:t>
              </a:r>
              <a:r>
                <a:rPr lang="en-US" altLang="ja-JP" sz="800" dirty="0" smtClean="0">
                  <a:latin typeface="Arial"/>
                  <a:cs typeface="Arial"/>
                </a:rPr>
                <a:t> (P05827)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 rot="18277881">
              <a:off x="5043994" y="1832808"/>
              <a:ext cx="1065767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LeuO</a:t>
              </a:r>
              <a:r>
                <a:rPr lang="en-US" altLang="ja-JP" sz="800" dirty="0" smtClean="0">
                  <a:latin typeface="Arial"/>
                  <a:cs typeface="Arial"/>
                </a:rPr>
                <a:t> (P46924)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22" name="正方形/長方形 21"/>
            <p:cNvSpPr/>
            <p:nvPr/>
          </p:nvSpPr>
          <p:spPr>
            <a:xfrm rot="18990879">
              <a:off x="4996882" y="2655142"/>
              <a:ext cx="103729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MetR</a:t>
              </a:r>
              <a:r>
                <a:rPr lang="en-US" altLang="ja-JP" sz="800" dirty="0" smtClean="0">
                  <a:latin typeface="Arial"/>
                  <a:cs typeface="Arial"/>
                </a:rPr>
                <a:t> (P0A9F9)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 rot="18370009">
              <a:off x="5377504" y="1686733"/>
              <a:ext cx="106000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PhcA</a:t>
              </a:r>
              <a:r>
                <a:rPr lang="en-US" altLang="ja-JP" sz="800" dirty="0" smtClean="0">
                  <a:latin typeface="Arial"/>
                  <a:cs typeface="Arial"/>
                </a:rPr>
                <a:t> (P52698)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 rot="16994881">
              <a:off x="4002861" y="1557738"/>
              <a:ext cx="1078426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SyrM</a:t>
              </a:r>
              <a:r>
                <a:rPr lang="en-US" altLang="ja-JP" sz="800" dirty="0" smtClean="0">
                  <a:latin typeface="Arial"/>
                  <a:cs typeface="Arial"/>
                </a:rPr>
                <a:t> (P18561)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25" name="正方形/長方形 24"/>
            <p:cNvSpPr/>
            <p:nvPr/>
          </p:nvSpPr>
          <p:spPr>
            <a:xfrm rot="17161057">
              <a:off x="4171501" y="1414931"/>
              <a:ext cx="1169809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ToxR</a:t>
              </a:r>
              <a:r>
                <a:rPr lang="en-US" altLang="ja-JP" sz="800" dirty="0" smtClean="0">
                  <a:latin typeface="Arial"/>
                  <a:cs typeface="Arial"/>
                </a:rPr>
                <a:t> (AY641455)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 rot="5126251">
              <a:off x="3092607" y="1586928"/>
              <a:ext cx="1184689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NbzR</a:t>
              </a:r>
              <a:r>
                <a:rPr lang="en-US" altLang="ja-JP" sz="800" dirty="0" smtClean="0">
                  <a:latin typeface="Arial"/>
                  <a:cs typeface="Arial"/>
                </a:rPr>
                <a:t> (Q7WT52)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27" name="正方形/長方形 26"/>
            <p:cNvSpPr/>
            <p:nvPr/>
          </p:nvSpPr>
          <p:spPr>
            <a:xfrm rot="17675427">
              <a:off x="4683969" y="1355190"/>
              <a:ext cx="105019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smtClean="0">
                  <a:latin typeface="Arial"/>
                  <a:cs typeface="Arial"/>
                </a:rPr>
                <a:t>Orf0 (CAC05670)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28" name="正方形/長方形 27"/>
            <p:cNvSpPr/>
            <p:nvPr/>
          </p:nvSpPr>
          <p:spPr>
            <a:xfrm rot="19493292">
              <a:off x="5426930" y="2646325"/>
              <a:ext cx="111868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CcpC</a:t>
              </a:r>
              <a:r>
                <a:rPr lang="en-US" altLang="ja-JP" sz="800" dirty="0" smtClean="0">
                  <a:latin typeface="Arial"/>
                  <a:cs typeface="Arial"/>
                </a:rPr>
                <a:t> (O34827)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29" name="正方形/長方形 28"/>
            <p:cNvSpPr/>
            <p:nvPr/>
          </p:nvSpPr>
          <p:spPr>
            <a:xfrm rot="16742469">
              <a:off x="3803222" y="1526863"/>
              <a:ext cx="113980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MexT</a:t>
              </a:r>
              <a:r>
                <a:rPr lang="en-US" altLang="ja-JP" sz="800" dirty="0" smtClean="0">
                  <a:latin typeface="Arial"/>
                  <a:cs typeface="Arial"/>
                </a:rPr>
                <a:t> (O87785)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30" name="正方形/長方形 29"/>
            <p:cNvSpPr/>
            <p:nvPr/>
          </p:nvSpPr>
          <p:spPr>
            <a:xfrm rot="16365221">
              <a:off x="3431690" y="1439431"/>
              <a:ext cx="122991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 smtClean="0">
                  <a:latin typeface="Arial"/>
                  <a:cs typeface="Arial"/>
                </a:rPr>
                <a:t>SAL7A_ORF3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  <p:sp>
          <p:nvSpPr>
            <p:cNvPr id="31" name="正方形/長方形 30"/>
            <p:cNvSpPr/>
            <p:nvPr/>
          </p:nvSpPr>
          <p:spPr>
            <a:xfrm rot="17347407">
              <a:off x="4312978" y="1153690"/>
              <a:ext cx="145702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 smtClean="0">
                  <a:latin typeface="Arial"/>
                  <a:cs typeface="Arial"/>
                </a:rPr>
                <a:t>CHLO6C_ORF6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  <p:sp>
          <p:nvSpPr>
            <p:cNvPr id="49" name="正方形/長方形 48"/>
            <p:cNvSpPr/>
            <p:nvPr/>
          </p:nvSpPr>
          <p:spPr>
            <a:xfrm rot="2362396">
              <a:off x="4810114" y="5230686"/>
              <a:ext cx="1062965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HcaR</a:t>
              </a:r>
              <a:r>
                <a:rPr lang="en-US" altLang="ja-JP" sz="800" dirty="0" smtClean="0">
                  <a:latin typeface="Arial"/>
                  <a:cs typeface="Arial"/>
                </a:rPr>
                <a:t> (Q47141)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50" name="正方形/長方形 49"/>
            <p:cNvSpPr/>
            <p:nvPr/>
          </p:nvSpPr>
          <p:spPr>
            <a:xfrm rot="1507616">
              <a:off x="5185320" y="5007928"/>
              <a:ext cx="920007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AlsR</a:t>
              </a:r>
              <a:r>
                <a:rPr lang="en-US" altLang="ja-JP" sz="800" dirty="0" smtClean="0">
                  <a:latin typeface="Arial"/>
                  <a:cs typeface="Arial"/>
                </a:rPr>
                <a:t> (L04470)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51" name="正方形/長方形 50"/>
            <p:cNvSpPr/>
            <p:nvPr/>
          </p:nvSpPr>
          <p:spPr>
            <a:xfrm rot="2755140">
              <a:off x="4857381" y="5831763"/>
              <a:ext cx="117906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CbbR</a:t>
              </a:r>
              <a:r>
                <a:rPr lang="en-US" altLang="ja-JP" sz="800" dirty="0" smtClean="0">
                  <a:latin typeface="Arial"/>
                  <a:cs typeface="Arial"/>
                </a:rPr>
                <a:t> (P25545)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52" name="正方形/長方形 51"/>
            <p:cNvSpPr/>
            <p:nvPr/>
          </p:nvSpPr>
          <p:spPr>
            <a:xfrm rot="2549555">
              <a:off x="4812694" y="5395721"/>
              <a:ext cx="105527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CfxR</a:t>
              </a:r>
              <a:r>
                <a:rPr lang="en-US" altLang="ja-JP" sz="800" dirty="0" smtClean="0">
                  <a:latin typeface="Arial"/>
                  <a:cs typeface="Arial"/>
                </a:rPr>
                <a:t> (P42722)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53" name="正方形/長方形 52"/>
            <p:cNvSpPr/>
            <p:nvPr/>
          </p:nvSpPr>
          <p:spPr>
            <a:xfrm rot="1741525">
              <a:off x="5259543" y="5181341"/>
              <a:ext cx="897167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IlvR</a:t>
              </a:r>
              <a:r>
                <a:rPr lang="en-US" altLang="ja-JP" sz="800" dirty="0" smtClean="0">
                  <a:latin typeface="Arial"/>
                  <a:cs typeface="Arial"/>
                </a:rPr>
                <a:t> (P52670)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54" name="正方形/長方形 53"/>
            <p:cNvSpPr/>
            <p:nvPr/>
          </p:nvSpPr>
          <p:spPr>
            <a:xfrm rot="2674895">
              <a:off x="4792485" y="5546670"/>
              <a:ext cx="107393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RbcR</a:t>
              </a:r>
              <a:r>
                <a:rPr lang="en-US" altLang="ja-JP" sz="800" dirty="0" smtClean="0">
                  <a:latin typeface="Arial"/>
                  <a:cs typeface="Arial"/>
                </a:rPr>
                <a:t> (P25544)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55" name="正方形/長方形 54"/>
            <p:cNvSpPr/>
            <p:nvPr/>
          </p:nvSpPr>
          <p:spPr>
            <a:xfrm rot="2181048">
              <a:off x="5081805" y="5260559"/>
              <a:ext cx="974883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TtuA</a:t>
              </a:r>
              <a:r>
                <a:rPr lang="en-US" altLang="ja-JP" sz="800" dirty="0" smtClean="0">
                  <a:latin typeface="Arial"/>
                  <a:cs typeface="Arial"/>
                </a:rPr>
                <a:t> (P52669)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56" name="正方形/長方形 55"/>
            <p:cNvSpPr/>
            <p:nvPr/>
          </p:nvSpPr>
          <p:spPr>
            <a:xfrm rot="2983638">
              <a:off x="4898451" y="6091674"/>
              <a:ext cx="114669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GbuR</a:t>
              </a:r>
              <a:r>
                <a:rPr lang="en-US" altLang="ja-JP" sz="800" dirty="0" smtClean="0">
                  <a:latin typeface="Arial"/>
                  <a:cs typeface="Arial"/>
                </a:rPr>
                <a:t> (AE004091)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57" name="正方形/長方形 56"/>
            <p:cNvSpPr/>
            <p:nvPr/>
          </p:nvSpPr>
          <p:spPr>
            <a:xfrm rot="17803496">
              <a:off x="2169151" y="6687350"/>
              <a:ext cx="110843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TdnR</a:t>
              </a:r>
              <a:r>
                <a:rPr lang="en-US" altLang="ja-JP" sz="800" dirty="0" smtClean="0">
                  <a:latin typeface="Arial"/>
                  <a:cs typeface="Arial"/>
                </a:rPr>
                <a:t> (BAA12810)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58" name="正方形/長方形 57"/>
            <p:cNvSpPr/>
            <p:nvPr/>
          </p:nvSpPr>
          <p:spPr>
            <a:xfrm rot="3939624">
              <a:off x="4609665" y="6487103"/>
              <a:ext cx="1008179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AmpR</a:t>
              </a:r>
              <a:r>
                <a:rPr lang="en-US" altLang="ja-JP" sz="800" dirty="0" smtClean="0">
                  <a:latin typeface="Arial"/>
                  <a:cs typeface="Arial"/>
                </a:rPr>
                <a:t> (P12529)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59" name="正方形/長方形 58"/>
            <p:cNvSpPr/>
            <p:nvPr/>
          </p:nvSpPr>
          <p:spPr>
            <a:xfrm rot="3340556">
              <a:off x="5027728" y="6436495"/>
              <a:ext cx="923887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BlaA</a:t>
              </a:r>
              <a:r>
                <a:rPr lang="en-US" altLang="ja-JP" sz="800" dirty="0" smtClean="0">
                  <a:latin typeface="Arial"/>
                  <a:cs typeface="Arial"/>
                </a:rPr>
                <a:t> (P52660)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60" name="正方形/長方形 59"/>
            <p:cNvSpPr/>
            <p:nvPr/>
          </p:nvSpPr>
          <p:spPr>
            <a:xfrm rot="17166937">
              <a:off x="2959138" y="6298788"/>
              <a:ext cx="88885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CrgA</a:t>
              </a:r>
              <a:r>
                <a:rPr lang="en-US" altLang="ja-JP" sz="800" dirty="0" smtClean="0">
                  <a:latin typeface="Arial"/>
                  <a:cs typeface="Arial"/>
                </a:rPr>
                <a:t> (Q9JPU9)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61" name="正方形/長方形 60"/>
            <p:cNvSpPr/>
            <p:nvPr/>
          </p:nvSpPr>
          <p:spPr>
            <a:xfrm rot="4621434">
              <a:off x="3926609" y="6690909"/>
              <a:ext cx="112804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HvrB</a:t>
              </a:r>
              <a:r>
                <a:rPr lang="en-US" altLang="ja-JP" sz="800" dirty="0" smtClean="0">
                  <a:latin typeface="Arial"/>
                  <a:cs typeface="Arial"/>
                </a:rPr>
                <a:t> (P42507)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62" name="正方形/長方形 61"/>
            <p:cNvSpPr/>
            <p:nvPr/>
          </p:nvSpPr>
          <p:spPr>
            <a:xfrm rot="17311213">
              <a:off x="2759879" y="6502440"/>
              <a:ext cx="852917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IrgB</a:t>
              </a:r>
              <a:r>
                <a:rPr lang="en-US" altLang="ja-JP" sz="800" dirty="0" smtClean="0">
                  <a:latin typeface="Arial"/>
                  <a:cs typeface="Arial"/>
                </a:rPr>
                <a:t> (A5F9F9)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63" name="正方形/長方形 62"/>
            <p:cNvSpPr/>
            <p:nvPr/>
          </p:nvSpPr>
          <p:spPr>
            <a:xfrm rot="17883499">
              <a:off x="1936727" y="6881346"/>
              <a:ext cx="991587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SpvR</a:t>
              </a:r>
              <a:r>
                <a:rPr lang="en-US" altLang="ja-JP" sz="800" dirty="0" smtClean="0">
                  <a:latin typeface="Arial"/>
                  <a:cs typeface="Arial"/>
                </a:rPr>
                <a:t> (P24417)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64" name="正方形/長方形 63"/>
            <p:cNvSpPr/>
            <p:nvPr/>
          </p:nvSpPr>
          <p:spPr>
            <a:xfrm rot="17481123">
              <a:off x="2478060" y="6654028"/>
              <a:ext cx="937437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MauR</a:t>
              </a:r>
              <a:r>
                <a:rPr lang="en-US" altLang="ja-JP" sz="800" dirty="0" smtClean="0">
                  <a:latin typeface="Arial"/>
                  <a:cs typeface="Arial"/>
                </a:rPr>
                <a:t> (P52685)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65" name="正方形/長方形 64"/>
            <p:cNvSpPr/>
            <p:nvPr/>
          </p:nvSpPr>
          <p:spPr>
            <a:xfrm rot="16728110">
              <a:off x="3080771" y="6901641"/>
              <a:ext cx="106053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AphB</a:t>
              </a:r>
              <a:r>
                <a:rPr lang="en-US" altLang="ja-JP" sz="800" dirty="0" smtClean="0">
                  <a:latin typeface="Arial"/>
                  <a:cs typeface="Arial"/>
                </a:rPr>
                <a:t> (Q9XC54)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66" name="正方形/長方形 65"/>
            <p:cNvSpPr/>
            <p:nvPr/>
          </p:nvSpPr>
          <p:spPr>
            <a:xfrm rot="3502550">
              <a:off x="4811217" y="6443815"/>
              <a:ext cx="977315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PenR</a:t>
              </a:r>
              <a:r>
                <a:rPr lang="en-US" altLang="ja-JP" sz="800" dirty="0" smtClean="0">
                  <a:latin typeface="Arial"/>
                  <a:cs typeface="Arial"/>
                </a:rPr>
                <a:t> (O05658)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67" name="正方形/長方形 66"/>
            <p:cNvSpPr/>
            <p:nvPr/>
          </p:nvSpPr>
          <p:spPr>
            <a:xfrm rot="4294840">
              <a:off x="4128492" y="6481400"/>
              <a:ext cx="1255386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GcvA</a:t>
              </a:r>
              <a:r>
                <a:rPr lang="en-US" altLang="ja-JP" sz="800" dirty="0" smtClean="0">
                  <a:latin typeface="Arial"/>
                  <a:cs typeface="Arial"/>
                </a:rPr>
                <a:t> (P0A9F6)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68" name="正方形/長方形 67"/>
            <p:cNvSpPr/>
            <p:nvPr/>
          </p:nvSpPr>
          <p:spPr>
            <a:xfrm rot="5145609">
              <a:off x="3595622" y="6195941"/>
              <a:ext cx="103044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PtxR</a:t>
              </a:r>
              <a:r>
                <a:rPr lang="en-US" altLang="ja-JP" sz="800" dirty="0" smtClean="0">
                  <a:latin typeface="Arial"/>
                  <a:cs typeface="Arial"/>
                </a:rPr>
                <a:t> (P72131)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69" name="正方形/長方形 68"/>
            <p:cNvSpPr/>
            <p:nvPr/>
          </p:nvSpPr>
          <p:spPr>
            <a:xfrm rot="16880074">
              <a:off x="2913233" y="6912348"/>
              <a:ext cx="1010643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PltR</a:t>
              </a:r>
              <a:r>
                <a:rPr lang="en-US" altLang="ja-JP" sz="800" dirty="0" smtClean="0">
                  <a:latin typeface="Arial"/>
                  <a:cs typeface="Arial"/>
                </a:rPr>
                <a:t> (Q9X3Q9)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70" name="正方形/長方形 69"/>
            <p:cNvSpPr/>
            <p:nvPr/>
          </p:nvSpPr>
          <p:spPr>
            <a:xfrm rot="3955135">
              <a:off x="4419179" y="6413069"/>
              <a:ext cx="100082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TrpI</a:t>
              </a:r>
              <a:r>
                <a:rPr lang="en-US" altLang="ja-JP" sz="800" dirty="0" smtClean="0">
                  <a:latin typeface="Arial"/>
                  <a:cs typeface="Arial"/>
                </a:rPr>
                <a:t> (P11720)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71" name="正方形/長方形 70"/>
            <p:cNvSpPr/>
            <p:nvPr/>
          </p:nvSpPr>
          <p:spPr>
            <a:xfrm rot="4528238">
              <a:off x="4067660" y="6648580"/>
              <a:ext cx="113520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DsdC</a:t>
              </a:r>
              <a:r>
                <a:rPr lang="en-US" altLang="ja-JP" sz="800" dirty="0" smtClean="0">
                  <a:latin typeface="Arial"/>
                  <a:cs typeface="Arial"/>
                </a:rPr>
                <a:t> (P46068)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72" name="正方形/長方形 71"/>
            <p:cNvSpPr/>
            <p:nvPr/>
          </p:nvSpPr>
          <p:spPr>
            <a:xfrm rot="4869713">
              <a:off x="3751981" y="6663573"/>
              <a:ext cx="1131413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PhnR</a:t>
              </a:r>
              <a:r>
                <a:rPr lang="en-US" altLang="ja-JP" sz="800" dirty="0" smtClean="0">
                  <a:latin typeface="Arial"/>
                  <a:cs typeface="Arial"/>
                </a:rPr>
                <a:t> (O69758)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73" name="正方形/長方形 72"/>
            <p:cNvSpPr/>
            <p:nvPr/>
          </p:nvSpPr>
          <p:spPr>
            <a:xfrm rot="16360369">
              <a:off x="3070134" y="6610964"/>
              <a:ext cx="147783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 smtClean="0">
                  <a:latin typeface="Arial"/>
                  <a:cs typeface="Arial"/>
                </a:rPr>
                <a:t>MECA7B_ORF5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  <p:sp>
          <p:nvSpPr>
            <p:cNvPr id="74" name="正方形/長方形 73"/>
            <p:cNvSpPr/>
            <p:nvPr/>
          </p:nvSpPr>
          <p:spPr>
            <a:xfrm rot="16200000">
              <a:off x="3195983" y="6684788"/>
              <a:ext cx="154312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 smtClean="0">
                  <a:latin typeface="Arial"/>
                  <a:cs typeface="Arial"/>
                </a:rPr>
                <a:t>CHLO4C_ORF2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  <p:sp>
          <p:nvSpPr>
            <p:cNvPr id="75" name="正方形/長方形 74"/>
            <p:cNvSpPr/>
            <p:nvPr/>
          </p:nvSpPr>
          <p:spPr>
            <a:xfrm rot="19641905">
              <a:off x="1345441" y="5393224"/>
              <a:ext cx="1137085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CidR</a:t>
              </a:r>
              <a:r>
                <a:rPr lang="en-US" altLang="ja-JP" sz="800" dirty="0" smtClean="0">
                  <a:latin typeface="Arial"/>
                  <a:cs typeface="Arial"/>
                </a:rPr>
                <a:t> (AY581892)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76" name="正方形/長方形 75"/>
            <p:cNvSpPr/>
            <p:nvPr/>
          </p:nvSpPr>
          <p:spPr>
            <a:xfrm rot="21252078">
              <a:off x="1808201" y="4319946"/>
              <a:ext cx="101956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CynR</a:t>
              </a:r>
              <a:r>
                <a:rPr lang="en-US" altLang="ja-JP" sz="800" dirty="0" smtClean="0">
                  <a:latin typeface="Arial"/>
                  <a:cs typeface="Arial"/>
                </a:rPr>
                <a:t> (P27111)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77" name="正方形/長方形 76"/>
            <p:cNvSpPr/>
            <p:nvPr/>
          </p:nvSpPr>
          <p:spPr>
            <a:xfrm rot="20441168">
              <a:off x="1016959" y="5062421"/>
              <a:ext cx="93545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CysB</a:t>
              </a:r>
              <a:r>
                <a:rPr lang="en-US" altLang="ja-JP" sz="800" dirty="0" smtClean="0">
                  <a:latin typeface="Arial"/>
                  <a:cs typeface="Arial"/>
                </a:rPr>
                <a:t> (P06614)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78" name="正方形/長方形 77"/>
            <p:cNvSpPr/>
            <p:nvPr/>
          </p:nvSpPr>
          <p:spPr>
            <a:xfrm rot="19478464">
              <a:off x="1704065" y="5394639"/>
              <a:ext cx="96321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CysL</a:t>
              </a:r>
              <a:r>
                <a:rPr lang="en-US" altLang="ja-JP" sz="800" dirty="0" smtClean="0">
                  <a:latin typeface="Arial"/>
                  <a:cs typeface="Arial"/>
                </a:rPr>
                <a:t> (P39647)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79" name="正方形/長方形 78"/>
            <p:cNvSpPr/>
            <p:nvPr/>
          </p:nvSpPr>
          <p:spPr>
            <a:xfrm rot="20124778">
              <a:off x="1805857" y="4919329"/>
              <a:ext cx="907927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GitC</a:t>
              </a:r>
              <a:r>
                <a:rPr lang="en-US" altLang="ja-JP" sz="800" dirty="0" smtClean="0">
                  <a:latin typeface="Arial"/>
                  <a:cs typeface="Arial"/>
                </a:rPr>
                <a:t> (P20668)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80" name="正方形/長方形 79"/>
            <p:cNvSpPr/>
            <p:nvPr/>
          </p:nvSpPr>
          <p:spPr>
            <a:xfrm rot="20573134">
              <a:off x="1461924" y="4757403"/>
              <a:ext cx="1005495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LysR</a:t>
              </a:r>
              <a:r>
                <a:rPr lang="en-US" altLang="ja-JP" sz="800" dirty="0" smtClean="0">
                  <a:latin typeface="Arial"/>
                  <a:cs typeface="Arial"/>
                </a:rPr>
                <a:t> (P03030)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81" name="正方形/長方形 80"/>
            <p:cNvSpPr/>
            <p:nvPr/>
          </p:nvSpPr>
          <p:spPr>
            <a:xfrm rot="19058204">
              <a:off x="1535466" y="5868508"/>
              <a:ext cx="1086639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MdcR</a:t>
              </a:r>
              <a:r>
                <a:rPr lang="en-US" altLang="ja-JP" sz="800" dirty="0" smtClean="0">
                  <a:latin typeface="Arial"/>
                  <a:cs typeface="Arial"/>
                </a:rPr>
                <a:t> (O32718)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82" name="正方形/長方形 81"/>
            <p:cNvSpPr/>
            <p:nvPr/>
          </p:nvSpPr>
          <p:spPr>
            <a:xfrm rot="20010392">
              <a:off x="996096" y="5451682"/>
              <a:ext cx="90041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MleR</a:t>
              </a:r>
              <a:r>
                <a:rPr lang="en-US" altLang="ja-JP" sz="800" dirty="0" smtClean="0">
                  <a:latin typeface="Arial"/>
                  <a:cs typeface="Arial"/>
                </a:rPr>
                <a:t> (P16400)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83" name="正方形/長方形 82"/>
            <p:cNvSpPr/>
            <p:nvPr/>
          </p:nvSpPr>
          <p:spPr>
            <a:xfrm rot="19336316">
              <a:off x="1358767" y="5809083"/>
              <a:ext cx="1055665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NhaR</a:t>
              </a:r>
              <a:r>
                <a:rPr lang="en-US" altLang="ja-JP" sz="800" dirty="0" smtClean="0">
                  <a:latin typeface="Arial"/>
                  <a:cs typeface="Arial"/>
                </a:rPr>
                <a:t> (P0A9G2)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84" name="正方形/長方形 83"/>
            <p:cNvSpPr/>
            <p:nvPr/>
          </p:nvSpPr>
          <p:spPr>
            <a:xfrm rot="20766075">
              <a:off x="1185800" y="4683032"/>
              <a:ext cx="964349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NocR</a:t>
              </a:r>
              <a:r>
                <a:rPr lang="en-US" altLang="ja-JP" sz="800" dirty="0" smtClean="0">
                  <a:latin typeface="Arial"/>
                  <a:cs typeface="Arial"/>
                </a:rPr>
                <a:t> (Q00678)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85" name="正方形/長方形 84"/>
            <p:cNvSpPr/>
            <p:nvPr/>
          </p:nvSpPr>
          <p:spPr>
            <a:xfrm rot="21113222">
              <a:off x="1108926" y="4522674"/>
              <a:ext cx="98444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OccR</a:t>
              </a:r>
              <a:r>
                <a:rPr lang="en-US" altLang="ja-JP" sz="800" dirty="0" smtClean="0">
                  <a:latin typeface="Arial"/>
                  <a:cs typeface="Arial"/>
                </a:rPr>
                <a:t> (P0A4T3)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86" name="正方形/長方形 85"/>
            <p:cNvSpPr/>
            <p:nvPr/>
          </p:nvSpPr>
          <p:spPr>
            <a:xfrm rot="18970553">
              <a:off x="2074678" y="5546454"/>
              <a:ext cx="1048365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YofA</a:t>
              </a:r>
              <a:r>
                <a:rPr lang="en-US" altLang="ja-JP" sz="800" dirty="0" smtClean="0">
                  <a:latin typeface="Arial"/>
                  <a:cs typeface="Arial"/>
                </a:rPr>
                <a:t> (O34685)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87" name="正方形/長方形 86"/>
            <p:cNvSpPr/>
            <p:nvPr/>
          </p:nvSpPr>
          <p:spPr>
            <a:xfrm rot="18153004">
              <a:off x="2501891" y="5682204"/>
              <a:ext cx="936119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NtcB</a:t>
              </a:r>
              <a:r>
                <a:rPr lang="en-US" altLang="ja-JP" sz="800" dirty="0" smtClean="0">
                  <a:latin typeface="Arial"/>
                  <a:cs typeface="Arial"/>
                </a:rPr>
                <a:t> (P52693)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88" name="正方形/長方形 87"/>
            <p:cNvSpPr/>
            <p:nvPr/>
          </p:nvSpPr>
          <p:spPr>
            <a:xfrm rot="18506070">
              <a:off x="2160445" y="5761227"/>
              <a:ext cx="118476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RscR</a:t>
              </a:r>
              <a:r>
                <a:rPr lang="en-US" altLang="ja-JP" sz="800" dirty="0" smtClean="0">
                  <a:latin typeface="Arial"/>
                  <a:cs typeface="Arial"/>
                </a:rPr>
                <a:t> (Q93DC5)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89" name="正方形/長方形 88"/>
            <p:cNvSpPr/>
            <p:nvPr/>
          </p:nvSpPr>
          <p:spPr>
            <a:xfrm rot="18698046">
              <a:off x="2079446" y="5790286"/>
              <a:ext cx="951533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IfcR</a:t>
              </a:r>
              <a:r>
                <a:rPr lang="en-US" altLang="ja-JP" sz="800" dirty="0" smtClean="0">
                  <a:latin typeface="Arial"/>
                  <a:cs typeface="Arial"/>
                </a:rPr>
                <a:t> (Q9Z4V5)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1730929" y="4190786"/>
              <a:ext cx="1022227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Nac</a:t>
              </a:r>
              <a:r>
                <a:rPr lang="en-US" altLang="ja-JP" sz="800" dirty="0" smtClean="0">
                  <a:latin typeface="Arial"/>
                  <a:cs typeface="Arial"/>
                </a:rPr>
                <a:t> (Q08597)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91" name="正方形/長方形 90"/>
            <p:cNvSpPr/>
            <p:nvPr/>
          </p:nvSpPr>
          <p:spPr>
            <a:xfrm rot="1609595">
              <a:off x="1493237" y="3134165"/>
              <a:ext cx="114104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PcaQ</a:t>
              </a:r>
              <a:r>
                <a:rPr lang="en-US" altLang="ja-JP" sz="800" dirty="0" smtClean="0">
                  <a:latin typeface="Arial"/>
                  <a:cs typeface="Arial"/>
                </a:rPr>
                <a:t> (AAA91130)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92" name="正方形/長方形 91"/>
            <p:cNvSpPr/>
            <p:nvPr/>
          </p:nvSpPr>
          <p:spPr>
            <a:xfrm rot="2044954">
              <a:off x="1798577" y="3144122"/>
              <a:ext cx="113280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PcaQb</a:t>
              </a:r>
              <a:r>
                <a:rPr lang="en-US" altLang="ja-JP" sz="800" dirty="0" smtClean="0">
                  <a:latin typeface="Arial"/>
                  <a:cs typeface="Arial"/>
                </a:rPr>
                <a:t> (Y18527)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93" name="正方形/長方形 92"/>
            <p:cNvSpPr/>
            <p:nvPr/>
          </p:nvSpPr>
          <p:spPr>
            <a:xfrm rot="2276360">
              <a:off x="1870256" y="3073919"/>
              <a:ext cx="1184629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TsaR</a:t>
              </a:r>
              <a:r>
                <a:rPr lang="en-US" altLang="ja-JP" sz="800" dirty="0" smtClean="0">
                  <a:latin typeface="Arial"/>
                  <a:cs typeface="Arial"/>
                </a:rPr>
                <a:t> (AAC44806)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94" name="正方形/長方形 93"/>
            <p:cNvSpPr/>
            <p:nvPr/>
          </p:nvSpPr>
          <p:spPr>
            <a:xfrm rot="441393">
              <a:off x="905906" y="3862793"/>
              <a:ext cx="978303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ChiR</a:t>
              </a:r>
              <a:r>
                <a:rPr lang="en-US" altLang="ja-JP" sz="800" dirty="0" smtClean="0">
                  <a:latin typeface="Arial"/>
                  <a:cs typeface="Arial"/>
                </a:rPr>
                <a:t> (Q7M1A9)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95" name="正方形/長方形 94"/>
            <p:cNvSpPr/>
            <p:nvPr/>
          </p:nvSpPr>
          <p:spPr>
            <a:xfrm rot="698307">
              <a:off x="1009973" y="3715822"/>
              <a:ext cx="1008726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HupR</a:t>
              </a:r>
              <a:r>
                <a:rPr lang="en-US" altLang="ja-JP" sz="800" dirty="0" smtClean="0">
                  <a:latin typeface="Arial"/>
                  <a:cs typeface="Arial"/>
                </a:rPr>
                <a:t> (Q93R09)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96" name="正方形/長方形 95"/>
            <p:cNvSpPr/>
            <p:nvPr/>
          </p:nvSpPr>
          <p:spPr>
            <a:xfrm rot="931038">
              <a:off x="154492" y="3372928"/>
              <a:ext cx="114964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MvfR</a:t>
              </a:r>
              <a:r>
                <a:rPr lang="en-US" altLang="ja-JP" sz="800" dirty="0" smtClean="0">
                  <a:latin typeface="Arial"/>
                  <a:cs typeface="Arial"/>
                </a:rPr>
                <a:t> (AE004091)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97" name="正方形/長方形 96"/>
            <p:cNvSpPr/>
            <p:nvPr/>
          </p:nvSpPr>
          <p:spPr>
            <a:xfrm rot="2486001">
              <a:off x="2122195" y="3114650"/>
              <a:ext cx="1182677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OxyR</a:t>
              </a:r>
              <a:r>
                <a:rPr lang="en-US" altLang="ja-JP" sz="800" dirty="0" smtClean="0">
                  <a:latin typeface="Arial"/>
                  <a:cs typeface="Arial"/>
                </a:rPr>
                <a:t> (1507344A)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98" name="正方形/長方形 97"/>
            <p:cNvSpPr/>
            <p:nvPr/>
          </p:nvSpPr>
          <p:spPr>
            <a:xfrm rot="1262779">
              <a:off x="1312980" y="3363920"/>
              <a:ext cx="1151285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AsfR</a:t>
              </a:r>
              <a:r>
                <a:rPr lang="en-US" altLang="ja-JP" sz="800" dirty="0" smtClean="0">
                  <a:latin typeface="Arial"/>
                  <a:cs typeface="Arial"/>
                </a:rPr>
                <a:t> (Q9WWU0)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99" name="正方形/長方形 98"/>
            <p:cNvSpPr/>
            <p:nvPr/>
          </p:nvSpPr>
          <p:spPr>
            <a:xfrm rot="966808">
              <a:off x="1167462" y="3444910"/>
              <a:ext cx="94689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SftR</a:t>
              </a:r>
              <a:r>
                <a:rPr lang="en-US" altLang="ja-JP" sz="800" dirty="0" smtClean="0">
                  <a:latin typeface="Arial"/>
                  <a:cs typeface="Arial"/>
                </a:rPr>
                <a:t> (Q9WWU4)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00" name="正方形/長方形 99"/>
            <p:cNvSpPr/>
            <p:nvPr/>
          </p:nvSpPr>
          <p:spPr>
            <a:xfrm rot="1572362">
              <a:off x="1644181" y="3317739"/>
              <a:ext cx="98948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GbpR</a:t>
              </a:r>
              <a:r>
                <a:rPr lang="en-US" altLang="ja-JP" sz="800" dirty="0" smtClean="0">
                  <a:latin typeface="Arial"/>
                  <a:cs typeface="Arial"/>
                </a:rPr>
                <a:t> (P52661)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 rot="151054">
              <a:off x="988457" y="4031028"/>
              <a:ext cx="154575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200" dirty="0" smtClean="0">
                  <a:latin typeface="Arial"/>
                  <a:cs typeface="Arial"/>
                </a:rPr>
                <a:t>MECA2G_ORF4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  <p:sp>
          <p:nvSpPr>
            <p:cNvPr id="102" name="正方形/長方形 101"/>
            <p:cNvSpPr/>
            <p:nvPr/>
          </p:nvSpPr>
          <p:spPr>
            <a:xfrm rot="3768687">
              <a:off x="2189380" y="1670332"/>
              <a:ext cx="88826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BlaA</a:t>
              </a:r>
              <a:r>
                <a:rPr lang="en-US" altLang="ja-JP" sz="800" dirty="0" smtClean="0">
                  <a:latin typeface="Arial"/>
                  <a:cs typeface="Arial"/>
                </a:rPr>
                <a:t> (P33651)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03" name="正方形/長方形 102"/>
            <p:cNvSpPr/>
            <p:nvPr/>
          </p:nvSpPr>
          <p:spPr>
            <a:xfrm rot="3158645">
              <a:off x="2052840" y="2379063"/>
              <a:ext cx="937356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LrhA</a:t>
              </a:r>
              <a:r>
                <a:rPr lang="en-US" altLang="ja-JP" sz="800" dirty="0" smtClean="0">
                  <a:latin typeface="Arial"/>
                  <a:cs typeface="Arial"/>
                </a:rPr>
                <a:t> (P36771)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04" name="正方形/長方形 103"/>
            <p:cNvSpPr/>
            <p:nvPr/>
          </p:nvSpPr>
          <p:spPr>
            <a:xfrm rot="4066964">
              <a:off x="2609097" y="2144610"/>
              <a:ext cx="118589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StgR</a:t>
              </a:r>
              <a:r>
                <a:rPr lang="en-US" altLang="ja-JP" sz="800" dirty="0" smtClean="0">
                  <a:latin typeface="Arial"/>
                  <a:cs typeface="Arial"/>
                </a:rPr>
                <a:t> (CAA07077)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 rot="3175939">
              <a:off x="2126553" y="2325590"/>
              <a:ext cx="104507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MprR</a:t>
              </a:r>
              <a:r>
                <a:rPr lang="en-US" altLang="ja-JP" sz="800" dirty="0" smtClean="0">
                  <a:latin typeface="Arial"/>
                  <a:cs typeface="Arial"/>
                </a:rPr>
                <a:t> (P43160)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06" name="正方形/長方形 105"/>
            <p:cNvSpPr/>
            <p:nvPr/>
          </p:nvSpPr>
          <p:spPr>
            <a:xfrm rot="3813543">
              <a:off x="2636628" y="2467723"/>
              <a:ext cx="1106336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smtClean="0">
                  <a:latin typeface="Arial"/>
                  <a:cs typeface="Arial"/>
                </a:rPr>
                <a:t>Orf10 (Q9X9S5)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07" name="正方形/長方形 106"/>
            <p:cNvSpPr/>
            <p:nvPr/>
          </p:nvSpPr>
          <p:spPr>
            <a:xfrm rot="2517811">
              <a:off x="1801716" y="2593000"/>
              <a:ext cx="983175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HexA</a:t>
              </a:r>
              <a:r>
                <a:rPr lang="en-US" altLang="ja-JP" sz="800" dirty="0" smtClean="0">
                  <a:latin typeface="Arial"/>
                  <a:cs typeface="Arial"/>
                </a:rPr>
                <a:t> (O85272)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08" name="正方形/長方形 107"/>
            <p:cNvSpPr/>
            <p:nvPr/>
          </p:nvSpPr>
          <p:spPr>
            <a:xfrm rot="2754280">
              <a:off x="1956172" y="2483137"/>
              <a:ext cx="89686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PecT</a:t>
              </a:r>
              <a:r>
                <a:rPr lang="en-US" altLang="ja-JP" sz="800" dirty="0" smtClean="0">
                  <a:latin typeface="Arial"/>
                  <a:cs typeface="Arial"/>
                </a:rPr>
                <a:t> (P52662)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109" name="正方形/長方形 108"/>
            <p:cNvSpPr/>
            <p:nvPr/>
          </p:nvSpPr>
          <p:spPr>
            <a:xfrm rot="3479320">
              <a:off x="2315371" y="2281961"/>
              <a:ext cx="963626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SnpR</a:t>
              </a:r>
              <a:r>
                <a:rPr lang="en-US" altLang="ja-JP" sz="800" dirty="0" smtClean="0">
                  <a:latin typeface="Arial"/>
                  <a:cs typeface="Arial"/>
                </a:rPr>
                <a:t> (P43161)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32" name="正方形/長方形 31"/>
            <p:cNvSpPr/>
            <p:nvPr/>
          </p:nvSpPr>
          <p:spPr>
            <a:xfrm rot="19783361">
              <a:off x="5083851" y="3090966"/>
              <a:ext cx="1128457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AphT</a:t>
              </a:r>
              <a:r>
                <a:rPr lang="en-US" altLang="ja-JP" sz="800" dirty="0" smtClean="0">
                  <a:latin typeface="Arial"/>
                  <a:cs typeface="Arial"/>
                </a:rPr>
                <a:t> (BAA88500)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5293540" y="4191895"/>
              <a:ext cx="101266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CatR</a:t>
              </a:r>
              <a:r>
                <a:rPr lang="en-US" altLang="ja-JP" sz="800" dirty="0" smtClean="0">
                  <a:latin typeface="Arial"/>
                  <a:cs typeface="Arial"/>
                </a:rPr>
                <a:t> (A35118)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34" name="正方形/長方形 33"/>
            <p:cNvSpPr/>
            <p:nvPr/>
          </p:nvSpPr>
          <p:spPr>
            <a:xfrm rot="436259">
              <a:off x="5465768" y="4441941"/>
              <a:ext cx="98663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CatR</a:t>
              </a:r>
              <a:r>
                <a:rPr lang="en-US" altLang="ja-JP" sz="800" dirty="0" smtClean="0">
                  <a:latin typeface="Arial"/>
                  <a:cs typeface="Arial"/>
                </a:rPr>
                <a:t> (O33945)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35" name="正方形/長方形 34"/>
            <p:cNvSpPr/>
            <p:nvPr/>
          </p:nvSpPr>
          <p:spPr>
            <a:xfrm rot="1296680">
              <a:off x="5228017" y="4769820"/>
              <a:ext cx="90918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CatM</a:t>
              </a:r>
              <a:r>
                <a:rPr lang="en-US" altLang="ja-JP" sz="800" dirty="0" smtClean="0">
                  <a:latin typeface="Arial"/>
                  <a:cs typeface="Arial"/>
                </a:rPr>
                <a:t> (P07774)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36" name="正方形/長方形 35"/>
            <p:cNvSpPr/>
            <p:nvPr/>
          </p:nvSpPr>
          <p:spPr>
            <a:xfrm rot="779657">
              <a:off x="5443505" y="4605486"/>
              <a:ext cx="120669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smtClean="0">
                  <a:latin typeface="Arial"/>
                  <a:cs typeface="Arial"/>
                </a:rPr>
                <a:t>OrfR1 (BAA75204)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5290079" y="4306712"/>
              <a:ext cx="114461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smtClean="0">
                  <a:latin typeface="Arial"/>
                  <a:cs typeface="Arial"/>
                </a:rPr>
                <a:t>OrfR2 (BAA75209)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38" name="正方形/長方形 37"/>
            <p:cNvSpPr/>
            <p:nvPr/>
          </p:nvSpPr>
          <p:spPr>
            <a:xfrm rot="19823661">
              <a:off x="5104001" y="3162725"/>
              <a:ext cx="128331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CdoR</a:t>
              </a:r>
              <a:r>
                <a:rPr lang="en-US" altLang="ja-JP" sz="800" dirty="0" smtClean="0">
                  <a:latin typeface="Arial"/>
                  <a:cs typeface="Arial"/>
                </a:rPr>
                <a:t> (AAC79916)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39" name="正方形/長方形 38"/>
            <p:cNvSpPr/>
            <p:nvPr/>
          </p:nvSpPr>
          <p:spPr>
            <a:xfrm rot="21075948">
              <a:off x="5263996" y="3834767"/>
              <a:ext cx="1051799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ClcR</a:t>
              </a:r>
              <a:r>
                <a:rPr lang="en-US" altLang="ja-JP" sz="800" dirty="0" smtClean="0">
                  <a:latin typeface="Arial"/>
                  <a:cs typeface="Arial"/>
                </a:rPr>
                <a:t> (A40641)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40" name="正方形/長方形 39"/>
            <p:cNvSpPr/>
            <p:nvPr/>
          </p:nvSpPr>
          <p:spPr>
            <a:xfrm rot="20061048">
              <a:off x="5304142" y="3199032"/>
              <a:ext cx="1371693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ClcR</a:t>
              </a:r>
              <a:r>
                <a:rPr lang="en-US" altLang="ja-JP" sz="800" dirty="0" smtClean="0">
                  <a:latin typeface="Arial"/>
                  <a:cs typeface="Arial"/>
                </a:rPr>
                <a:t> (AAC38250)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41" name="正方形/長方形 40"/>
            <p:cNvSpPr/>
            <p:nvPr/>
          </p:nvSpPr>
          <p:spPr>
            <a:xfrm rot="20343010">
              <a:off x="5265805" y="3359906"/>
              <a:ext cx="141155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CbnR</a:t>
              </a:r>
              <a:r>
                <a:rPr lang="en-US" altLang="ja-JP" sz="800" dirty="0" smtClean="0">
                  <a:latin typeface="Arial"/>
                  <a:cs typeface="Arial"/>
                </a:rPr>
                <a:t> (BAA74529)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42" name="正方形/長方形 41"/>
            <p:cNvSpPr/>
            <p:nvPr/>
          </p:nvSpPr>
          <p:spPr>
            <a:xfrm rot="21266785">
              <a:off x="5191201" y="3965985"/>
              <a:ext cx="1000557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TfdR</a:t>
              </a:r>
              <a:r>
                <a:rPr lang="en-US" altLang="ja-JP" sz="800" dirty="0" smtClean="0">
                  <a:latin typeface="Arial"/>
                  <a:cs typeface="Arial"/>
                </a:rPr>
                <a:t> (P10086)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43" name="正方形/長方形 42"/>
            <p:cNvSpPr/>
            <p:nvPr/>
          </p:nvSpPr>
          <p:spPr>
            <a:xfrm rot="21322555">
              <a:off x="5195260" y="4083375"/>
              <a:ext cx="1010925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TfdR</a:t>
              </a:r>
              <a:r>
                <a:rPr lang="en-US" altLang="ja-JP" sz="800" dirty="0" smtClean="0">
                  <a:latin typeface="Arial"/>
                  <a:cs typeface="Arial"/>
                </a:rPr>
                <a:t> (Q6QHP3)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44" name="正方形/長方形 43"/>
            <p:cNvSpPr/>
            <p:nvPr/>
          </p:nvSpPr>
          <p:spPr>
            <a:xfrm rot="20569198">
              <a:off x="5316910" y="3541352"/>
              <a:ext cx="1154245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TcbR</a:t>
              </a:r>
              <a:r>
                <a:rPr lang="en-US" altLang="ja-JP" sz="800" dirty="0" smtClean="0">
                  <a:latin typeface="Arial"/>
                  <a:cs typeface="Arial"/>
                </a:rPr>
                <a:t> (A38861)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45" name="正方形/長方形 44"/>
            <p:cNvSpPr/>
            <p:nvPr/>
          </p:nvSpPr>
          <p:spPr>
            <a:xfrm rot="1433228">
              <a:off x="5166056" y="4904952"/>
              <a:ext cx="105795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BenM</a:t>
              </a:r>
              <a:r>
                <a:rPr lang="en-US" altLang="ja-JP" sz="800" dirty="0" smtClean="0">
                  <a:latin typeface="Arial"/>
                  <a:cs typeface="Arial"/>
                </a:rPr>
                <a:t> (AAC46441)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46" name="正方形/長方形 45"/>
            <p:cNvSpPr/>
            <p:nvPr/>
          </p:nvSpPr>
          <p:spPr>
            <a:xfrm rot="20823471">
              <a:off x="5330704" y="3642110"/>
              <a:ext cx="1547036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TfdT</a:t>
              </a:r>
              <a:r>
                <a:rPr lang="en-US" altLang="ja-JP" sz="800" dirty="0" smtClean="0">
                  <a:latin typeface="Arial"/>
                  <a:cs typeface="Arial"/>
                </a:rPr>
                <a:t> (BAB56008)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  <p:sp>
          <p:nvSpPr>
            <p:cNvPr id="47" name="正方形/長方形 46"/>
            <p:cNvSpPr/>
            <p:nvPr/>
          </p:nvSpPr>
          <p:spPr>
            <a:xfrm rot="964765">
              <a:off x="5470993" y="4712493"/>
              <a:ext cx="985439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800" dirty="0" err="1" smtClean="0">
                  <a:latin typeface="Arial"/>
                  <a:cs typeface="Arial"/>
                </a:rPr>
                <a:t>SalR</a:t>
              </a:r>
              <a:r>
                <a:rPr lang="en-US" altLang="ja-JP" sz="800" dirty="0" smtClean="0">
                  <a:latin typeface="Arial"/>
                  <a:cs typeface="Arial"/>
                </a:rPr>
                <a:t> (O50643)</a:t>
              </a:r>
              <a:endParaRPr lang="ja-JP" altLang="en-US" sz="800" dirty="0">
                <a:latin typeface="Arial"/>
                <a:cs typeface="Arial"/>
              </a:endParaRPr>
            </a:p>
          </p:txBody>
        </p:sp>
      </p:grpSp>
      <p:sp>
        <p:nvSpPr>
          <p:cNvPr id="112" name="台形 111"/>
          <p:cNvSpPr/>
          <p:nvPr/>
        </p:nvSpPr>
        <p:spPr>
          <a:xfrm rot="15813199">
            <a:off x="4407632" y="3311676"/>
            <a:ext cx="1669138" cy="1712785"/>
          </a:xfrm>
          <a:prstGeom prst="trapezoid">
            <a:avLst>
              <a:gd name="adj" fmla="val 33918"/>
            </a:avLst>
          </a:prstGeom>
          <a:solidFill>
            <a:srgbClr val="C0504D">
              <a:alpha val="3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台形 112"/>
          <p:cNvSpPr/>
          <p:nvPr/>
        </p:nvSpPr>
        <p:spPr>
          <a:xfrm rot="14443157">
            <a:off x="4913784" y="2606821"/>
            <a:ext cx="407864" cy="1802892"/>
          </a:xfrm>
          <a:prstGeom prst="trapezoid">
            <a:avLst>
              <a:gd name="adj" fmla="val 35673"/>
            </a:avLst>
          </a:prstGeom>
          <a:solidFill>
            <a:srgbClr val="C0504D">
              <a:alpha val="3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台形 115"/>
          <p:cNvSpPr/>
          <p:nvPr/>
        </p:nvSpPr>
        <p:spPr>
          <a:xfrm rot="17288075">
            <a:off x="5017992" y="3941577"/>
            <a:ext cx="486378" cy="1794174"/>
          </a:xfrm>
          <a:prstGeom prst="trapezoid">
            <a:avLst>
              <a:gd name="adj" fmla="val 42013"/>
            </a:avLst>
          </a:prstGeom>
          <a:solidFill>
            <a:srgbClr val="C0504D">
              <a:alpha val="3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/>
          <p:cNvSpPr/>
          <p:nvPr/>
        </p:nvSpPr>
        <p:spPr>
          <a:xfrm>
            <a:off x="6014101" y="3133055"/>
            <a:ext cx="91983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dirty="0" smtClean="0">
                <a:latin typeface="Arial"/>
                <a:cs typeface="Arial"/>
              </a:rPr>
              <a:t>Benzoate, </a:t>
            </a:r>
            <a:r>
              <a:rPr lang="en-US" altLang="ja-JP" sz="1000" dirty="0" err="1" smtClean="0">
                <a:latin typeface="Arial"/>
                <a:cs typeface="Arial"/>
              </a:rPr>
              <a:t>catechol</a:t>
            </a:r>
            <a:r>
              <a:rPr lang="en-US" altLang="ja-JP" sz="1000" dirty="0" smtClean="0">
                <a:latin typeface="Arial"/>
                <a:cs typeface="Arial"/>
              </a:rPr>
              <a:t> and their chlorinated derivatives</a:t>
            </a:r>
            <a:endParaRPr lang="ja-JP" altLang="en-US" sz="1000" dirty="0">
              <a:latin typeface="Arial"/>
              <a:cs typeface="Arial"/>
            </a:endParaRPr>
          </a:p>
        </p:txBody>
      </p:sp>
      <p:sp>
        <p:nvSpPr>
          <p:cNvPr id="119" name="台形 118"/>
          <p:cNvSpPr/>
          <p:nvPr/>
        </p:nvSpPr>
        <p:spPr>
          <a:xfrm rot="10359538">
            <a:off x="2754259" y="990707"/>
            <a:ext cx="1545757" cy="1873882"/>
          </a:xfrm>
          <a:prstGeom prst="trapezoid">
            <a:avLst>
              <a:gd name="adj" fmla="val 29728"/>
            </a:avLst>
          </a:prstGeom>
          <a:solidFill>
            <a:srgbClr val="C0504D">
              <a:alpha val="3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正方形/長方形 119"/>
          <p:cNvSpPr/>
          <p:nvPr/>
        </p:nvSpPr>
        <p:spPr>
          <a:xfrm rot="21144829">
            <a:off x="2506063" y="628691"/>
            <a:ext cx="17827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dirty="0" smtClean="0">
                <a:latin typeface="Arial"/>
                <a:cs typeface="Arial"/>
              </a:rPr>
              <a:t>Naphthalene, </a:t>
            </a:r>
            <a:r>
              <a:rPr lang="en-US" altLang="ja-JP" sz="1000" dirty="0" err="1" smtClean="0">
                <a:latin typeface="Arial"/>
                <a:cs typeface="Arial"/>
              </a:rPr>
              <a:t>salicylate</a:t>
            </a:r>
            <a:r>
              <a:rPr lang="en-US" altLang="ja-JP" sz="1000" dirty="0" smtClean="0">
                <a:latin typeface="Arial"/>
                <a:cs typeface="Arial"/>
              </a:rPr>
              <a:t> and 2-nitrotoluene</a:t>
            </a:r>
            <a:endParaRPr lang="ja-JP" altLang="en-US" sz="1000" dirty="0">
              <a:latin typeface="Arial"/>
              <a:cs typeface="Arial"/>
            </a:endParaRPr>
          </a:p>
        </p:txBody>
      </p:sp>
      <p:sp>
        <p:nvSpPr>
          <p:cNvPr id="121" name="台形 120"/>
          <p:cNvSpPr/>
          <p:nvPr/>
        </p:nvSpPr>
        <p:spPr>
          <a:xfrm rot="12442547">
            <a:off x="4799253" y="1098270"/>
            <a:ext cx="224631" cy="1862024"/>
          </a:xfrm>
          <a:prstGeom prst="trapezoid">
            <a:avLst>
              <a:gd name="adj" fmla="val 29728"/>
            </a:avLst>
          </a:prstGeom>
          <a:solidFill>
            <a:srgbClr val="C0504D">
              <a:alpha val="3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/>
          <p:cNvSpPr/>
          <p:nvPr/>
        </p:nvSpPr>
        <p:spPr>
          <a:xfrm rot="17745031">
            <a:off x="4958099" y="524270"/>
            <a:ext cx="11397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dirty="0" smtClean="0">
                <a:latin typeface="Arial"/>
                <a:cs typeface="Arial"/>
              </a:rPr>
              <a:t>Naphthalene degradation</a:t>
            </a:r>
            <a:endParaRPr lang="ja-JP" altLang="en-US" sz="1000" dirty="0">
              <a:latin typeface="Arial"/>
              <a:cs typeface="Arial"/>
            </a:endParaRPr>
          </a:p>
        </p:txBody>
      </p:sp>
      <p:sp>
        <p:nvSpPr>
          <p:cNvPr id="123" name="台形 122"/>
          <p:cNvSpPr/>
          <p:nvPr/>
        </p:nvSpPr>
        <p:spPr>
          <a:xfrm rot="12680464">
            <a:off x="4826442" y="1514714"/>
            <a:ext cx="224631" cy="1652991"/>
          </a:xfrm>
          <a:prstGeom prst="trapezoid">
            <a:avLst>
              <a:gd name="adj" fmla="val 29728"/>
            </a:avLst>
          </a:prstGeom>
          <a:solidFill>
            <a:srgbClr val="C0504D">
              <a:alpha val="3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正方形/長方形 123"/>
          <p:cNvSpPr/>
          <p:nvPr/>
        </p:nvSpPr>
        <p:spPr>
          <a:xfrm rot="18002668">
            <a:off x="5006942" y="919275"/>
            <a:ext cx="13547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dirty="0" err="1" smtClean="0">
                <a:latin typeface="Arial"/>
                <a:cs typeface="Arial"/>
              </a:rPr>
              <a:t>Chlorohydroquinone</a:t>
            </a:r>
            <a:r>
              <a:rPr lang="en-US" altLang="ja-JP" sz="1000" dirty="0" smtClean="0">
                <a:latin typeface="Arial"/>
                <a:cs typeface="Arial"/>
              </a:rPr>
              <a:t> degradation</a:t>
            </a:r>
            <a:endParaRPr lang="ja-JP" altLang="en-US" sz="1000" dirty="0">
              <a:latin typeface="Arial"/>
              <a:cs typeface="Arial"/>
            </a:endParaRPr>
          </a:p>
        </p:txBody>
      </p:sp>
      <p:sp>
        <p:nvSpPr>
          <p:cNvPr id="125" name="台形 124"/>
          <p:cNvSpPr/>
          <p:nvPr/>
        </p:nvSpPr>
        <p:spPr>
          <a:xfrm rot="12382002" flipV="1">
            <a:off x="2626813" y="5400068"/>
            <a:ext cx="224631" cy="1964532"/>
          </a:xfrm>
          <a:prstGeom prst="trapezoid">
            <a:avLst>
              <a:gd name="adj" fmla="val 29728"/>
            </a:avLst>
          </a:prstGeom>
          <a:solidFill>
            <a:srgbClr val="C0504D">
              <a:alpha val="3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正方形/長方形 125"/>
          <p:cNvSpPr/>
          <p:nvPr/>
        </p:nvSpPr>
        <p:spPr>
          <a:xfrm rot="17692480">
            <a:off x="1689502" y="7408238"/>
            <a:ext cx="91983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dirty="0" smtClean="0">
                <a:latin typeface="Arial"/>
                <a:cs typeface="Arial"/>
              </a:rPr>
              <a:t>Aniline</a:t>
            </a:r>
            <a:endParaRPr lang="ja-JP" altLang="en-US" sz="1000" dirty="0">
              <a:latin typeface="Arial"/>
              <a:cs typeface="Arial"/>
            </a:endParaRPr>
          </a:p>
        </p:txBody>
      </p:sp>
      <p:cxnSp>
        <p:nvCxnSpPr>
          <p:cNvPr id="128" name="直線コネクタ 127"/>
          <p:cNvCxnSpPr/>
          <p:nvPr/>
        </p:nvCxnSpPr>
        <p:spPr>
          <a:xfrm>
            <a:off x="926586" y="6918944"/>
            <a:ext cx="308714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1" name="テキスト ボックス 130"/>
          <p:cNvSpPr txBox="1"/>
          <p:nvPr/>
        </p:nvSpPr>
        <p:spPr>
          <a:xfrm>
            <a:off x="894836" y="6695816"/>
            <a:ext cx="3985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/>
                <a:cs typeface="Arial"/>
              </a:rPr>
              <a:t>0.3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1978" y="32563"/>
            <a:ext cx="1868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Supporting Fig</a:t>
            </a:r>
            <a:r>
              <a:rPr kumimoji="1" lang="en-US" altLang="ja-JP" dirty="0" smtClean="0"/>
              <a:t>. S1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2088</TotalTime>
  <Words>397</Words>
  <Application>Microsoft Macintosh PowerPoint</Application>
  <PresentationFormat>画面に合わせる (4:3)</PresentationFormat>
  <Paragraphs>104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Company>（独）産業技術総合研究所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内山 拓</dc:creator>
  <cp:lastModifiedBy>Kentaro Miyazaki</cp:lastModifiedBy>
  <cp:revision>148</cp:revision>
  <cp:lastPrinted>2010-09-17T03:16:01Z</cp:lastPrinted>
  <dcterms:created xsi:type="dcterms:W3CDTF">2011-11-22T00:28:23Z</dcterms:created>
  <dcterms:modified xsi:type="dcterms:W3CDTF">2013-08-27T08:52:41Z</dcterms:modified>
</cp:coreProperties>
</file>