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839" r:id="rId2"/>
    <p:sldId id="840" r:id="rId3"/>
    <p:sldId id="841" r:id="rId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9900"/>
    <a:srgbClr val="00CC00"/>
    <a:srgbClr val="0000FF"/>
    <a:srgbClr val="FF6600"/>
    <a:srgbClr val="00FFCC"/>
    <a:srgbClr val="333399"/>
    <a:srgbClr val="000066"/>
    <a:srgbClr val="FFFFEB"/>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6092" autoAdjust="0"/>
  </p:normalViewPr>
  <p:slideViewPr>
    <p:cSldViewPr>
      <p:cViewPr>
        <p:scale>
          <a:sx n="70" d="100"/>
          <a:sy n="70" d="100"/>
        </p:scale>
        <p:origin x="-1056" y="-66"/>
      </p:cViewPr>
      <p:guideLst>
        <p:guide orient="horz" pos="2160"/>
        <p:guide pos="2880"/>
      </p:guideLst>
    </p:cSldViewPr>
  </p:slideViewPr>
  <p:notesTextViewPr>
    <p:cViewPr>
      <p:scale>
        <a:sx n="1" d="1"/>
        <a:sy n="1" d="1"/>
      </p:scale>
      <p:origin x="0" y="0"/>
    </p:cViewPr>
  </p:notesTextViewPr>
  <p:sorterViewPr>
    <p:cViewPr>
      <p:scale>
        <a:sx n="42" d="100"/>
        <a:sy n="42"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D471ED7-458F-4F35-BF65-1E1A3938913F}" type="datetimeFigureOut">
              <a:rPr lang="en-US" smtClean="0"/>
              <a:t>7/12/2013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2FBF89C-0A76-4B0E-81B7-2615B2BFBF12}" type="slidenum">
              <a:rPr lang="en-US" smtClean="0"/>
              <a:t>‹#›</a:t>
            </a:fld>
            <a:endParaRPr lang="en-US"/>
          </a:p>
        </p:txBody>
      </p:sp>
    </p:spTree>
    <p:extLst>
      <p:ext uri="{BB962C8B-B14F-4D97-AF65-F5344CB8AC3E}">
        <p14:creationId xmlns:p14="http://schemas.microsoft.com/office/powerpoint/2010/main" val="2067036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C01EC90-4F50-476F-BAE1-133073EB368E}" type="slidenum">
              <a:rPr lang="en-US" smtClean="0"/>
              <a:t>2</a:t>
            </a:fld>
            <a:endParaRPr lang="en-US"/>
          </a:p>
        </p:txBody>
      </p:sp>
    </p:spTree>
    <p:extLst>
      <p:ext uri="{BB962C8B-B14F-4D97-AF65-F5344CB8AC3E}">
        <p14:creationId xmlns:p14="http://schemas.microsoft.com/office/powerpoint/2010/main" val="1380021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FBF89C-0A76-4B0E-81B7-2615B2BFBF12}" type="slidenum">
              <a:rPr lang="en-US" smtClean="0"/>
              <a:t>3</a:t>
            </a:fld>
            <a:endParaRPr lang="en-US"/>
          </a:p>
        </p:txBody>
      </p:sp>
    </p:spTree>
    <p:extLst>
      <p:ext uri="{BB962C8B-B14F-4D97-AF65-F5344CB8AC3E}">
        <p14:creationId xmlns:p14="http://schemas.microsoft.com/office/powerpoint/2010/main" val="2461764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911D4F-BDAA-4D95-9683-A75212D43BC5}" type="datetimeFigureOut">
              <a:rPr lang="en-US" smtClean="0"/>
              <a:t>7/12/2013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CE2A8-B018-4D27-AC19-4B9B09F7DC7D}" type="slidenum">
              <a:rPr lang="en-US" smtClean="0"/>
              <a:t>‹#›</a:t>
            </a:fld>
            <a:endParaRPr lang="en-US"/>
          </a:p>
        </p:txBody>
      </p:sp>
    </p:spTree>
    <p:extLst>
      <p:ext uri="{BB962C8B-B14F-4D97-AF65-F5344CB8AC3E}">
        <p14:creationId xmlns:p14="http://schemas.microsoft.com/office/powerpoint/2010/main" val="2625688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11D4F-BDAA-4D95-9683-A75212D43BC5}" type="datetimeFigureOut">
              <a:rPr lang="en-US" smtClean="0"/>
              <a:t>7/12/2013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CE2A8-B018-4D27-AC19-4B9B09F7DC7D}" type="slidenum">
              <a:rPr lang="en-US" smtClean="0"/>
              <a:t>‹#›</a:t>
            </a:fld>
            <a:endParaRPr lang="en-US"/>
          </a:p>
        </p:txBody>
      </p:sp>
    </p:spTree>
    <p:extLst>
      <p:ext uri="{BB962C8B-B14F-4D97-AF65-F5344CB8AC3E}">
        <p14:creationId xmlns:p14="http://schemas.microsoft.com/office/powerpoint/2010/main" val="3904270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11D4F-BDAA-4D95-9683-A75212D43BC5}" type="datetimeFigureOut">
              <a:rPr lang="en-US" smtClean="0"/>
              <a:t>7/12/2013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CE2A8-B018-4D27-AC19-4B9B09F7DC7D}" type="slidenum">
              <a:rPr lang="en-US" smtClean="0"/>
              <a:t>‹#›</a:t>
            </a:fld>
            <a:endParaRPr lang="en-US"/>
          </a:p>
        </p:txBody>
      </p:sp>
    </p:spTree>
    <p:extLst>
      <p:ext uri="{BB962C8B-B14F-4D97-AF65-F5344CB8AC3E}">
        <p14:creationId xmlns:p14="http://schemas.microsoft.com/office/powerpoint/2010/main" val="386622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11D4F-BDAA-4D95-9683-A75212D43BC5}" type="datetimeFigureOut">
              <a:rPr lang="en-US" smtClean="0"/>
              <a:t>7/12/2013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CE2A8-B018-4D27-AC19-4B9B09F7DC7D}" type="slidenum">
              <a:rPr lang="en-US" smtClean="0"/>
              <a:t>‹#›</a:t>
            </a:fld>
            <a:endParaRPr lang="en-US"/>
          </a:p>
        </p:txBody>
      </p:sp>
    </p:spTree>
    <p:extLst>
      <p:ext uri="{BB962C8B-B14F-4D97-AF65-F5344CB8AC3E}">
        <p14:creationId xmlns:p14="http://schemas.microsoft.com/office/powerpoint/2010/main" val="436475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911D4F-BDAA-4D95-9683-A75212D43BC5}" type="datetimeFigureOut">
              <a:rPr lang="en-US" smtClean="0"/>
              <a:t>7/12/2013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CE2A8-B018-4D27-AC19-4B9B09F7DC7D}" type="slidenum">
              <a:rPr lang="en-US" smtClean="0"/>
              <a:t>‹#›</a:t>
            </a:fld>
            <a:endParaRPr lang="en-US"/>
          </a:p>
        </p:txBody>
      </p:sp>
    </p:spTree>
    <p:extLst>
      <p:ext uri="{BB962C8B-B14F-4D97-AF65-F5344CB8AC3E}">
        <p14:creationId xmlns:p14="http://schemas.microsoft.com/office/powerpoint/2010/main" val="3422843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911D4F-BDAA-4D95-9683-A75212D43BC5}" type="datetimeFigureOut">
              <a:rPr lang="en-US" smtClean="0"/>
              <a:t>7/12/2013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CE2A8-B018-4D27-AC19-4B9B09F7DC7D}" type="slidenum">
              <a:rPr lang="en-US" smtClean="0"/>
              <a:t>‹#›</a:t>
            </a:fld>
            <a:endParaRPr lang="en-US"/>
          </a:p>
        </p:txBody>
      </p:sp>
    </p:spTree>
    <p:extLst>
      <p:ext uri="{BB962C8B-B14F-4D97-AF65-F5344CB8AC3E}">
        <p14:creationId xmlns:p14="http://schemas.microsoft.com/office/powerpoint/2010/main" val="251235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911D4F-BDAA-4D95-9683-A75212D43BC5}" type="datetimeFigureOut">
              <a:rPr lang="en-US" smtClean="0"/>
              <a:t>7/12/2013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FCE2A8-B018-4D27-AC19-4B9B09F7DC7D}" type="slidenum">
              <a:rPr lang="en-US" smtClean="0"/>
              <a:t>‹#›</a:t>
            </a:fld>
            <a:endParaRPr lang="en-US"/>
          </a:p>
        </p:txBody>
      </p:sp>
    </p:spTree>
    <p:extLst>
      <p:ext uri="{BB962C8B-B14F-4D97-AF65-F5344CB8AC3E}">
        <p14:creationId xmlns:p14="http://schemas.microsoft.com/office/powerpoint/2010/main" val="245557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911D4F-BDAA-4D95-9683-A75212D43BC5}" type="datetimeFigureOut">
              <a:rPr lang="en-US" smtClean="0"/>
              <a:t>7/12/2013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FCE2A8-B018-4D27-AC19-4B9B09F7DC7D}" type="slidenum">
              <a:rPr lang="en-US" smtClean="0"/>
              <a:t>‹#›</a:t>
            </a:fld>
            <a:endParaRPr lang="en-US"/>
          </a:p>
        </p:txBody>
      </p:sp>
    </p:spTree>
    <p:extLst>
      <p:ext uri="{BB962C8B-B14F-4D97-AF65-F5344CB8AC3E}">
        <p14:creationId xmlns:p14="http://schemas.microsoft.com/office/powerpoint/2010/main" val="1361337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911D4F-BDAA-4D95-9683-A75212D43BC5}" type="datetimeFigureOut">
              <a:rPr lang="en-US" smtClean="0"/>
              <a:t>7/12/2013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FCE2A8-B018-4D27-AC19-4B9B09F7DC7D}" type="slidenum">
              <a:rPr lang="en-US" smtClean="0"/>
              <a:t>‹#›</a:t>
            </a:fld>
            <a:endParaRPr lang="en-US"/>
          </a:p>
        </p:txBody>
      </p:sp>
    </p:spTree>
    <p:extLst>
      <p:ext uri="{BB962C8B-B14F-4D97-AF65-F5344CB8AC3E}">
        <p14:creationId xmlns:p14="http://schemas.microsoft.com/office/powerpoint/2010/main" val="3807625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11D4F-BDAA-4D95-9683-A75212D43BC5}" type="datetimeFigureOut">
              <a:rPr lang="en-US" smtClean="0"/>
              <a:t>7/12/2013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CE2A8-B018-4D27-AC19-4B9B09F7DC7D}" type="slidenum">
              <a:rPr lang="en-US" smtClean="0"/>
              <a:t>‹#›</a:t>
            </a:fld>
            <a:endParaRPr lang="en-US"/>
          </a:p>
        </p:txBody>
      </p:sp>
    </p:spTree>
    <p:extLst>
      <p:ext uri="{BB962C8B-B14F-4D97-AF65-F5344CB8AC3E}">
        <p14:creationId xmlns:p14="http://schemas.microsoft.com/office/powerpoint/2010/main" val="2229597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11D4F-BDAA-4D95-9683-A75212D43BC5}" type="datetimeFigureOut">
              <a:rPr lang="en-US" smtClean="0"/>
              <a:t>7/12/2013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CE2A8-B018-4D27-AC19-4B9B09F7DC7D}" type="slidenum">
              <a:rPr lang="en-US" smtClean="0"/>
              <a:t>‹#›</a:t>
            </a:fld>
            <a:endParaRPr lang="en-US"/>
          </a:p>
        </p:txBody>
      </p:sp>
    </p:spTree>
    <p:extLst>
      <p:ext uri="{BB962C8B-B14F-4D97-AF65-F5344CB8AC3E}">
        <p14:creationId xmlns:p14="http://schemas.microsoft.com/office/powerpoint/2010/main" val="1661579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911D4F-BDAA-4D95-9683-A75212D43BC5}" type="datetimeFigureOut">
              <a:rPr lang="en-US" smtClean="0"/>
              <a:t>7/12/2013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FCE2A8-B018-4D27-AC19-4B9B09F7DC7D}" type="slidenum">
              <a:rPr lang="en-US" smtClean="0"/>
              <a:t>‹#›</a:t>
            </a:fld>
            <a:endParaRPr lang="en-US"/>
          </a:p>
        </p:txBody>
      </p:sp>
    </p:spTree>
    <p:extLst>
      <p:ext uri="{BB962C8B-B14F-4D97-AF65-F5344CB8AC3E}">
        <p14:creationId xmlns:p14="http://schemas.microsoft.com/office/powerpoint/2010/main" val="1909187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7004" t="5508" r="36498" b="11508"/>
          <a:stretch/>
        </p:blipFill>
        <p:spPr>
          <a:xfrm>
            <a:off x="4605151" y="1397709"/>
            <a:ext cx="4053416" cy="4182234"/>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8806" t="14094" r="29690" b="18611"/>
          <a:stretch/>
        </p:blipFill>
        <p:spPr>
          <a:xfrm>
            <a:off x="299754" y="1905000"/>
            <a:ext cx="4348446" cy="3199737"/>
          </a:xfrm>
          <a:prstGeom prst="rect">
            <a:avLst/>
          </a:prstGeom>
        </p:spPr>
      </p:pic>
      <p:sp>
        <p:nvSpPr>
          <p:cNvPr id="5" name="TextBox 4"/>
          <p:cNvSpPr txBox="1"/>
          <p:nvPr/>
        </p:nvSpPr>
        <p:spPr>
          <a:xfrm>
            <a:off x="373865" y="5602069"/>
            <a:ext cx="8465336" cy="1015663"/>
          </a:xfrm>
          <a:prstGeom prst="rect">
            <a:avLst/>
          </a:prstGeom>
          <a:noFill/>
        </p:spPr>
        <p:txBody>
          <a:bodyPr wrap="square" rtlCol="0">
            <a:spAutoFit/>
          </a:bodyPr>
          <a:lstStyle/>
          <a:p>
            <a:pPr marL="457200"/>
            <a:r>
              <a:rPr lang="en-US" sz="1200" b="1" dirty="0" smtClean="0"/>
              <a:t>Figure S1</a:t>
            </a:r>
            <a:r>
              <a:rPr lang="en-US" sz="1200" dirty="0" smtClean="0"/>
              <a:t>. </a:t>
            </a:r>
            <a:r>
              <a:rPr lang="en-US" sz="1200" b="1" dirty="0" smtClean="0"/>
              <a:t>Alphavirus Spike Complex</a:t>
            </a:r>
            <a:r>
              <a:rPr lang="en-US" sz="1200" dirty="0" smtClean="0"/>
              <a:t>. Side view (left) and top (right) </a:t>
            </a:r>
            <a:r>
              <a:rPr lang="en-US" sz="1200" smtClean="0"/>
              <a:t>view (down </a:t>
            </a:r>
            <a:r>
              <a:rPr lang="en-US" sz="1200" dirty="0" smtClean="0"/>
              <a:t>the </a:t>
            </a:r>
            <a:r>
              <a:rPr lang="en-US" sz="1200" smtClean="0"/>
              <a:t>icosahedral three-fol</a:t>
            </a:r>
            <a:r>
              <a:rPr lang="en-US" sz="1200" smtClean="0"/>
              <a:t>d) </a:t>
            </a:r>
            <a:r>
              <a:rPr lang="en-US" sz="1200" smtClean="0"/>
              <a:t>of </a:t>
            </a:r>
            <a:r>
              <a:rPr lang="en-US" sz="1200" dirty="0" smtClean="0"/>
              <a:t>E3-E2-E1 immature spike complex (PDB 3N42).  E3 is shown in green, E2 in blue, and E1 in red. The mature spike is almost identical except the E3 protein is not associated with E2 (Voss et al, (2010), </a:t>
            </a:r>
            <a:r>
              <a:rPr lang="en-US" sz="1200" i="1" dirty="0" smtClean="0"/>
              <a:t>Nature</a:t>
            </a:r>
            <a:r>
              <a:rPr lang="en-US" sz="1200" dirty="0" smtClean="0"/>
              <a:t>, </a:t>
            </a:r>
            <a:r>
              <a:rPr lang="en-US" sz="1200" b="1" dirty="0" smtClean="0"/>
              <a:t>468</a:t>
            </a:r>
            <a:r>
              <a:rPr lang="en-US" sz="1200" dirty="0" smtClean="0"/>
              <a:t>:709-712.  In our constructs, </a:t>
            </a:r>
            <a:r>
              <a:rPr lang="en-US" sz="1200" dirty="0" err="1" smtClean="0"/>
              <a:t>mApple</a:t>
            </a:r>
            <a:r>
              <a:rPr lang="en-US" sz="1200" dirty="0" smtClean="0"/>
              <a:t> and Venus in the mature spike are hypothesized to be positioned where the E3 protein is in the immature spike.</a:t>
            </a:r>
          </a:p>
        </p:txBody>
      </p:sp>
    </p:spTree>
    <p:extLst>
      <p:ext uri="{BB962C8B-B14F-4D97-AF65-F5344CB8AC3E}">
        <p14:creationId xmlns:p14="http://schemas.microsoft.com/office/powerpoint/2010/main" val="29274735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95404" y="248496"/>
            <a:ext cx="1010432" cy="477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68278" y="3505200"/>
            <a:ext cx="354584" cy="307777"/>
          </a:xfrm>
          <a:prstGeom prst="rect">
            <a:avLst/>
          </a:prstGeom>
          <a:noFill/>
        </p:spPr>
        <p:txBody>
          <a:bodyPr wrap="none" rtlCol="0">
            <a:spAutoFit/>
          </a:bodyPr>
          <a:lstStyle/>
          <a:p>
            <a:r>
              <a:rPr lang="en-US" sz="1400" dirty="0" smtClean="0">
                <a:latin typeface="Arial" pitchFamily="34" charset="0"/>
                <a:cs typeface="Arial" pitchFamily="34" charset="0"/>
              </a:rPr>
              <a:t>B.</a:t>
            </a:r>
            <a:endParaRPr lang="en-US" sz="1400" dirty="0">
              <a:latin typeface="Arial" pitchFamily="34" charset="0"/>
              <a:cs typeface="Arial" pitchFamily="34" charset="0"/>
            </a:endParaRPr>
          </a:p>
        </p:txBody>
      </p:sp>
      <p:sp>
        <p:nvSpPr>
          <p:cNvPr id="11" name="TextBox 10"/>
          <p:cNvSpPr txBox="1"/>
          <p:nvPr/>
        </p:nvSpPr>
        <p:spPr>
          <a:xfrm>
            <a:off x="168278" y="152400"/>
            <a:ext cx="354584" cy="307777"/>
          </a:xfrm>
          <a:prstGeom prst="rect">
            <a:avLst/>
          </a:prstGeom>
          <a:noFill/>
        </p:spPr>
        <p:txBody>
          <a:bodyPr wrap="none" rtlCol="0">
            <a:spAutoFit/>
          </a:bodyPr>
          <a:lstStyle/>
          <a:p>
            <a:r>
              <a:rPr lang="en-US" sz="1400" dirty="0">
                <a:latin typeface="Arial" pitchFamily="34" charset="0"/>
                <a:cs typeface="Arial" pitchFamily="34" charset="0"/>
              </a:rPr>
              <a:t>A</a:t>
            </a:r>
            <a:r>
              <a:rPr lang="en-US" sz="1400" dirty="0" smtClean="0">
                <a:latin typeface="Arial" pitchFamily="34" charset="0"/>
                <a:cs typeface="Arial" pitchFamily="34" charset="0"/>
              </a:rPr>
              <a:t>.</a:t>
            </a:r>
            <a:endParaRPr lang="en-US" sz="1400" dirty="0">
              <a:latin typeface="Arial" pitchFamily="34" charset="0"/>
              <a:cs typeface="Arial" pitchFamily="34"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2067" y="3505199"/>
            <a:ext cx="2635103" cy="3108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862" y="3505200"/>
            <a:ext cx="2635103" cy="3108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2683798" y="3505199"/>
            <a:ext cx="364202" cy="307777"/>
          </a:xfrm>
          <a:prstGeom prst="rect">
            <a:avLst/>
          </a:prstGeom>
          <a:noFill/>
        </p:spPr>
        <p:txBody>
          <a:bodyPr wrap="none" rtlCol="0">
            <a:spAutoFit/>
          </a:bodyPr>
          <a:lstStyle/>
          <a:p>
            <a:r>
              <a:rPr lang="en-US" sz="1400" dirty="0" smtClean="0">
                <a:latin typeface="Arial" pitchFamily="34" charset="0"/>
                <a:cs typeface="Arial" pitchFamily="34" charset="0"/>
              </a:rPr>
              <a:t>C.</a:t>
            </a:r>
            <a:endParaRPr lang="en-US" sz="1400" dirty="0">
              <a:latin typeface="Arial" pitchFamily="34" charset="0"/>
              <a:cs typeface="Arial" pitchFamily="34" charset="0"/>
            </a:endParaRPr>
          </a:p>
        </p:txBody>
      </p:sp>
      <p:pic>
        <p:nvPicPr>
          <p:cNvPr id="13"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000" y="129398"/>
            <a:ext cx="5486400" cy="3425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943600" y="4343400"/>
            <a:ext cx="2778630" cy="1754326"/>
          </a:xfrm>
          <a:prstGeom prst="rect">
            <a:avLst/>
          </a:prstGeom>
        </p:spPr>
        <p:txBody>
          <a:bodyPr wrap="square">
            <a:spAutoFit/>
          </a:bodyPr>
          <a:lstStyle/>
          <a:p>
            <a:r>
              <a:rPr lang="en-US" sz="1200" b="1" dirty="0"/>
              <a:t>Figure S2. </a:t>
            </a:r>
            <a:r>
              <a:rPr lang="en-US" sz="1200" b="1" dirty="0" smtClean="0"/>
              <a:t>Single-particle tracking of SINV.  </a:t>
            </a:r>
            <a:r>
              <a:rPr lang="en-US" sz="1200" dirty="0" smtClean="0"/>
              <a:t>A</a:t>
            </a:r>
            <a:r>
              <a:rPr lang="en-US" sz="1200" dirty="0"/>
              <a:t>) A representative graph of SINV-Apple showing the velocity of particle movement over the duration of imaging the particle inside the cell. The inset shows the trajectory color coded by rate. B) and C) Histograms of kinetics once particle is inside of the cell for SINV-Apple and SINV-Venus. </a:t>
            </a:r>
          </a:p>
        </p:txBody>
      </p:sp>
    </p:spTree>
    <p:extLst>
      <p:ext uri="{BB962C8B-B14F-4D97-AF65-F5344CB8AC3E}">
        <p14:creationId xmlns:p14="http://schemas.microsoft.com/office/powerpoint/2010/main" val="39662806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228600"/>
            <a:ext cx="8534400" cy="4001095"/>
          </a:xfrm>
          <a:prstGeom prst="rect">
            <a:avLst/>
          </a:prstGeom>
        </p:spPr>
        <p:txBody>
          <a:bodyPr wrap="square">
            <a:spAutoFit/>
          </a:bodyPr>
          <a:lstStyle/>
          <a:p>
            <a:r>
              <a:rPr lang="en-US" sz="1400" dirty="0" err="1">
                <a:latin typeface="Courier" pitchFamily="49" charset="0"/>
              </a:rPr>
              <a:t>mApple</a:t>
            </a:r>
            <a:r>
              <a:rPr lang="en-US" sz="1400" dirty="0">
                <a:latin typeface="Courier" pitchFamily="49" charset="0"/>
              </a:rPr>
              <a:t>  </a:t>
            </a:r>
            <a:r>
              <a:rPr lang="en-US" sz="1400" dirty="0" smtClean="0">
                <a:latin typeface="Courier" pitchFamily="49" charset="0"/>
              </a:rPr>
              <a:t>MVSKGEENNMAI</a:t>
            </a:r>
            <a:r>
              <a:rPr lang="en-US" sz="1400" b="1" dirty="0" smtClean="0">
                <a:solidFill>
                  <a:srgbClr val="00B050"/>
                </a:solidFill>
                <a:latin typeface="Courier" pitchFamily="49" charset="0"/>
              </a:rPr>
              <a:t>IKE</a:t>
            </a:r>
            <a:r>
              <a:rPr lang="en-US" sz="1400" dirty="0" smtClean="0">
                <a:latin typeface="Courier" pitchFamily="49" charset="0"/>
              </a:rPr>
              <a:t>FMRFKVHMEGS</a:t>
            </a:r>
            <a:r>
              <a:rPr lang="en-US" sz="1400" b="1" dirty="0" smtClean="0">
                <a:solidFill>
                  <a:srgbClr val="00B050"/>
                </a:solidFill>
                <a:latin typeface="Courier" pitchFamily="49" charset="0"/>
              </a:rPr>
              <a:t>VNG</a:t>
            </a:r>
            <a:r>
              <a:rPr lang="en-US" sz="1400" dirty="0" smtClean="0">
                <a:latin typeface="Courier" pitchFamily="49" charset="0"/>
              </a:rPr>
              <a:t>HEFEIEGEGEG</a:t>
            </a:r>
            <a:r>
              <a:rPr lang="en-US" sz="1400" b="1" dirty="0" smtClean="0">
                <a:solidFill>
                  <a:srgbClr val="00B050"/>
                </a:solidFill>
                <a:latin typeface="Courier" pitchFamily="49" charset="0"/>
              </a:rPr>
              <a:t>RPYE</a:t>
            </a:r>
            <a:r>
              <a:rPr lang="en-US" sz="1400" dirty="0" smtClean="0">
                <a:latin typeface="Courier" pitchFamily="49" charset="0"/>
              </a:rPr>
              <a:t>AFQTAKLK</a:t>
            </a:r>
            <a:r>
              <a:rPr lang="en-US" sz="1400" b="1" dirty="0" smtClean="0">
                <a:solidFill>
                  <a:srgbClr val="00B050"/>
                </a:solidFill>
                <a:latin typeface="Courier" pitchFamily="49" charset="0"/>
              </a:rPr>
              <a:t>VTKGGPLP</a:t>
            </a:r>
            <a:r>
              <a:rPr lang="en-US" sz="1400" dirty="0" smtClean="0">
                <a:latin typeface="Courier" pitchFamily="49" charset="0"/>
              </a:rPr>
              <a:t> </a:t>
            </a:r>
            <a:r>
              <a:rPr lang="en-US" sz="1400" dirty="0">
                <a:latin typeface="Courier" pitchFamily="49" charset="0"/>
              </a:rPr>
              <a:t>60</a:t>
            </a:r>
          </a:p>
          <a:p>
            <a:endParaRPr lang="en-US" sz="1000" dirty="0" smtClean="0">
              <a:latin typeface="Courier" pitchFamily="49" charset="0"/>
            </a:endParaRPr>
          </a:p>
          <a:p>
            <a:r>
              <a:rPr lang="en-US" sz="1400" dirty="0" smtClean="0">
                <a:latin typeface="Courier" pitchFamily="49" charset="0"/>
              </a:rPr>
              <a:t>Venus   MVSKGEE-</a:t>
            </a:r>
            <a:r>
              <a:rPr lang="en-US" sz="1400" dirty="0">
                <a:latin typeface="Courier" pitchFamily="49" charset="0"/>
              </a:rPr>
              <a:t>---L</a:t>
            </a:r>
            <a:r>
              <a:rPr lang="en-US" sz="1400" b="1" dirty="0">
                <a:solidFill>
                  <a:srgbClr val="00B050"/>
                </a:solidFill>
                <a:latin typeface="Courier" pitchFamily="49" charset="0"/>
              </a:rPr>
              <a:t>FTG</a:t>
            </a:r>
            <a:r>
              <a:rPr lang="en-US" sz="1400" dirty="0">
                <a:latin typeface="Courier" pitchFamily="49" charset="0"/>
              </a:rPr>
              <a:t>VVPILVELDGD</a:t>
            </a:r>
            <a:r>
              <a:rPr lang="en-US" sz="1400" b="1" dirty="0">
                <a:solidFill>
                  <a:srgbClr val="00B050"/>
                </a:solidFill>
                <a:latin typeface="Courier" pitchFamily="49" charset="0"/>
              </a:rPr>
              <a:t>VNG</a:t>
            </a:r>
            <a:r>
              <a:rPr lang="en-US" sz="1400" dirty="0">
                <a:latin typeface="Courier" pitchFamily="49" charset="0"/>
              </a:rPr>
              <a:t>HKFSVSGEGEG</a:t>
            </a:r>
            <a:r>
              <a:rPr lang="en-US" sz="1400" b="1" dirty="0">
                <a:solidFill>
                  <a:srgbClr val="00B050"/>
                </a:solidFill>
                <a:latin typeface="Courier" pitchFamily="49" charset="0"/>
              </a:rPr>
              <a:t>DATY</a:t>
            </a:r>
            <a:r>
              <a:rPr lang="en-US" sz="1400" dirty="0">
                <a:latin typeface="Courier" pitchFamily="49" charset="0"/>
              </a:rPr>
              <a:t>GKLTLKLI</a:t>
            </a:r>
            <a:r>
              <a:rPr lang="en-US" sz="1400" b="1" dirty="0">
                <a:solidFill>
                  <a:srgbClr val="00B050"/>
                </a:solidFill>
                <a:latin typeface="Courier" pitchFamily="49" charset="0"/>
              </a:rPr>
              <a:t>CTTG-KLP</a:t>
            </a:r>
            <a:r>
              <a:rPr lang="en-US" sz="1400" dirty="0">
                <a:latin typeface="Courier" pitchFamily="49" charset="0"/>
              </a:rPr>
              <a:t> 55</a:t>
            </a:r>
          </a:p>
          <a:p>
            <a:endParaRPr lang="en-US" sz="1400" dirty="0">
              <a:latin typeface="Courier" pitchFamily="49" charset="0"/>
            </a:endParaRPr>
          </a:p>
          <a:p>
            <a:r>
              <a:rPr lang="en-US" sz="1400" dirty="0" err="1">
                <a:latin typeface="Courier" pitchFamily="49" charset="0"/>
              </a:rPr>
              <a:t>mApple</a:t>
            </a:r>
            <a:r>
              <a:rPr lang="en-US" sz="1400" dirty="0">
                <a:latin typeface="Courier" pitchFamily="49" charset="0"/>
              </a:rPr>
              <a:t>  </a:t>
            </a:r>
            <a:r>
              <a:rPr lang="en-US" sz="1400" dirty="0" smtClean="0">
                <a:latin typeface="Courier" pitchFamily="49" charset="0"/>
              </a:rPr>
              <a:t>FAWDILSPQFMYGSKVYIKH</a:t>
            </a:r>
            <a:r>
              <a:rPr lang="en-US" sz="1400" b="1" dirty="0" smtClean="0">
                <a:solidFill>
                  <a:srgbClr val="00B050"/>
                </a:solidFill>
                <a:latin typeface="Courier" pitchFamily="49" charset="0"/>
              </a:rPr>
              <a:t>PADIP-</a:t>
            </a:r>
            <a:r>
              <a:rPr lang="en-US" sz="1400" b="1" dirty="0">
                <a:solidFill>
                  <a:srgbClr val="00B050"/>
                </a:solidFill>
                <a:latin typeface="Courier" pitchFamily="49" charset="0"/>
              </a:rPr>
              <a:t>-D</a:t>
            </a:r>
            <a:r>
              <a:rPr lang="en-US" sz="1400" dirty="0">
                <a:latin typeface="Courier" pitchFamily="49" charset="0"/>
              </a:rPr>
              <a:t>YFKL</a:t>
            </a:r>
            <a:r>
              <a:rPr lang="en-US" sz="1400" b="1" dirty="0">
                <a:solidFill>
                  <a:srgbClr val="00B050"/>
                </a:solidFill>
                <a:latin typeface="Courier" pitchFamily="49" charset="0"/>
              </a:rPr>
              <a:t>SFPEG</a:t>
            </a:r>
            <a:r>
              <a:rPr lang="en-US" sz="1400" dirty="0">
                <a:latin typeface="Courier" pitchFamily="49" charset="0"/>
              </a:rPr>
              <a:t>FRWERVMN</a:t>
            </a:r>
            <a:r>
              <a:rPr lang="en-US" sz="1400" b="1" dirty="0">
                <a:solidFill>
                  <a:srgbClr val="00B050"/>
                </a:solidFill>
                <a:latin typeface="Courier" pitchFamily="49" charset="0"/>
              </a:rPr>
              <a:t>FEDGGI</a:t>
            </a:r>
            <a:r>
              <a:rPr lang="en-US" sz="1400" dirty="0">
                <a:latin typeface="Courier" pitchFamily="49" charset="0"/>
              </a:rPr>
              <a:t>IHVNQDSSL 118</a:t>
            </a:r>
          </a:p>
          <a:p>
            <a:endParaRPr lang="en-US" sz="1000" dirty="0" smtClean="0">
              <a:latin typeface="Courier" pitchFamily="49" charset="0"/>
            </a:endParaRPr>
          </a:p>
          <a:p>
            <a:r>
              <a:rPr lang="en-US" sz="1400" dirty="0" smtClean="0">
                <a:latin typeface="Courier" pitchFamily="49" charset="0"/>
              </a:rPr>
              <a:t>Venus   VPWPTLVTTLGYGLQCFARY</a:t>
            </a:r>
            <a:r>
              <a:rPr lang="en-US" sz="1400" b="1" dirty="0" smtClean="0">
                <a:solidFill>
                  <a:srgbClr val="00B050"/>
                </a:solidFill>
                <a:latin typeface="Courier" pitchFamily="49" charset="0"/>
              </a:rPr>
              <a:t>PDHMKQHD</a:t>
            </a:r>
            <a:r>
              <a:rPr lang="en-US" sz="1400" dirty="0" smtClean="0">
                <a:latin typeface="Courier" pitchFamily="49" charset="0"/>
              </a:rPr>
              <a:t>FFKS</a:t>
            </a:r>
            <a:r>
              <a:rPr lang="en-US" sz="1400" b="1" dirty="0" smtClean="0">
                <a:solidFill>
                  <a:srgbClr val="00B050"/>
                </a:solidFill>
                <a:latin typeface="Courier" pitchFamily="49" charset="0"/>
              </a:rPr>
              <a:t>AMPEG</a:t>
            </a:r>
            <a:r>
              <a:rPr lang="en-US" sz="1400" dirty="0" smtClean="0">
                <a:latin typeface="Courier" pitchFamily="49" charset="0"/>
              </a:rPr>
              <a:t>YVQERTIF</a:t>
            </a:r>
            <a:r>
              <a:rPr lang="en-US" sz="1400" b="1" dirty="0" smtClean="0">
                <a:solidFill>
                  <a:srgbClr val="00B050"/>
                </a:solidFill>
                <a:latin typeface="Courier" pitchFamily="49" charset="0"/>
              </a:rPr>
              <a:t>FKDDGN</a:t>
            </a:r>
            <a:r>
              <a:rPr lang="en-US" sz="1400" dirty="0" smtClean="0">
                <a:latin typeface="Courier" pitchFamily="49" charset="0"/>
              </a:rPr>
              <a:t>YKTRAEVKF </a:t>
            </a:r>
            <a:r>
              <a:rPr lang="en-US" sz="1400" dirty="0">
                <a:latin typeface="Courier" pitchFamily="49" charset="0"/>
              </a:rPr>
              <a:t>115</a:t>
            </a:r>
          </a:p>
          <a:p>
            <a:endParaRPr lang="en-US" sz="1400" dirty="0">
              <a:latin typeface="Courier" pitchFamily="49" charset="0"/>
            </a:endParaRPr>
          </a:p>
          <a:p>
            <a:r>
              <a:rPr lang="en-US" sz="1400" dirty="0" err="1">
                <a:latin typeface="Courier" pitchFamily="49" charset="0"/>
              </a:rPr>
              <a:t>mApple</a:t>
            </a:r>
            <a:r>
              <a:rPr lang="en-US" sz="1400" dirty="0">
                <a:latin typeface="Courier" pitchFamily="49" charset="0"/>
              </a:rPr>
              <a:t>  </a:t>
            </a:r>
            <a:r>
              <a:rPr lang="en-US" sz="1400" b="1" dirty="0" smtClean="0">
                <a:solidFill>
                  <a:srgbClr val="00B050"/>
                </a:solidFill>
                <a:latin typeface="Courier" pitchFamily="49" charset="0"/>
              </a:rPr>
              <a:t>QDG</a:t>
            </a:r>
            <a:r>
              <a:rPr lang="en-US" sz="1400" dirty="0" smtClean="0">
                <a:latin typeface="Courier" pitchFamily="49" charset="0"/>
              </a:rPr>
              <a:t>VFIYKVKLRG</a:t>
            </a:r>
            <a:r>
              <a:rPr lang="en-US" sz="1400" b="1" dirty="0" smtClean="0">
                <a:solidFill>
                  <a:srgbClr val="00B050"/>
                </a:solidFill>
                <a:latin typeface="Courier" pitchFamily="49" charset="0"/>
              </a:rPr>
              <a:t>TNFPSDGPVMQ</a:t>
            </a:r>
            <a:r>
              <a:rPr lang="en-US" sz="1400" dirty="0" smtClean="0">
                <a:latin typeface="Courier" pitchFamily="49" charset="0"/>
              </a:rPr>
              <a:t>KKTMGWEASEERMYPED-</a:t>
            </a:r>
            <a:r>
              <a:rPr lang="en-US" sz="1400" dirty="0">
                <a:latin typeface="Courier" pitchFamily="49" charset="0"/>
              </a:rPr>
              <a:t>--GALKSEIKKRLK</a:t>
            </a:r>
            <a:r>
              <a:rPr lang="en-US" sz="1400" b="1" dirty="0">
                <a:solidFill>
                  <a:srgbClr val="00B050"/>
                </a:solidFill>
                <a:latin typeface="Courier" pitchFamily="49" charset="0"/>
              </a:rPr>
              <a:t>LKDG</a:t>
            </a:r>
            <a:r>
              <a:rPr lang="en-US" sz="1400" dirty="0">
                <a:latin typeface="Courier" pitchFamily="49" charset="0"/>
              </a:rPr>
              <a:t> 175</a:t>
            </a:r>
          </a:p>
          <a:p>
            <a:endParaRPr lang="en-US" sz="1000" dirty="0" smtClean="0">
              <a:latin typeface="Courier" pitchFamily="49" charset="0"/>
            </a:endParaRPr>
          </a:p>
          <a:p>
            <a:r>
              <a:rPr lang="en-US" sz="1400" dirty="0" smtClean="0">
                <a:latin typeface="Courier" pitchFamily="49" charset="0"/>
              </a:rPr>
              <a:t>Venus   </a:t>
            </a:r>
            <a:r>
              <a:rPr lang="en-US" sz="1400" b="1" dirty="0" smtClean="0">
                <a:solidFill>
                  <a:srgbClr val="00B050"/>
                </a:solidFill>
                <a:latin typeface="Courier" pitchFamily="49" charset="0"/>
              </a:rPr>
              <a:t>EGD</a:t>
            </a:r>
            <a:r>
              <a:rPr lang="en-US" sz="1400" dirty="0" smtClean="0">
                <a:latin typeface="Courier" pitchFamily="49" charset="0"/>
              </a:rPr>
              <a:t>TLVNRIELKG</a:t>
            </a:r>
            <a:r>
              <a:rPr lang="en-US" sz="1400" b="1" dirty="0" smtClean="0">
                <a:solidFill>
                  <a:srgbClr val="00B050"/>
                </a:solidFill>
                <a:latin typeface="Courier" pitchFamily="49" charset="0"/>
              </a:rPr>
              <a:t>IDFKEDGNILG</a:t>
            </a:r>
            <a:r>
              <a:rPr lang="en-US" sz="1400" dirty="0" smtClean="0">
                <a:latin typeface="Courier" pitchFamily="49" charset="0"/>
              </a:rPr>
              <a:t>HKLEYNYNSHNVYITA</a:t>
            </a:r>
            <a:r>
              <a:rPr lang="en-US" sz="1400" b="1" dirty="0" smtClean="0">
                <a:solidFill>
                  <a:srgbClr val="00B050"/>
                </a:solidFill>
                <a:latin typeface="Courier" pitchFamily="49" charset="0"/>
              </a:rPr>
              <a:t>DKQKN</a:t>
            </a:r>
            <a:r>
              <a:rPr lang="en-US" sz="1400" dirty="0" smtClean="0">
                <a:latin typeface="Courier" pitchFamily="49" charset="0"/>
              </a:rPr>
              <a:t>GIKANFKIRHN</a:t>
            </a:r>
            <a:r>
              <a:rPr lang="en-US" sz="1400" b="1" dirty="0" smtClean="0">
                <a:solidFill>
                  <a:srgbClr val="00B050"/>
                </a:solidFill>
                <a:latin typeface="Courier" pitchFamily="49" charset="0"/>
              </a:rPr>
              <a:t>IEDG</a:t>
            </a:r>
            <a:r>
              <a:rPr lang="en-US" sz="1400" dirty="0" smtClean="0">
                <a:latin typeface="Courier" pitchFamily="49" charset="0"/>
              </a:rPr>
              <a:t> </a:t>
            </a:r>
            <a:r>
              <a:rPr lang="en-US" sz="1400" dirty="0">
                <a:latin typeface="Courier" pitchFamily="49" charset="0"/>
              </a:rPr>
              <a:t>175</a:t>
            </a:r>
          </a:p>
          <a:p>
            <a:endParaRPr lang="en-US" sz="1400" dirty="0">
              <a:latin typeface="Courier" pitchFamily="49" charset="0"/>
            </a:endParaRPr>
          </a:p>
          <a:p>
            <a:r>
              <a:rPr lang="en-US" sz="1400" dirty="0" err="1">
                <a:latin typeface="Courier" pitchFamily="49" charset="0"/>
              </a:rPr>
              <a:t>mApple</a:t>
            </a:r>
            <a:r>
              <a:rPr lang="en-US" sz="1400" dirty="0">
                <a:latin typeface="Courier" pitchFamily="49" charset="0"/>
              </a:rPr>
              <a:t>  </a:t>
            </a:r>
            <a:r>
              <a:rPr lang="en-US" sz="1400" b="1" dirty="0" smtClean="0">
                <a:solidFill>
                  <a:srgbClr val="00B050"/>
                </a:solidFill>
                <a:latin typeface="Courier" pitchFamily="49" charset="0"/>
              </a:rPr>
              <a:t>GH</a:t>
            </a:r>
            <a:r>
              <a:rPr lang="en-US" sz="1400" dirty="0" smtClean="0">
                <a:latin typeface="Courier" pitchFamily="49" charset="0"/>
              </a:rPr>
              <a:t>YAAEVKTTYK-</a:t>
            </a:r>
            <a:r>
              <a:rPr lang="en-US" sz="1400" dirty="0">
                <a:latin typeface="Courier" pitchFamily="49" charset="0"/>
              </a:rPr>
              <a:t>-</a:t>
            </a:r>
            <a:r>
              <a:rPr lang="en-US" sz="1400" b="1" dirty="0">
                <a:solidFill>
                  <a:srgbClr val="00B050"/>
                </a:solidFill>
                <a:latin typeface="Courier" pitchFamily="49" charset="0"/>
              </a:rPr>
              <a:t>AKKPVQLPGA</a:t>
            </a:r>
            <a:r>
              <a:rPr lang="en-US" sz="1400" dirty="0">
                <a:latin typeface="Courier" pitchFamily="49" charset="0"/>
              </a:rPr>
              <a:t>YIVDIKLDI</a:t>
            </a:r>
            <a:r>
              <a:rPr lang="en-US" sz="1400" b="1" dirty="0">
                <a:solidFill>
                  <a:srgbClr val="00B050"/>
                </a:solidFill>
                <a:latin typeface="Courier" pitchFamily="49" charset="0"/>
              </a:rPr>
              <a:t>VS-HNEDYT</a:t>
            </a:r>
            <a:r>
              <a:rPr lang="en-US" sz="1400" dirty="0">
                <a:latin typeface="Courier" pitchFamily="49" charset="0"/>
              </a:rPr>
              <a:t>IVEQYERAEGRHSTGGMD 232</a:t>
            </a:r>
          </a:p>
          <a:p>
            <a:endParaRPr lang="en-US" sz="1000" dirty="0" smtClean="0">
              <a:latin typeface="Courier" pitchFamily="49" charset="0"/>
            </a:endParaRPr>
          </a:p>
          <a:p>
            <a:r>
              <a:rPr lang="en-US" sz="1400" dirty="0" smtClean="0">
                <a:latin typeface="Courier" pitchFamily="49" charset="0"/>
              </a:rPr>
              <a:t>Venus   </a:t>
            </a:r>
            <a:r>
              <a:rPr lang="en-US" sz="1400" b="1" dirty="0" smtClean="0">
                <a:solidFill>
                  <a:srgbClr val="00B050"/>
                </a:solidFill>
                <a:latin typeface="Courier" pitchFamily="49" charset="0"/>
              </a:rPr>
              <a:t>GV</a:t>
            </a:r>
            <a:r>
              <a:rPr lang="en-US" sz="1400" dirty="0" smtClean="0">
                <a:latin typeface="Courier" pitchFamily="49" charset="0"/>
              </a:rPr>
              <a:t>QLADHYQQNTP</a:t>
            </a:r>
            <a:r>
              <a:rPr lang="en-US" sz="1400" b="1" dirty="0" smtClean="0">
                <a:solidFill>
                  <a:srgbClr val="00B050"/>
                </a:solidFill>
                <a:latin typeface="Courier" pitchFamily="49" charset="0"/>
              </a:rPr>
              <a:t>IGDGPVLLPDN</a:t>
            </a:r>
            <a:r>
              <a:rPr lang="en-US" sz="1400" dirty="0" smtClean="0">
                <a:latin typeface="Courier" pitchFamily="49" charset="0"/>
              </a:rPr>
              <a:t>HYLSYQSKL</a:t>
            </a:r>
            <a:r>
              <a:rPr lang="en-US" sz="1400" b="1" dirty="0" smtClean="0">
                <a:solidFill>
                  <a:srgbClr val="00B050"/>
                </a:solidFill>
                <a:latin typeface="Courier" pitchFamily="49" charset="0"/>
              </a:rPr>
              <a:t>SKDPNEKRD</a:t>
            </a:r>
            <a:r>
              <a:rPr lang="en-US" sz="1400" dirty="0" smtClean="0">
                <a:latin typeface="Courier" pitchFamily="49" charset="0"/>
              </a:rPr>
              <a:t>HMVLLEFVTAAGITLGMD </a:t>
            </a:r>
            <a:r>
              <a:rPr lang="en-US" sz="1400" dirty="0">
                <a:latin typeface="Courier" pitchFamily="49" charset="0"/>
              </a:rPr>
              <a:t>235</a:t>
            </a:r>
          </a:p>
          <a:p>
            <a:endParaRPr lang="en-US" sz="1400" dirty="0">
              <a:latin typeface="Courier" pitchFamily="49" charset="0"/>
            </a:endParaRPr>
          </a:p>
          <a:p>
            <a:r>
              <a:rPr lang="en-US" sz="1400" dirty="0" err="1">
                <a:latin typeface="Courier" pitchFamily="49" charset="0"/>
              </a:rPr>
              <a:t>mApple</a:t>
            </a:r>
            <a:r>
              <a:rPr lang="en-US" sz="1400" dirty="0">
                <a:latin typeface="Courier" pitchFamily="49" charset="0"/>
              </a:rPr>
              <a:t>  </a:t>
            </a:r>
            <a:r>
              <a:rPr lang="en-US" sz="1400" dirty="0" smtClean="0">
                <a:latin typeface="Courier" pitchFamily="49" charset="0"/>
              </a:rPr>
              <a:t>ELYK </a:t>
            </a:r>
            <a:r>
              <a:rPr lang="en-US" sz="1400" dirty="0">
                <a:latin typeface="Courier" pitchFamily="49" charset="0"/>
              </a:rPr>
              <a:t>236</a:t>
            </a:r>
          </a:p>
          <a:p>
            <a:endParaRPr lang="en-US" sz="1000" dirty="0" smtClean="0">
              <a:latin typeface="Courier" pitchFamily="49" charset="0"/>
            </a:endParaRPr>
          </a:p>
          <a:p>
            <a:r>
              <a:rPr lang="en-US" sz="1400" dirty="0" smtClean="0">
                <a:latin typeface="Courier" pitchFamily="49" charset="0"/>
              </a:rPr>
              <a:t>Venus   ELYK 239</a:t>
            </a:r>
            <a:endParaRPr lang="en-US" sz="1400" dirty="0">
              <a:latin typeface="Courier" pitchFamily="49" charset="0"/>
            </a:endParaRPr>
          </a:p>
        </p:txBody>
      </p:sp>
      <p:sp>
        <p:nvSpPr>
          <p:cNvPr id="3" name="Right Arrow 2"/>
          <p:cNvSpPr/>
          <p:nvPr/>
        </p:nvSpPr>
        <p:spPr>
          <a:xfrm>
            <a:off x="3232785" y="444974"/>
            <a:ext cx="1186815"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Arrow 3"/>
          <p:cNvSpPr/>
          <p:nvPr/>
        </p:nvSpPr>
        <p:spPr>
          <a:xfrm>
            <a:off x="4842206" y="444974"/>
            <a:ext cx="1041096"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6442406" y="444974"/>
            <a:ext cx="720394"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5575192" y="1251004"/>
            <a:ext cx="867214"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3024147" y="1251004"/>
            <a:ext cx="457200"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7088854" y="1251004"/>
            <a:ext cx="912146"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1981200" y="2042466"/>
            <a:ext cx="1042947"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5161826" y="2042466"/>
            <a:ext cx="721475"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6418553" y="2042466"/>
            <a:ext cx="1177594"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1876506" y="2841325"/>
            <a:ext cx="1131739"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4204861" y="2841325"/>
            <a:ext cx="941063"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a:off x="6208583" y="2841325"/>
            <a:ext cx="1202029" cy="2286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an 18"/>
          <p:cNvSpPr/>
          <p:nvPr/>
        </p:nvSpPr>
        <p:spPr>
          <a:xfrm rot="5400000">
            <a:off x="2007825" y="1130120"/>
            <a:ext cx="160021" cy="470367"/>
          </a:xfrm>
          <a:prstGeom prst="can">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an 19"/>
          <p:cNvSpPr/>
          <p:nvPr/>
        </p:nvSpPr>
        <p:spPr>
          <a:xfrm rot="5400000">
            <a:off x="4557919" y="1050234"/>
            <a:ext cx="160018" cy="630143"/>
          </a:xfrm>
          <a:prstGeom prst="can">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an 24"/>
          <p:cNvSpPr/>
          <p:nvPr/>
        </p:nvSpPr>
        <p:spPr>
          <a:xfrm rot="5400000">
            <a:off x="2225865" y="73215"/>
            <a:ext cx="194310" cy="992759"/>
          </a:xfrm>
          <a:prstGeom prst="can">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an 25"/>
          <p:cNvSpPr/>
          <p:nvPr/>
        </p:nvSpPr>
        <p:spPr>
          <a:xfrm rot="5400000">
            <a:off x="6068308" y="1980485"/>
            <a:ext cx="160021" cy="352561"/>
          </a:xfrm>
          <a:prstGeom prst="can">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Box 45"/>
          <p:cNvSpPr txBox="1">
            <a:spLocks noChangeArrowheads="1"/>
          </p:cNvSpPr>
          <p:nvPr/>
        </p:nvSpPr>
        <p:spPr bwMode="auto">
          <a:xfrm>
            <a:off x="3799459" y="5065713"/>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p>
        </p:txBody>
      </p:sp>
      <p:grpSp>
        <p:nvGrpSpPr>
          <p:cNvPr id="10" name="Group 9"/>
          <p:cNvGrpSpPr>
            <a:grpSpLocks noChangeAspect="1"/>
          </p:cNvGrpSpPr>
          <p:nvPr/>
        </p:nvGrpSpPr>
        <p:grpSpPr>
          <a:xfrm>
            <a:off x="3685742" y="4495800"/>
            <a:ext cx="1123128" cy="2063739"/>
            <a:chOff x="5023603" y="3582253"/>
            <a:chExt cx="1769842" cy="3252069"/>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5367507" y="3582253"/>
              <a:ext cx="1082030" cy="286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5023603" y="6397823"/>
              <a:ext cx="1769842" cy="436499"/>
            </a:xfrm>
            <a:prstGeom prst="rect">
              <a:avLst/>
            </a:prstGeom>
            <a:noFill/>
          </p:spPr>
          <p:txBody>
            <a:bodyPr wrap="none" rtlCol="0">
              <a:spAutoFit/>
            </a:bodyPr>
            <a:lstStyle/>
            <a:p>
              <a:pPr algn="ctr"/>
              <a:r>
                <a:rPr lang="en-US" sz="1200" dirty="0" smtClean="0">
                  <a:latin typeface="Arial" pitchFamily="34" charset="0"/>
                  <a:cs typeface="Arial" pitchFamily="34" charset="0"/>
                </a:rPr>
                <a:t>  Apple Venus</a:t>
              </a:r>
              <a:endParaRPr lang="en-US" sz="1200" dirty="0">
                <a:latin typeface="Arial" pitchFamily="34" charset="0"/>
                <a:cs typeface="Arial" pitchFamily="34" charset="0"/>
              </a:endParaRPr>
            </a:p>
          </p:txBody>
        </p:sp>
      </p:grpSp>
      <p:sp>
        <p:nvSpPr>
          <p:cNvPr id="33" name="TextBox 32"/>
          <p:cNvSpPr txBox="1"/>
          <p:nvPr/>
        </p:nvSpPr>
        <p:spPr>
          <a:xfrm>
            <a:off x="372730" y="4492823"/>
            <a:ext cx="354584" cy="307777"/>
          </a:xfrm>
          <a:prstGeom prst="rect">
            <a:avLst/>
          </a:prstGeom>
          <a:noFill/>
        </p:spPr>
        <p:txBody>
          <a:bodyPr wrap="none" rtlCol="0">
            <a:spAutoFit/>
          </a:bodyPr>
          <a:lstStyle/>
          <a:p>
            <a:r>
              <a:rPr lang="en-US" sz="1400" dirty="0" smtClean="0">
                <a:latin typeface="Arial" pitchFamily="34" charset="0"/>
                <a:cs typeface="Arial" pitchFamily="34" charset="0"/>
              </a:rPr>
              <a:t>B.</a:t>
            </a:r>
            <a:endParaRPr lang="en-US" sz="1400" dirty="0">
              <a:latin typeface="Arial" pitchFamily="34" charset="0"/>
              <a:cs typeface="Arial" pitchFamily="34" charset="0"/>
            </a:endParaRPr>
          </a:p>
        </p:txBody>
      </p:sp>
      <p:sp>
        <p:nvSpPr>
          <p:cNvPr id="34" name="TextBox 33"/>
          <p:cNvSpPr txBox="1"/>
          <p:nvPr/>
        </p:nvSpPr>
        <p:spPr>
          <a:xfrm>
            <a:off x="3429000" y="4419600"/>
            <a:ext cx="364202" cy="307777"/>
          </a:xfrm>
          <a:prstGeom prst="rect">
            <a:avLst/>
          </a:prstGeom>
          <a:noFill/>
        </p:spPr>
        <p:txBody>
          <a:bodyPr wrap="none" rtlCol="0">
            <a:spAutoFit/>
          </a:bodyPr>
          <a:lstStyle/>
          <a:p>
            <a:r>
              <a:rPr lang="en-US" sz="1400" dirty="0">
                <a:latin typeface="Arial" pitchFamily="34" charset="0"/>
                <a:cs typeface="Arial" pitchFamily="34" charset="0"/>
              </a:rPr>
              <a:t>C</a:t>
            </a:r>
            <a:r>
              <a:rPr lang="en-US" sz="1400" dirty="0" smtClean="0">
                <a:latin typeface="Arial" pitchFamily="34" charset="0"/>
                <a:cs typeface="Arial" pitchFamily="34" charset="0"/>
              </a:rPr>
              <a:t>.</a:t>
            </a:r>
            <a:endParaRPr lang="en-US" sz="1400" dirty="0">
              <a:latin typeface="Arial" pitchFamily="34" charset="0"/>
              <a:cs typeface="Arial" pitchFamily="34" charset="0"/>
            </a:endParaRPr>
          </a:p>
        </p:txBody>
      </p:sp>
      <p:sp>
        <p:nvSpPr>
          <p:cNvPr id="35" name="TextBox 34"/>
          <p:cNvSpPr txBox="1"/>
          <p:nvPr/>
        </p:nvSpPr>
        <p:spPr>
          <a:xfrm>
            <a:off x="331216" y="228165"/>
            <a:ext cx="354584" cy="307777"/>
          </a:xfrm>
          <a:prstGeom prst="rect">
            <a:avLst/>
          </a:prstGeom>
          <a:noFill/>
        </p:spPr>
        <p:txBody>
          <a:bodyPr wrap="none" rtlCol="0">
            <a:spAutoFit/>
          </a:bodyPr>
          <a:lstStyle/>
          <a:p>
            <a:r>
              <a:rPr lang="en-US" sz="1400" dirty="0">
                <a:latin typeface="Arial" pitchFamily="34" charset="0"/>
                <a:cs typeface="Arial" pitchFamily="34" charset="0"/>
              </a:rPr>
              <a:t>A</a:t>
            </a:r>
            <a:r>
              <a:rPr lang="en-US" sz="1400" dirty="0" smtClean="0">
                <a:latin typeface="Arial" pitchFamily="34" charset="0"/>
                <a:cs typeface="Arial" pitchFamily="34" charset="0"/>
              </a:rPr>
              <a:t>.</a:t>
            </a:r>
            <a:endParaRPr lang="en-US" sz="1400" dirty="0">
              <a:latin typeface="Arial" pitchFamily="34" charset="0"/>
              <a:cs typeface="Arial" pitchFamily="34" charset="0"/>
            </a:endParaRPr>
          </a:p>
        </p:txBody>
      </p:sp>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25405" r="23367"/>
          <a:stretch/>
        </p:blipFill>
        <p:spPr>
          <a:xfrm>
            <a:off x="622040" y="4038600"/>
            <a:ext cx="2696074" cy="2743200"/>
          </a:xfrm>
          <a:prstGeom prst="rect">
            <a:avLst/>
          </a:prstGeom>
        </p:spPr>
      </p:pic>
      <p:sp>
        <p:nvSpPr>
          <p:cNvPr id="11" name="Rectangle 10"/>
          <p:cNvSpPr/>
          <p:nvPr/>
        </p:nvSpPr>
        <p:spPr>
          <a:xfrm>
            <a:off x="5080379" y="3839945"/>
            <a:ext cx="3733800" cy="2492990"/>
          </a:xfrm>
          <a:prstGeom prst="rect">
            <a:avLst/>
          </a:prstGeom>
        </p:spPr>
        <p:txBody>
          <a:bodyPr wrap="square">
            <a:spAutoFit/>
          </a:bodyPr>
          <a:lstStyle/>
          <a:p>
            <a:r>
              <a:rPr lang="en-US" sz="1200" b="1" dirty="0"/>
              <a:t>Figure S3. </a:t>
            </a:r>
            <a:r>
              <a:rPr lang="en-US" sz="1200" b="1" dirty="0" smtClean="0"/>
              <a:t>Comparison between </a:t>
            </a:r>
            <a:r>
              <a:rPr lang="en-US" sz="1200" b="1" dirty="0" err="1" smtClean="0"/>
              <a:t>mApple</a:t>
            </a:r>
            <a:r>
              <a:rPr lang="en-US" sz="1200" b="1" dirty="0" smtClean="0"/>
              <a:t> and Venus.  </a:t>
            </a:r>
            <a:r>
              <a:rPr lang="en-US" sz="1200" dirty="0" smtClean="0"/>
              <a:t>A</a:t>
            </a:r>
            <a:r>
              <a:rPr lang="en-US" sz="1200" dirty="0"/>
              <a:t>) Amino acid sequences of </a:t>
            </a:r>
            <a:r>
              <a:rPr lang="en-US" sz="1200" dirty="0" err="1"/>
              <a:t>mApple</a:t>
            </a:r>
            <a:r>
              <a:rPr lang="en-US" sz="1200" dirty="0"/>
              <a:t> and Venus were aligned using ClustalW</a:t>
            </a:r>
            <a:r>
              <a:rPr lang="en-US" sz="1200" baseline="30000" dirty="0"/>
              <a:t>25</a:t>
            </a:r>
            <a:r>
              <a:rPr lang="en-US" sz="1200" dirty="0"/>
              <a:t> and secondary structure elements based on the Venus atomic structure (PDB 1MYW) are shown. B) The structure of Venus is shown with the N- and C-terminal residues shown as space filling residues colored in red and blue respectively. Flexible regions of the protein that may change the virus-cell binding properties are shown in green in both (A) and (B). C) Electrophoretic mobility patterns of isolated glycoprotein spikes from SINV-Apple and SINV-Venus on </a:t>
            </a:r>
            <a:r>
              <a:rPr lang="en-US" sz="1200"/>
              <a:t>a </a:t>
            </a:r>
            <a:r>
              <a:rPr lang="en-US" sz="1200" smtClean="0"/>
              <a:t>0.5% </a:t>
            </a:r>
            <a:r>
              <a:rPr lang="en-US" sz="1200" dirty="0"/>
              <a:t>agarose gel. </a:t>
            </a:r>
          </a:p>
        </p:txBody>
      </p:sp>
    </p:spTree>
    <p:extLst>
      <p:ext uri="{BB962C8B-B14F-4D97-AF65-F5344CB8AC3E}">
        <p14:creationId xmlns:p14="http://schemas.microsoft.com/office/powerpoint/2010/main" val="3397151522"/>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marL="800100" indent="-342900">
          <a:buFont typeface="Arial" pitchFamily="34" charset="0"/>
          <a:buChar char="•"/>
          <a:defRPr sz="22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TotalTime>
  <Words>328</Words>
  <Application>Microsoft Office PowerPoint</Application>
  <PresentationFormat>On-screen Show (4:3)</PresentationFormat>
  <Paragraphs>31</Paragraphs>
  <Slides>3</Slides>
  <Notes>2</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blank</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Tuli Mukhopadhyay</dc:creator>
  <cp:lastModifiedBy>Tuli Mukhopadhyay</cp:lastModifiedBy>
  <cp:revision>2</cp:revision>
  <cp:lastPrinted>2012-08-28T15:31:17Z</cp:lastPrinted>
  <dcterms:created xsi:type="dcterms:W3CDTF">2013-07-12T13:22:34Z</dcterms:created>
  <dcterms:modified xsi:type="dcterms:W3CDTF">2013-07-12T15:51:03Z</dcterms:modified>
</cp:coreProperties>
</file>