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charts/chart16.xml" ContentType="application/vnd.openxmlformats-officedocument.drawingml.chart+xml"/>
  <Override PartName="/ppt/charts/chart17.xml" ContentType="application/vnd.openxmlformats-officedocument.drawingml.char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Default Extension="wdp" ContentType="image/vnd.ms-photo"/>
  <Override PartName="/ppt/slideLayouts/slideLayout10.xml" ContentType="application/vnd.openxmlformats-officedocument.presentationml.slideLayout+xml"/>
  <Default Extension="tiff" ContentType="image/tiff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80" autoAdjust="0"/>
    <p:restoredTop sz="93250" autoAdjust="0"/>
  </p:normalViewPr>
  <p:slideViewPr>
    <p:cSldViewPr>
      <p:cViewPr>
        <p:scale>
          <a:sx n="100" d="100"/>
          <a:sy n="100" d="100"/>
        </p:scale>
        <p:origin x="-438" y="18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ad.susx.ac.uk\ITS\Research\gdsc\penny_jeggo_lab\kg29\ORC%20translational%20paper\ORC%20translational%20paper%20data\Viability%20assay%20HU,%20H2O2,%20myc\Viability%20assay%20HU%201BrhTERT%20U2OS%20siORC1%20pool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F:\KZ\Origin%20licensing%20and%20cancer%20paper\Paper%20data\siRNA%20titrations\siORC1%20titration%20viability%20assay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KZ\Origin%20licensing%20and%20cancer%20paper\Paper%20data\siRNA%20titrations\siORC1%20titration%20viability%20assay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KZ\Origin%20licensing%20and%20cancer%20paper\Paper%20revisions\HU%20timecourse%20gH2AX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KZ\Origin%20licensing%20and%20cancer%20paper\Paper%20revisions\HU%20timecourse%20gH2AX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E:\KZ\Origin%20licensing%20and%20cancer%20paper\Paper%20revisions\HU%20timecourse%20gH2AX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F:\KZ\Origin%20licensing%20and%20cancer%20paper\Paper%20revisions\HU%20timecourse%20gH2AX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E:\KZ\Origin%20licensing%20and%20cancer%20paper\Paper%20revisions\HU%20timecourse%20gH2AX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E:\KZ\Origin%20licensing%20and%20cancer%20paper\Paper%20revisions\HU%20timecourse%20gH2AX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ad.susx.ac.uk\ITS\Research\gdsc\penny_jeggo_lab\kg29\ORC%20translational%20paper\ORC%20translational%20paper%20data\Viability%20assay%20HU,%20H2O2,%20myc\Viability%20assay%20HU%201BrhTERT%20U2OS%20siORC1%20pool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KZ\Origin%20licensing%20and%20cancer%20paper\Paper%20data\HU%20CTB%20VIABILITY\ORC1%2024%20HU%20DATA%20CTB.5PL.mMxlsx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E:\KZ\Origin%20licensing%20and%20cancer%20paper\Paper%20data\GROWTH%20CURVES\GROWTH%20CURVE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E:\KZ\Origin%20licensing%20and%20cancer%20paper\Paper%20data\GROWTH%20CURVES\GROWTH%20CURVES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ad.susx.ac.uk\ITS\Research\gdsc\penny_jeggo_lab\kg29\ORC%20translational%20paper\ORC%20translational%20paper%20data\Viability%20assay%20HU,%20H2O2,%20myc\Viability%20assay%20HU%201BRhTERT%20siORC1%20siORC6%20siCDC6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E:\KZ\Origin%20licensing%20and%20cancer%20paper\Paper%20data\siRNA%20titrations\Viability%20assay%20siRNA%20titrations%201BrhTERT%20U2OS%20BJ%20HeLa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E:\KZ\Origin%20licensing%20and%20cancer%20paper\Paper%20data\siRNA%20titrations\Viability%20assay%20siRNA%20titrations%201BrhTERT%20U2OS%20BJ%20HeLa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F:\KZ\Origin%20licensing%20and%20cancer%20paper\Paper%20data\siRNA%20titrations\siORC1%20titration%20viability%20assa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6512593377750873"/>
          <c:y val="6.8910256410256471E-2"/>
          <c:w val="0.75170956280427881"/>
          <c:h val="0.7030213443560257"/>
        </c:manualLayout>
      </c:layout>
      <c:scatterChart>
        <c:scatterStyle val="smoothMarker"/>
        <c:ser>
          <c:idx val="1"/>
          <c:order val="0"/>
          <c:tx>
            <c:v>siORC1#1</c:v>
          </c:tx>
          <c:spPr>
            <a:ln w="9525">
              <a:solidFill>
                <a:schemeClr val="tx1"/>
              </a:solidFill>
              <a:prstDash val="solid"/>
            </a:ln>
          </c:spPr>
          <c:marker>
            <c:symbol val="circle"/>
            <c:size val="3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'1BR3hTERT'!$AK$63:$AK$81</c:f>
                <c:numCache>
                  <c:formatCode>General</c:formatCode>
                  <c:ptCount val="19"/>
                  <c:pt idx="0">
                    <c:v>3.6545763219204699</c:v>
                  </c:pt>
                  <c:pt idx="1">
                    <c:v>2.0215808615694892</c:v>
                  </c:pt>
                  <c:pt idx="2">
                    <c:v>2.5412871648047384</c:v>
                  </c:pt>
                  <c:pt idx="3">
                    <c:v>1.2626285423823258</c:v>
                  </c:pt>
                  <c:pt idx="4">
                    <c:v>0.56097944241486575</c:v>
                  </c:pt>
                  <c:pt idx="5">
                    <c:v>3.4879165999500095</c:v>
                  </c:pt>
                  <c:pt idx="6">
                    <c:v>2.0855090439643367</c:v>
                  </c:pt>
                  <c:pt idx="7">
                    <c:v>0.81352550376998101</c:v>
                  </c:pt>
                  <c:pt idx="8">
                    <c:v>0.57950040036551875</c:v>
                  </c:pt>
                  <c:pt idx="9">
                    <c:v>0.52877195128458099</c:v>
                  </c:pt>
                  <c:pt idx="10">
                    <c:v>1.3507201547100505</c:v>
                  </c:pt>
                  <c:pt idx="11">
                    <c:v>2.0880530782417002</c:v>
                  </c:pt>
                  <c:pt idx="12">
                    <c:v>0.70208877981821949</c:v>
                  </c:pt>
                  <c:pt idx="13">
                    <c:v>0.80554158500618822</c:v>
                  </c:pt>
                  <c:pt idx="14">
                    <c:v>0.36974421557628184</c:v>
                  </c:pt>
                  <c:pt idx="15">
                    <c:v>0.64845600589429453</c:v>
                  </c:pt>
                  <c:pt idx="16">
                    <c:v>6.2045735621084459E-2</c:v>
                  </c:pt>
                  <c:pt idx="17">
                    <c:v>0.44269348307977752</c:v>
                  </c:pt>
                  <c:pt idx="18">
                    <c:v>0.380418577053944</c:v>
                  </c:pt>
                </c:numCache>
              </c:numRef>
            </c:plus>
            <c:minus>
              <c:numRef>
                <c:f>'1BR3hTERT'!$AK$63:$AK$81</c:f>
                <c:numCache>
                  <c:formatCode>General</c:formatCode>
                  <c:ptCount val="19"/>
                  <c:pt idx="0">
                    <c:v>3.6545763219204699</c:v>
                  </c:pt>
                  <c:pt idx="1">
                    <c:v>2.0215808615694892</c:v>
                  </c:pt>
                  <c:pt idx="2">
                    <c:v>2.5412871648047384</c:v>
                  </c:pt>
                  <c:pt idx="3">
                    <c:v>1.2626285423823258</c:v>
                  </c:pt>
                  <c:pt idx="4">
                    <c:v>0.56097944241486575</c:v>
                  </c:pt>
                  <c:pt idx="5">
                    <c:v>3.4879165999500095</c:v>
                  </c:pt>
                  <c:pt idx="6">
                    <c:v>2.0855090439643367</c:v>
                  </c:pt>
                  <c:pt idx="7">
                    <c:v>0.81352550376998101</c:v>
                  </c:pt>
                  <c:pt idx="8">
                    <c:v>0.57950040036551875</c:v>
                  </c:pt>
                  <c:pt idx="9">
                    <c:v>0.52877195128458099</c:v>
                  </c:pt>
                  <c:pt idx="10">
                    <c:v>1.3507201547100505</c:v>
                  </c:pt>
                  <c:pt idx="11">
                    <c:v>2.0880530782417002</c:v>
                  </c:pt>
                  <c:pt idx="12">
                    <c:v>0.70208877981821949</c:v>
                  </c:pt>
                  <c:pt idx="13">
                    <c:v>0.80554158500618822</c:v>
                  </c:pt>
                  <c:pt idx="14">
                    <c:v>0.36974421557628184</c:v>
                  </c:pt>
                  <c:pt idx="15">
                    <c:v>0.64845600589429453</c:v>
                  </c:pt>
                  <c:pt idx="16">
                    <c:v>6.2045735621084459E-2</c:v>
                  </c:pt>
                  <c:pt idx="17">
                    <c:v>0.44269348307977752</c:v>
                  </c:pt>
                  <c:pt idx="18">
                    <c:v>0.380418577053944</c:v>
                  </c:pt>
                </c:numCache>
              </c:numRef>
            </c:minus>
          </c:errBars>
          <c:xVal>
            <c:numRef>
              <c:f>'1BR3hTERT'!$AI$63:$AI$81</c:f>
              <c:numCache>
                <c:formatCode>0.00</c:formatCode>
                <c:ptCount val="19"/>
                <c:pt idx="0">
                  <c:v>2.7065579383954652E-2</c:v>
                </c:pt>
                <c:pt idx="1">
                  <c:v>4.0598369075931902E-2</c:v>
                </c:pt>
                <c:pt idx="2">
                  <c:v>6.0897553613897822E-2</c:v>
                </c:pt>
                <c:pt idx="3">
                  <c:v>9.1346330420846666E-2</c:v>
                </c:pt>
                <c:pt idx="4">
                  <c:v>0.13701949563127075</c:v>
                </c:pt>
                <c:pt idx="5">
                  <c:v>0.20552924344690551</c:v>
                </c:pt>
                <c:pt idx="6">
                  <c:v>0.30829386517035834</c:v>
                </c:pt>
                <c:pt idx="7">
                  <c:v>0.46244079775553631</c:v>
                </c:pt>
                <c:pt idx="8">
                  <c:v>0.69366119663330672</c:v>
                </c:pt>
                <c:pt idx="9">
                  <c:v>1.0404917949499533</c:v>
                </c:pt>
                <c:pt idx="10">
                  <c:v>1.5607376924249312</c:v>
                </c:pt>
                <c:pt idx="11">
                  <c:v>2.3411065386374084</c:v>
                </c:pt>
                <c:pt idx="12">
                  <c:v>3.5116598079561037</c:v>
                </c:pt>
                <c:pt idx="13">
                  <c:v>5.2674897119341564</c:v>
                </c:pt>
                <c:pt idx="14">
                  <c:v>7.901234567901235</c:v>
                </c:pt>
                <c:pt idx="15">
                  <c:v>11.851851851851853</c:v>
                </c:pt>
                <c:pt idx="16">
                  <c:v>17.777777777777779</c:v>
                </c:pt>
                <c:pt idx="17">
                  <c:v>26.666666666666668</c:v>
                </c:pt>
                <c:pt idx="18">
                  <c:v>40</c:v>
                </c:pt>
              </c:numCache>
            </c:numRef>
          </c:xVal>
          <c:yVal>
            <c:numRef>
              <c:f>'1BR3hTERT'!$AJ$63:$AJ$81</c:f>
              <c:numCache>
                <c:formatCode>0.00</c:formatCode>
                <c:ptCount val="19"/>
                <c:pt idx="0">
                  <c:v>97.29489802295457</c:v>
                </c:pt>
                <c:pt idx="1">
                  <c:v>97.311039703295222</c:v>
                </c:pt>
                <c:pt idx="2">
                  <c:v>95.15140469775281</c:v>
                </c:pt>
                <c:pt idx="3">
                  <c:v>94.116814355935404</c:v>
                </c:pt>
                <c:pt idx="4">
                  <c:v>90.777923005524841</c:v>
                </c:pt>
                <c:pt idx="5">
                  <c:v>87.92815502542895</c:v>
                </c:pt>
                <c:pt idx="6">
                  <c:v>81.300807461671411</c:v>
                </c:pt>
                <c:pt idx="7">
                  <c:v>71.674914354680297</c:v>
                </c:pt>
                <c:pt idx="8">
                  <c:v>45.67069778230357</c:v>
                </c:pt>
                <c:pt idx="9">
                  <c:v>40.27672687655572</c:v>
                </c:pt>
                <c:pt idx="10">
                  <c:v>24.954830705447495</c:v>
                </c:pt>
                <c:pt idx="11">
                  <c:v>21.470451039968829</c:v>
                </c:pt>
                <c:pt idx="12">
                  <c:v>19.641294097395605</c:v>
                </c:pt>
                <c:pt idx="13">
                  <c:v>17.535657580991888</c:v>
                </c:pt>
                <c:pt idx="14">
                  <c:v>16.151615087805258</c:v>
                </c:pt>
                <c:pt idx="15">
                  <c:v>14.579202230646258</c:v>
                </c:pt>
                <c:pt idx="16">
                  <c:v>16.408206893216214</c:v>
                </c:pt>
                <c:pt idx="17">
                  <c:v>14.751095898271108</c:v>
                </c:pt>
                <c:pt idx="18">
                  <c:v>13.627817682583418</c:v>
                </c:pt>
              </c:numCache>
            </c:numRef>
          </c:yVal>
          <c:smooth val="1"/>
        </c:ser>
        <c:ser>
          <c:idx val="2"/>
          <c:order val="1"/>
          <c:tx>
            <c:v>siORC1#2</c:v>
          </c:tx>
          <c:spPr>
            <a:ln w="9525">
              <a:solidFill>
                <a:schemeClr val="tx1"/>
              </a:solidFill>
            </a:ln>
          </c:spPr>
          <c:marker>
            <c:symbol val="circle"/>
            <c:size val="3"/>
            <c:spPr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'1BR3hTERT'!$AI$98:$AI$116</c:f>
              <c:numCache>
                <c:formatCode>0.00</c:formatCode>
                <c:ptCount val="19"/>
                <c:pt idx="0">
                  <c:v>2.7065579383954652E-2</c:v>
                </c:pt>
                <c:pt idx="1">
                  <c:v>4.0598369075931902E-2</c:v>
                </c:pt>
                <c:pt idx="2">
                  <c:v>6.0897553613897822E-2</c:v>
                </c:pt>
                <c:pt idx="3">
                  <c:v>9.1346330420846666E-2</c:v>
                </c:pt>
                <c:pt idx="4">
                  <c:v>0.13701949563127075</c:v>
                </c:pt>
                <c:pt idx="5">
                  <c:v>0.20552924344690551</c:v>
                </c:pt>
                <c:pt idx="6">
                  <c:v>0.30829386517035834</c:v>
                </c:pt>
                <c:pt idx="7">
                  <c:v>0.46244079775553631</c:v>
                </c:pt>
                <c:pt idx="8">
                  <c:v>0.69366119663330672</c:v>
                </c:pt>
                <c:pt idx="9">
                  <c:v>1.0404917949499533</c:v>
                </c:pt>
                <c:pt idx="10">
                  <c:v>1.5607376924249312</c:v>
                </c:pt>
                <c:pt idx="11">
                  <c:v>2.3411065386374084</c:v>
                </c:pt>
                <c:pt idx="12">
                  <c:v>3.5116598079561037</c:v>
                </c:pt>
                <c:pt idx="13">
                  <c:v>5.2674897119341564</c:v>
                </c:pt>
                <c:pt idx="14">
                  <c:v>7.901234567901235</c:v>
                </c:pt>
                <c:pt idx="15">
                  <c:v>11.851851851851853</c:v>
                </c:pt>
                <c:pt idx="16">
                  <c:v>17.777777777777779</c:v>
                </c:pt>
                <c:pt idx="17">
                  <c:v>26.666666666666668</c:v>
                </c:pt>
                <c:pt idx="18">
                  <c:v>40</c:v>
                </c:pt>
              </c:numCache>
            </c:numRef>
          </c:xVal>
          <c:yVal>
            <c:numRef>
              <c:f>'1BR3hTERT'!$AJ$98:$AJ$116</c:f>
              <c:numCache>
                <c:formatCode>0.00</c:formatCode>
                <c:ptCount val="19"/>
                <c:pt idx="0">
                  <c:v>93.394175928567392</c:v>
                </c:pt>
                <c:pt idx="1">
                  <c:v>100.49572808793222</c:v>
                </c:pt>
                <c:pt idx="2">
                  <c:v>99.92079769533909</c:v>
                </c:pt>
                <c:pt idx="3">
                  <c:v>98.973755888140317</c:v>
                </c:pt>
                <c:pt idx="4">
                  <c:v>92.323218696683071</c:v>
                </c:pt>
                <c:pt idx="5">
                  <c:v>91.748620250044297</c:v>
                </c:pt>
                <c:pt idx="6">
                  <c:v>82.388408234835268</c:v>
                </c:pt>
                <c:pt idx="7">
                  <c:v>66.475715863026295</c:v>
                </c:pt>
                <c:pt idx="8">
                  <c:v>46.518859542579946</c:v>
                </c:pt>
                <c:pt idx="9">
                  <c:v>43.927191505529599</c:v>
                </c:pt>
                <c:pt idx="10">
                  <c:v>26.838812953301229</c:v>
                </c:pt>
                <c:pt idx="11">
                  <c:v>22.180349821907608</c:v>
                </c:pt>
                <c:pt idx="12">
                  <c:v>22.11595230680199</c:v>
                </c:pt>
                <c:pt idx="13">
                  <c:v>19.026697284476246</c:v>
                </c:pt>
                <c:pt idx="14">
                  <c:v>16.845380835950071</c:v>
                </c:pt>
                <c:pt idx="15">
                  <c:v>16.804451899803045</c:v>
                </c:pt>
                <c:pt idx="16">
                  <c:v>16.398780749232561</c:v>
                </c:pt>
                <c:pt idx="17">
                  <c:v>14.966201594894089</c:v>
                </c:pt>
                <c:pt idx="18">
                  <c:v>13.010608395192016</c:v>
                </c:pt>
              </c:numCache>
            </c:numRef>
          </c:yVal>
          <c:smooth val="1"/>
        </c:ser>
        <c:ser>
          <c:idx val="0"/>
          <c:order val="2"/>
          <c:tx>
            <c:v>siControl</c:v>
          </c:tx>
          <c:spPr>
            <a:ln w="9525">
              <a:solidFill>
                <a:schemeClr val="tx1"/>
              </a:solidFill>
            </a:ln>
          </c:spPr>
          <c:marker>
            <c:symbol val="triangle"/>
            <c:size val="4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'1BR3hTERT'!$AK$28:$AK$46</c:f>
                <c:numCache>
                  <c:formatCode>General</c:formatCode>
                  <c:ptCount val="19"/>
                  <c:pt idx="0">
                    <c:v>3.3744118782011805</c:v>
                  </c:pt>
                  <c:pt idx="1">
                    <c:v>2.3457377635986494</c:v>
                  </c:pt>
                  <c:pt idx="2">
                    <c:v>0.49560301963824238</c:v>
                  </c:pt>
                  <c:pt idx="3">
                    <c:v>2.9560204532502672</c:v>
                  </c:pt>
                  <c:pt idx="4">
                    <c:v>0.38163502611046984</c:v>
                  </c:pt>
                  <c:pt idx="5">
                    <c:v>1.6651351829504846</c:v>
                  </c:pt>
                  <c:pt idx="6">
                    <c:v>1.1739945452993248</c:v>
                  </c:pt>
                  <c:pt idx="7">
                    <c:v>3.344372663453719</c:v>
                  </c:pt>
                  <c:pt idx="8">
                    <c:v>3.3156206359964773</c:v>
                  </c:pt>
                  <c:pt idx="9">
                    <c:v>2.5034115064268212</c:v>
                  </c:pt>
                  <c:pt idx="10">
                    <c:v>2.1654062510600567</c:v>
                  </c:pt>
                  <c:pt idx="11">
                    <c:v>0.68833864927680366</c:v>
                  </c:pt>
                  <c:pt idx="12">
                    <c:v>0.78371339688980934</c:v>
                  </c:pt>
                  <c:pt idx="13">
                    <c:v>0.67022435522625023</c:v>
                  </c:pt>
                  <c:pt idx="14">
                    <c:v>2.1099253264102487</c:v>
                  </c:pt>
                  <c:pt idx="15">
                    <c:v>0.43752070542853189</c:v>
                  </c:pt>
                  <c:pt idx="16">
                    <c:v>0.75326876269393805</c:v>
                  </c:pt>
                  <c:pt idx="17">
                    <c:v>1.5722503296456916</c:v>
                  </c:pt>
                  <c:pt idx="18">
                    <c:v>3.7699814625685999</c:v>
                  </c:pt>
                </c:numCache>
              </c:numRef>
            </c:plus>
            <c:minus>
              <c:numRef>
                <c:f>'1BR3hTERT'!$AK$28:$AK$46</c:f>
                <c:numCache>
                  <c:formatCode>General</c:formatCode>
                  <c:ptCount val="19"/>
                  <c:pt idx="0">
                    <c:v>3.3744118782011805</c:v>
                  </c:pt>
                  <c:pt idx="1">
                    <c:v>2.3457377635986494</c:v>
                  </c:pt>
                  <c:pt idx="2">
                    <c:v>0.49560301963824238</c:v>
                  </c:pt>
                  <c:pt idx="3">
                    <c:v>2.9560204532502672</c:v>
                  </c:pt>
                  <c:pt idx="4">
                    <c:v>0.38163502611046984</c:v>
                  </c:pt>
                  <c:pt idx="5">
                    <c:v>1.6651351829504846</c:v>
                  </c:pt>
                  <c:pt idx="6">
                    <c:v>1.1739945452993248</c:v>
                  </c:pt>
                  <c:pt idx="7">
                    <c:v>3.344372663453719</c:v>
                  </c:pt>
                  <c:pt idx="8">
                    <c:v>3.3156206359964773</c:v>
                  </c:pt>
                  <c:pt idx="9">
                    <c:v>2.5034115064268212</c:v>
                  </c:pt>
                  <c:pt idx="10">
                    <c:v>2.1654062510600567</c:v>
                  </c:pt>
                  <c:pt idx="11">
                    <c:v>0.68833864927680366</c:v>
                  </c:pt>
                  <c:pt idx="12">
                    <c:v>0.78371339688980934</c:v>
                  </c:pt>
                  <c:pt idx="13">
                    <c:v>0.67022435522625023</c:v>
                  </c:pt>
                  <c:pt idx="14">
                    <c:v>2.1099253264102487</c:v>
                  </c:pt>
                  <c:pt idx="15">
                    <c:v>0.43752070542853189</c:v>
                  </c:pt>
                  <c:pt idx="16">
                    <c:v>0.75326876269393805</c:v>
                  </c:pt>
                  <c:pt idx="17">
                    <c:v>1.5722503296456916</c:v>
                  </c:pt>
                  <c:pt idx="18">
                    <c:v>3.7699814625685999</c:v>
                  </c:pt>
                </c:numCache>
              </c:numRef>
            </c:minus>
          </c:errBars>
          <c:xVal>
            <c:numRef>
              <c:f>'1BR3hTERT'!$AI$28:$AI$46</c:f>
              <c:numCache>
                <c:formatCode>0.00</c:formatCode>
                <c:ptCount val="19"/>
                <c:pt idx="0">
                  <c:v>2.7065579383954652E-2</c:v>
                </c:pt>
                <c:pt idx="1">
                  <c:v>4.0598369075931902E-2</c:v>
                </c:pt>
                <c:pt idx="2">
                  <c:v>6.0897553613897822E-2</c:v>
                </c:pt>
                <c:pt idx="3">
                  <c:v>9.1346330420846666E-2</c:v>
                </c:pt>
                <c:pt idx="4">
                  <c:v>0.13701949563127075</c:v>
                </c:pt>
                <c:pt idx="5">
                  <c:v>0.20552924344690551</c:v>
                </c:pt>
                <c:pt idx="6">
                  <c:v>0.30829386517035834</c:v>
                </c:pt>
                <c:pt idx="7">
                  <c:v>0.46244079775553631</c:v>
                </c:pt>
                <c:pt idx="8">
                  <c:v>0.69366119663330672</c:v>
                </c:pt>
                <c:pt idx="9">
                  <c:v>1.0404917949499533</c:v>
                </c:pt>
                <c:pt idx="10">
                  <c:v>1.5607376924249312</c:v>
                </c:pt>
                <c:pt idx="11">
                  <c:v>2.3411065386374084</c:v>
                </c:pt>
                <c:pt idx="12">
                  <c:v>3.5116598079561037</c:v>
                </c:pt>
                <c:pt idx="13">
                  <c:v>5.2674897119341564</c:v>
                </c:pt>
                <c:pt idx="14">
                  <c:v>7.901234567901235</c:v>
                </c:pt>
                <c:pt idx="15">
                  <c:v>11.851851851851853</c:v>
                </c:pt>
                <c:pt idx="16">
                  <c:v>17.777777777777779</c:v>
                </c:pt>
                <c:pt idx="17">
                  <c:v>26.666666666666668</c:v>
                </c:pt>
                <c:pt idx="18">
                  <c:v>40</c:v>
                </c:pt>
              </c:numCache>
            </c:numRef>
          </c:xVal>
          <c:yVal>
            <c:numRef>
              <c:f>'1BR3hTERT'!$AJ$28:$AJ$46</c:f>
              <c:numCache>
                <c:formatCode>0.00</c:formatCode>
                <c:ptCount val="19"/>
                <c:pt idx="0">
                  <c:v>102.67218275507307</c:v>
                </c:pt>
                <c:pt idx="1">
                  <c:v>103.34261226628223</c:v>
                </c:pt>
                <c:pt idx="2">
                  <c:v>104.08702247392171</c:v>
                </c:pt>
                <c:pt idx="3">
                  <c:v>97.464928135644683</c:v>
                </c:pt>
                <c:pt idx="4">
                  <c:v>97.587571690171856</c:v>
                </c:pt>
                <c:pt idx="5">
                  <c:v>89.58417554876165</c:v>
                </c:pt>
                <c:pt idx="6">
                  <c:v>81.869698687145345</c:v>
                </c:pt>
                <c:pt idx="7">
                  <c:v>69.41000131554118</c:v>
                </c:pt>
                <c:pt idx="8">
                  <c:v>53.863434725138198</c:v>
                </c:pt>
                <c:pt idx="9">
                  <c:v>40.978759352927362</c:v>
                </c:pt>
                <c:pt idx="10">
                  <c:v>29.539896951137127</c:v>
                </c:pt>
                <c:pt idx="11">
                  <c:v>26.649224539272026</c:v>
                </c:pt>
                <c:pt idx="12">
                  <c:v>21.473502136677546</c:v>
                </c:pt>
                <c:pt idx="13">
                  <c:v>16.116970912006828</c:v>
                </c:pt>
                <c:pt idx="14">
                  <c:v>19.228697644806442</c:v>
                </c:pt>
                <c:pt idx="15">
                  <c:v>15.650826763874868</c:v>
                </c:pt>
                <c:pt idx="16">
                  <c:v>17.132051827653704</c:v>
                </c:pt>
                <c:pt idx="17">
                  <c:v>16.614186952639479</c:v>
                </c:pt>
                <c:pt idx="18">
                  <c:v>15.464000845155477</c:v>
                </c:pt>
              </c:numCache>
            </c:numRef>
          </c:yVal>
          <c:smooth val="1"/>
        </c:ser>
        <c:axId val="135550080"/>
        <c:axId val="135551616"/>
      </c:scatterChart>
      <c:valAx>
        <c:axId val="135550080"/>
        <c:scaling>
          <c:logBase val="10"/>
          <c:orientation val="minMax"/>
        </c:scaling>
        <c:axPos val="b"/>
        <c:numFmt formatCode="0.0" sourceLinked="0"/>
        <c:minorTickMark val="out"/>
        <c:tickLblPos val="nextTo"/>
        <c:txPr>
          <a:bodyPr rot="-1920000"/>
          <a:lstStyle/>
          <a:p>
            <a:pPr>
              <a:defRPr sz="800"/>
            </a:pPr>
            <a:endParaRPr lang="en-US"/>
          </a:p>
        </c:txPr>
        <c:crossAx val="135551616"/>
        <c:crossesAt val="0"/>
        <c:crossBetween val="midCat"/>
        <c:majorUnit val="10"/>
      </c:valAx>
      <c:valAx>
        <c:axId val="135551616"/>
        <c:scaling>
          <c:logBase val="10"/>
          <c:orientation val="minMax"/>
          <c:max val="120"/>
          <c:min val="10"/>
        </c:scaling>
        <c:axPos val="l"/>
        <c:numFmt formatCode="0" sourceLinked="0"/>
        <c:minorTickMark val="out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135550080"/>
        <c:crossesAt val="1.0000000000000039E-3"/>
        <c:crossBetween val="midCat"/>
      </c:valAx>
    </c:plotArea>
    <c:plotVisOnly val="1"/>
    <c:dispBlanksAs val="zero"/>
  </c:chart>
  <c:spPr>
    <a:ln>
      <a:noFill/>
    </a:ln>
  </c:spPr>
  <c:txPr>
    <a:bodyPr/>
    <a:lstStyle/>
    <a:p>
      <a:pPr>
        <a:defRPr sz="900">
          <a:latin typeface="Times New Roman" pitchFamily="18" charset="0"/>
          <a:cs typeface="Times New Roman" pitchFamily="18" charset="0"/>
        </a:defRPr>
      </a:pPr>
      <a:endParaRPr lang="en-US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9899228395061741"/>
          <c:y val="4.2704678362573099E-2"/>
          <c:w val="0.66858179012345675"/>
          <c:h val="0.7382595029239778"/>
        </c:manualLayout>
      </c:layout>
      <c:scatterChart>
        <c:scatterStyle val="smoothMarker"/>
        <c:ser>
          <c:idx val="0"/>
          <c:order val="0"/>
          <c:tx>
            <c:strRef>
              <c:f>'MDA-MB-231'!$D$6:$F$6</c:f>
              <c:strCache>
                <c:ptCount val="1"/>
                <c:pt idx="0">
                  <c:v>siControl</c:v>
                </c:pt>
              </c:strCache>
            </c:strRef>
          </c:tx>
          <c:spPr>
            <a:ln w="15875">
              <a:solidFill>
                <a:prstClr val="black"/>
              </a:solidFill>
            </a:ln>
          </c:spPr>
          <c:marker>
            <c:symbol val="triangle"/>
            <c:size val="4"/>
            <c:spPr>
              <a:solidFill>
                <a:schemeClr val="tx1"/>
              </a:solidFill>
              <a:ln>
                <a:solidFill>
                  <a:prstClr val="black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'MDA-MB-231'!$C$40:$C$48</c:f>
                <c:numCache>
                  <c:formatCode>General</c:formatCode>
                  <c:ptCount val="9"/>
                  <c:pt idx="0">
                    <c:v>17.990114059892942</c:v>
                  </c:pt>
                  <c:pt idx="1">
                    <c:v>13.056399778562724</c:v>
                  </c:pt>
                  <c:pt idx="2">
                    <c:v>9.9465142095557866</c:v>
                  </c:pt>
                  <c:pt idx="3">
                    <c:v>23.756509233072489</c:v>
                  </c:pt>
                  <c:pt idx="4">
                    <c:v>11.11186490634079</c:v>
                  </c:pt>
                  <c:pt idx="5">
                    <c:v>7.3073185552522055</c:v>
                  </c:pt>
                  <c:pt idx="6">
                    <c:v>13.963815518833172</c:v>
                  </c:pt>
                  <c:pt idx="7">
                    <c:v>8.233143028724907</c:v>
                  </c:pt>
                  <c:pt idx="8">
                    <c:v>8.6384798696883092</c:v>
                  </c:pt>
                </c:numCache>
              </c:numRef>
            </c:plus>
            <c:minus>
              <c:numRef>
                <c:f>'MDA-MB-231'!$C$40:$C$48</c:f>
                <c:numCache>
                  <c:formatCode>General</c:formatCode>
                  <c:ptCount val="9"/>
                  <c:pt idx="0">
                    <c:v>17.990114059892942</c:v>
                  </c:pt>
                  <c:pt idx="1">
                    <c:v>13.056399778562724</c:v>
                  </c:pt>
                  <c:pt idx="2">
                    <c:v>9.9465142095557866</c:v>
                  </c:pt>
                  <c:pt idx="3">
                    <c:v>23.756509233072489</c:v>
                  </c:pt>
                  <c:pt idx="4">
                    <c:v>11.11186490634079</c:v>
                  </c:pt>
                  <c:pt idx="5">
                    <c:v>7.3073185552522055</c:v>
                  </c:pt>
                  <c:pt idx="6">
                    <c:v>13.963815518833172</c:v>
                  </c:pt>
                  <c:pt idx="7">
                    <c:v>8.233143028724907</c:v>
                  </c:pt>
                  <c:pt idx="8">
                    <c:v>8.6384798696883092</c:v>
                  </c:pt>
                </c:numCache>
              </c:numRef>
            </c:minus>
          </c:errBars>
          <c:xVal>
            <c:numRef>
              <c:f>'MDA-MB-231'!$B$27:$B$35</c:f>
              <c:numCache>
                <c:formatCode>0.00</c:formatCode>
                <c:ptCount val="9"/>
                <c:pt idx="0">
                  <c:v>7.8125E-2</c:v>
                </c:pt>
                <c:pt idx="1">
                  <c:v>0.15625000000000044</c:v>
                </c:pt>
                <c:pt idx="2">
                  <c:v>0.31250000000000117</c:v>
                </c:pt>
                <c:pt idx="3">
                  <c:v>0.62500000000000244</c:v>
                </c:pt>
                <c:pt idx="4">
                  <c:v>1.25</c:v>
                </c:pt>
                <c:pt idx="5">
                  <c:v>2.5</c:v>
                </c:pt>
                <c:pt idx="6">
                  <c:v>5</c:v>
                </c:pt>
                <c:pt idx="7">
                  <c:v>10</c:v>
                </c:pt>
                <c:pt idx="8">
                  <c:v>20</c:v>
                </c:pt>
              </c:numCache>
            </c:numRef>
          </c:xVal>
          <c:yVal>
            <c:numRef>
              <c:f>'MDA-MB-231'!$C$27:$C$35</c:f>
              <c:numCache>
                <c:formatCode>0.00</c:formatCode>
                <c:ptCount val="9"/>
                <c:pt idx="0">
                  <c:v>106.45623742828634</c:v>
                </c:pt>
                <c:pt idx="1">
                  <c:v>105.52088537676308</c:v>
                </c:pt>
                <c:pt idx="2">
                  <c:v>97.51890999273111</c:v>
                </c:pt>
                <c:pt idx="3">
                  <c:v>93.403426593309675</c:v>
                </c:pt>
                <c:pt idx="4">
                  <c:v>98.711961596588012</c:v>
                </c:pt>
                <c:pt idx="5">
                  <c:v>95.691571132441027</c:v>
                </c:pt>
                <c:pt idx="6">
                  <c:v>102.58142503867529</c:v>
                </c:pt>
                <c:pt idx="7">
                  <c:v>99.260629021466627</c:v>
                </c:pt>
                <c:pt idx="8">
                  <c:v>93.096091717730289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'MDA-MB-231'!$D$7:$F$7</c:f>
              <c:strCache>
                <c:ptCount val="1"/>
                <c:pt idx="0">
                  <c:v>siORC1</c:v>
                </c:pt>
              </c:strCache>
            </c:strRef>
          </c:tx>
          <c:spPr>
            <a:ln w="15875">
              <a:solidFill>
                <a:prstClr val="black"/>
              </a:solidFill>
            </a:ln>
          </c:spPr>
          <c:marker>
            <c:symbol val="circle"/>
            <c:size val="3"/>
            <c:spPr>
              <a:solidFill>
                <a:schemeClr val="bg1"/>
              </a:solidFill>
              <a:ln>
                <a:solidFill>
                  <a:prstClr val="black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'MDA-MB-231'!$D$40:$D$48</c:f>
                <c:numCache>
                  <c:formatCode>General</c:formatCode>
                  <c:ptCount val="9"/>
                  <c:pt idx="0">
                    <c:v>7.615352544495174</c:v>
                  </c:pt>
                  <c:pt idx="1">
                    <c:v>6.2949979813594696</c:v>
                  </c:pt>
                  <c:pt idx="2">
                    <c:v>11.355869609635176</c:v>
                  </c:pt>
                  <c:pt idx="3">
                    <c:v>10.688624361967118</c:v>
                  </c:pt>
                  <c:pt idx="4">
                    <c:v>5.1210408252149575</c:v>
                  </c:pt>
                  <c:pt idx="5">
                    <c:v>0.79716362351538461</c:v>
                  </c:pt>
                  <c:pt idx="6">
                    <c:v>3.5692069383831138</c:v>
                  </c:pt>
                  <c:pt idx="7">
                    <c:v>3.5059248941567942</c:v>
                  </c:pt>
                  <c:pt idx="8">
                    <c:v>6.9862302919495924</c:v>
                  </c:pt>
                </c:numCache>
              </c:numRef>
            </c:plus>
            <c:minus>
              <c:numRef>
                <c:f>'MDA-MB-231'!$D$40:$D$48</c:f>
                <c:numCache>
                  <c:formatCode>General</c:formatCode>
                  <c:ptCount val="9"/>
                  <c:pt idx="0">
                    <c:v>7.615352544495174</c:v>
                  </c:pt>
                  <c:pt idx="1">
                    <c:v>6.2949979813594696</c:v>
                  </c:pt>
                  <c:pt idx="2">
                    <c:v>11.355869609635176</c:v>
                  </c:pt>
                  <c:pt idx="3">
                    <c:v>10.688624361967118</c:v>
                  </c:pt>
                  <c:pt idx="4">
                    <c:v>5.1210408252149575</c:v>
                  </c:pt>
                  <c:pt idx="5">
                    <c:v>0.79716362351538461</c:v>
                  </c:pt>
                  <c:pt idx="6">
                    <c:v>3.5692069383831138</c:v>
                  </c:pt>
                  <c:pt idx="7">
                    <c:v>3.5059248941567942</c:v>
                  </c:pt>
                  <c:pt idx="8">
                    <c:v>6.9862302919495924</c:v>
                  </c:pt>
                </c:numCache>
              </c:numRef>
            </c:minus>
          </c:errBars>
          <c:xVal>
            <c:numRef>
              <c:f>'MDA-MB-231'!$B$27:$B$35</c:f>
              <c:numCache>
                <c:formatCode>0.00</c:formatCode>
                <c:ptCount val="9"/>
                <c:pt idx="0">
                  <c:v>7.8125E-2</c:v>
                </c:pt>
                <c:pt idx="1">
                  <c:v>0.15625000000000044</c:v>
                </c:pt>
                <c:pt idx="2">
                  <c:v>0.31250000000000117</c:v>
                </c:pt>
                <c:pt idx="3">
                  <c:v>0.62500000000000244</c:v>
                </c:pt>
                <c:pt idx="4">
                  <c:v>1.25</c:v>
                </c:pt>
                <c:pt idx="5">
                  <c:v>2.5</c:v>
                </c:pt>
                <c:pt idx="6">
                  <c:v>5</c:v>
                </c:pt>
                <c:pt idx="7">
                  <c:v>10</c:v>
                </c:pt>
                <c:pt idx="8">
                  <c:v>20</c:v>
                </c:pt>
              </c:numCache>
            </c:numRef>
          </c:xVal>
          <c:yVal>
            <c:numRef>
              <c:f>'MDA-MB-231'!$D$27:$D$35</c:f>
              <c:numCache>
                <c:formatCode>0.00</c:formatCode>
                <c:ptCount val="9"/>
                <c:pt idx="0">
                  <c:v>104.46649679114057</c:v>
                </c:pt>
                <c:pt idx="1">
                  <c:v>99.916542561718558</c:v>
                </c:pt>
                <c:pt idx="2">
                  <c:v>89.05268503609544</c:v>
                </c:pt>
                <c:pt idx="3">
                  <c:v>90.375778876426622</c:v>
                </c:pt>
                <c:pt idx="4">
                  <c:v>77.863942804010478</c:v>
                </c:pt>
                <c:pt idx="5">
                  <c:v>66.465365601314801</c:v>
                </c:pt>
                <c:pt idx="6">
                  <c:v>32.153035852488763</c:v>
                </c:pt>
                <c:pt idx="7">
                  <c:v>21.914236965860468</c:v>
                </c:pt>
                <c:pt idx="8">
                  <c:v>20.308665311334927</c:v>
                </c:pt>
              </c:numCache>
            </c:numRef>
          </c:yVal>
          <c:smooth val="1"/>
        </c:ser>
        <c:axId val="179192192"/>
        <c:axId val="179193728"/>
      </c:scatterChart>
      <c:valAx>
        <c:axId val="179192192"/>
        <c:scaling>
          <c:logBase val="10"/>
          <c:orientation val="minMax"/>
          <c:max val="50"/>
          <c:min val="5.0000000000000024E-2"/>
        </c:scaling>
        <c:axPos val="b"/>
        <c:numFmt formatCode="#,##0.00" sourceLinked="0"/>
        <c:minorTickMark val="out"/>
        <c:tickLblPos val="nextTo"/>
        <c:txPr>
          <a:bodyPr rot="-1920000"/>
          <a:lstStyle/>
          <a:p>
            <a:pPr>
              <a:defRPr/>
            </a:pPr>
            <a:endParaRPr lang="en-US"/>
          </a:p>
        </c:txPr>
        <c:crossAx val="179193728"/>
        <c:crosses val="autoZero"/>
        <c:crossBetween val="midCat"/>
        <c:majorUnit val="10"/>
      </c:valAx>
      <c:valAx>
        <c:axId val="179193728"/>
        <c:scaling>
          <c:logBase val="10"/>
          <c:orientation val="minMax"/>
          <c:max val="160"/>
          <c:min val="1"/>
        </c:scaling>
        <c:axPos val="l"/>
        <c:numFmt formatCode="0" sourceLinked="0"/>
        <c:minorTickMark val="out"/>
        <c:tickLblPos val="nextTo"/>
        <c:crossAx val="179192192"/>
        <c:crossesAt val="1.0000000000000005E-2"/>
        <c:crossBetween val="midCat"/>
      </c:valAx>
    </c:plotArea>
    <c:plotVisOnly val="1"/>
    <c:dispBlanksAs val="gap"/>
  </c:chart>
  <c:spPr>
    <a:ln>
      <a:noFill/>
    </a:ln>
  </c:spPr>
  <c:txPr>
    <a:bodyPr/>
    <a:lstStyle/>
    <a:p>
      <a:pPr>
        <a:defRPr sz="800">
          <a:latin typeface="Times New Roman" pitchFamily="18" charset="0"/>
          <a:cs typeface="Times New Roman" pitchFamily="18" charset="0"/>
        </a:defRPr>
      </a:pPr>
      <a:endParaRPr lang="en-US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>
        <c:manualLayout>
          <c:layoutTarget val="inner"/>
          <c:xMode val="edge"/>
          <c:yMode val="edge"/>
          <c:x val="0.19899228395061741"/>
          <c:y val="4.2704678362573099E-2"/>
          <c:w val="0.66858179012345675"/>
          <c:h val="0.7382595029239778"/>
        </c:manualLayout>
      </c:layout>
      <c:scatterChart>
        <c:scatterStyle val="smoothMarker"/>
        <c:ser>
          <c:idx val="0"/>
          <c:order val="0"/>
          <c:tx>
            <c:strRef>
              <c:f>'Hop92'!$D$6:$F$6</c:f>
              <c:strCache>
                <c:ptCount val="1"/>
                <c:pt idx="0">
                  <c:v>siControl</c:v>
                </c:pt>
              </c:strCache>
            </c:strRef>
          </c:tx>
          <c:spPr>
            <a:ln w="15875">
              <a:solidFill>
                <a:prstClr val="black"/>
              </a:solidFill>
            </a:ln>
          </c:spPr>
          <c:marker>
            <c:symbol val="triangle"/>
            <c:size val="4"/>
            <c:spPr>
              <a:solidFill>
                <a:schemeClr val="tx1"/>
              </a:solidFill>
              <a:ln>
                <a:solidFill>
                  <a:prstClr val="black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'Hop92'!$C$40:$C$48</c:f>
                <c:numCache>
                  <c:formatCode>General</c:formatCode>
                  <c:ptCount val="9"/>
                  <c:pt idx="0">
                    <c:v>1.4632406321739773</c:v>
                  </c:pt>
                  <c:pt idx="1">
                    <c:v>2.2782402951098777</c:v>
                  </c:pt>
                  <c:pt idx="2">
                    <c:v>1.5347751114233847</c:v>
                  </c:pt>
                  <c:pt idx="3">
                    <c:v>1.2083528126888563</c:v>
                  </c:pt>
                  <c:pt idx="4">
                    <c:v>2.1673207406939037</c:v>
                  </c:pt>
                  <c:pt idx="5">
                    <c:v>2.1046350388925412</c:v>
                  </c:pt>
                  <c:pt idx="6">
                    <c:v>2.2123502576949612</c:v>
                  </c:pt>
                  <c:pt idx="7">
                    <c:v>3.3669089058744377</c:v>
                  </c:pt>
                  <c:pt idx="8">
                    <c:v>1.7262000312093049</c:v>
                  </c:pt>
                </c:numCache>
              </c:numRef>
            </c:plus>
            <c:minus>
              <c:numRef>
                <c:f>'Hop92'!$C$40:$C$48</c:f>
                <c:numCache>
                  <c:formatCode>General</c:formatCode>
                  <c:ptCount val="9"/>
                  <c:pt idx="0">
                    <c:v>1.4632406321739773</c:v>
                  </c:pt>
                  <c:pt idx="1">
                    <c:v>2.2782402951098777</c:v>
                  </c:pt>
                  <c:pt idx="2">
                    <c:v>1.5347751114233847</c:v>
                  </c:pt>
                  <c:pt idx="3">
                    <c:v>1.2083528126888563</c:v>
                  </c:pt>
                  <c:pt idx="4">
                    <c:v>2.1673207406939037</c:v>
                  </c:pt>
                  <c:pt idx="5">
                    <c:v>2.1046350388925412</c:v>
                  </c:pt>
                  <c:pt idx="6">
                    <c:v>2.2123502576949612</c:v>
                  </c:pt>
                  <c:pt idx="7">
                    <c:v>3.3669089058744377</c:v>
                  </c:pt>
                  <c:pt idx="8">
                    <c:v>1.7262000312093049</c:v>
                  </c:pt>
                </c:numCache>
              </c:numRef>
            </c:minus>
          </c:errBars>
          <c:xVal>
            <c:numRef>
              <c:f>'Hop92'!$B$27:$B$35</c:f>
              <c:numCache>
                <c:formatCode>0.00</c:formatCode>
                <c:ptCount val="9"/>
                <c:pt idx="0">
                  <c:v>7.8125E-2</c:v>
                </c:pt>
                <c:pt idx="1">
                  <c:v>0.15625000000000044</c:v>
                </c:pt>
                <c:pt idx="2">
                  <c:v>0.31250000000000117</c:v>
                </c:pt>
                <c:pt idx="3">
                  <c:v>0.62500000000000244</c:v>
                </c:pt>
                <c:pt idx="4">
                  <c:v>1.25</c:v>
                </c:pt>
                <c:pt idx="5">
                  <c:v>2.5</c:v>
                </c:pt>
                <c:pt idx="6">
                  <c:v>5</c:v>
                </c:pt>
                <c:pt idx="7">
                  <c:v>10</c:v>
                </c:pt>
                <c:pt idx="8">
                  <c:v>20</c:v>
                </c:pt>
              </c:numCache>
            </c:numRef>
          </c:xVal>
          <c:yVal>
            <c:numRef>
              <c:f>'Hop92'!$C$27:$C$35</c:f>
              <c:numCache>
                <c:formatCode>0.00</c:formatCode>
                <c:ptCount val="9"/>
                <c:pt idx="0">
                  <c:v>99.599072431310262</c:v>
                </c:pt>
                <c:pt idx="1">
                  <c:v>99.606784605248905</c:v>
                </c:pt>
                <c:pt idx="2">
                  <c:v>101.85270199482783</c:v>
                </c:pt>
                <c:pt idx="3">
                  <c:v>99.703047552303389</c:v>
                </c:pt>
                <c:pt idx="4">
                  <c:v>100.54848711798549</c:v>
                </c:pt>
                <c:pt idx="5">
                  <c:v>101.06456214614749</c:v>
                </c:pt>
                <c:pt idx="6">
                  <c:v>100.49223350714352</c:v>
                </c:pt>
                <c:pt idx="7">
                  <c:v>99.585662089480309</c:v>
                </c:pt>
                <c:pt idx="8">
                  <c:v>95.037229331652767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'Hop92'!$D$7:$F$7</c:f>
              <c:strCache>
                <c:ptCount val="1"/>
                <c:pt idx="0">
                  <c:v>siORC1</c:v>
                </c:pt>
              </c:strCache>
            </c:strRef>
          </c:tx>
          <c:spPr>
            <a:ln w="15875">
              <a:solidFill>
                <a:prstClr val="black"/>
              </a:solidFill>
            </a:ln>
          </c:spPr>
          <c:marker>
            <c:symbol val="circle"/>
            <c:size val="3"/>
            <c:spPr>
              <a:solidFill>
                <a:schemeClr val="bg1"/>
              </a:solidFill>
              <a:ln>
                <a:solidFill>
                  <a:prstClr val="black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'Hop92'!$D$40:$D$48</c:f>
                <c:numCache>
                  <c:formatCode>General</c:formatCode>
                  <c:ptCount val="9"/>
                  <c:pt idx="0">
                    <c:v>1.6260377914615431</c:v>
                  </c:pt>
                  <c:pt idx="1">
                    <c:v>5.363863347772007</c:v>
                  </c:pt>
                  <c:pt idx="2">
                    <c:v>5.4214581320092003</c:v>
                  </c:pt>
                  <c:pt idx="3">
                    <c:v>3.3482709991833177</c:v>
                  </c:pt>
                  <c:pt idx="4">
                    <c:v>5.5928639635915527</c:v>
                  </c:pt>
                  <c:pt idx="5">
                    <c:v>7.0263957900178973</c:v>
                  </c:pt>
                  <c:pt idx="6">
                    <c:v>21.485430770508511</c:v>
                  </c:pt>
                  <c:pt idx="7">
                    <c:v>13.541411816484977</c:v>
                  </c:pt>
                  <c:pt idx="8">
                    <c:v>11.738967299797665</c:v>
                  </c:pt>
                </c:numCache>
              </c:numRef>
            </c:plus>
            <c:minus>
              <c:numRef>
                <c:f>'Hop92'!$D$40:$D$48</c:f>
                <c:numCache>
                  <c:formatCode>General</c:formatCode>
                  <c:ptCount val="9"/>
                  <c:pt idx="0">
                    <c:v>1.6260377914615431</c:v>
                  </c:pt>
                  <c:pt idx="1">
                    <c:v>5.363863347772007</c:v>
                  </c:pt>
                  <c:pt idx="2">
                    <c:v>5.4214581320092003</c:v>
                  </c:pt>
                  <c:pt idx="3">
                    <c:v>3.3482709991833177</c:v>
                  </c:pt>
                  <c:pt idx="4">
                    <c:v>5.5928639635915527</c:v>
                  </c:pt>
                  <c:pt idx="5">
                    <c:v>7.0263957900178973</c:v>
                  </c:pt>
                  <c:pt idx="6">
                    <c:v>21.485430770508511</c:v>
                  </c:pt>
                  <c:pt idx="7">
                    <c:v>13.541411816484977</c:v>
                  </c:pt>
                  <c:pt idx="8">
                    <c:v>11.738967299797665</c:v>
                  </c:pt>
                </c:numCache>
              </c:numRef>
            </c:minus>
          </c:errBars>
          <c:xVal>
            <c:numRef>
              <c:f>'Hop92'!$B$27:$B$35</c:f>
              <c:numCache>
                <c:formatCode>0.00</c:formatCode>
                <c:ptCount val="9"/>
                <c:pt idx="0">
                  <c:v>7.8125E-2</c:v>
                </c:pt>
                <c:pt idx="1">
                  <c:v>0.15625000000000044</c:v>
                </c:pt>
                <c:pt idx="2">
                  <c:v>0.31250000000000117</c:v>
                </c:pt>
                <c:pt idx="3">
                  <c:v>0.62500000000000244</c:v>
                </c:pt>
                <c:pt idx="4">
                  <c:v>1.25</c:v>
                </c:pt>
                <c:pt idx="5">
                  <c:v>2.5</c:v>
                </c:pt>
                <c:pt idx="6">
                  <c:v>5</c:v>
                </c:pt>
                <c:pt idx="7">
                  <c:v>10</c:v>
                </c:pt>
                <c:pt idx="8">
                  <c:v>20</c:v>
                </c:pt>
              </c:numCache>
            </c:numRef>
          </c:xVal>
          <c:yVal>
            <c:numRef>
              <c:f>'Hop92'!$D$27:$D$35</c:f>
              <c:numCache>
                <c:formatCode>0.00</c:formatCode>
                <c:ptCount val="9"/>
                <c:pt idx="0">
                  <c:v>95.618138001446368</c:v>
                </c:pt>
                <c:pt idx="1">
                  <c:v>93.958504707608412</c:v>
                </c:pt>
                <c:pt idx="2">
                  <c:v>93.945535220031502</c:v>
                </c:pt>
                <c:pt idx="3">
                  <c:v>93.581443544771091</c:v>
                </c:pt>
                <c:pt idx="4">
                  <c:v>90.876542982523745</c:v>
                </c:pt>
                <c:pt idx="5">
                  <c:v>77.651927099576611</c:v>
                </c:pt>
                <c:pt idx="6">
                  <c:v>47.842824702484094</c:v>
                </c:pt>
                <c:pt idx="7">
                  <c:v>36.765714179282654</c:v>
                </c:pt>
                <c:pt idx="8">
                  <c:v>27.64895808002024</c:v>
                </c:pt>
              </c:numCache>
            </c:numRef>
          </c:yVal>
          <c:smooth val="1"/>
        </c:ser>
        <c:axId val="179247360"/>
        <c:axId val="179257344"/>
      </c:scatterChart>
      <c:valAx>
        <c:axId val="179247360"/>
        <c:scaling>
          <c:logBase val="10"/>
          <c:orientation val="minMax"/>
          <c:max val="50"/>
          <c:min val="5.0000000000000024E-2"/>
        </c:scaling>
        <c:axPos val="b"/>
        <c:numFmt formatCode="#,##0.00" sourceLinked="0"/>
        <c:minorTickMark val="out"/>
        <c:tickLblPos val="nextTo"/>
        <c:txPr>
          <a:bodyPr rot="-1920000"/>
          <a:lstStyle/>
          <a:p>
            <a:pPr>
              <a:defRPr/>
            </a:pPr>
            <a:endParaRPr lang="en-US"/>
          </a:p>
        </c:txPr>
        <c:crossAx val="179257344"/>
        <c:crosses val="autoZero"/>
        <c:crossBetween val="midCat"/>
        <c:majorUnit val="10"/>
      </c:valAx>
      <c:valAx>
        <c:axId val="179257344"/>
        <c:scaling>
          <c:logBase val="10"/>
          <c:orientation val="minMax"/>
          <c:max val="160"/>
          <c:min val="1"/>
        </c:scaling>
        <c:axPos val="l"/>
        <c:numFmt formatCode="0" sourceLinked="0"/>
        <c:minorTickMark val="out"/>
        <c:tickLblPos val="nextTo"/>
        <c:crossAx val="179247360"/>
        <c:crossesAt val="1.0000000000000005E-2"/>
        <c:crossBetween val="midCat"/>
      </c:valAx>
    </c:plotArea>
    <c:plotVisOnly val="1"/>
    <c:dispBlanksAs val="gap"/>
  </c:chart>
  <c:spPr>
    <a:ln>
      <a:noFill/>
    </a:ln>
  </c:spPr>
  <c:txPr>
    <a:bodyPr/>
    <a:lstStyle/>
    <a:p>
      <a:pPr>
        <a:defRPr sz="800">
          <a:latin typeface="Times New Roman" pitchFamily="18" charset="0"/>
          <a:cs typeface="Times New Roman" pitchFamily="18" charset="0"/>
        </a:defRPr>
      </a:pPr>
      <a:endParaRPr lang="en-US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>
        <c:manualLayout>
          <c:layoutTarget val="inner"/>
          <c:xMode val="edge"/>
          <c:yMode val="edge"/>
          <c:x val="0.22015909853108864"/>
          <c:y val="0.1111260928130052"/>
          <c:w val="0.68666443088067664"/>
          <c:h val="0.61900306307705077"/>
        </c:manualLayout>
      </c:layout>
      <c:scatterChart>
        <c:scatterStyle val="lineMarker"/>
        <c:ser>
          <c:idx val="0"/>
          <c:order val="0"/>
          <c:tx>
            <c:v>siControl</c:v>
          </c:tx>
          <c:spPr>
            <a:ln w="9525">
              <a:solidFill>
                <a:schemeClr val="tx1"/>
              </a:solidFill>
            </a:ln>
          </c:spPr>
          <c:marker>
            <c:symbol val="triangle"/>
            <c:size val="4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'ORC1-P4hTERT'!$D$4:$D$10</c:f>
              <c:numCache>
                <c:formatCode>General</c:formatCode>
                <c:ptCount val="7"/>
                <c:pt idx="0">
                  <c:v>0</c:v>
                </c:pt>
                <c:pt idx="1">
                  <c:v>16</c:v>
                </c:pt>
                <c:pt idx="2">
                  <c:v>24</c:v>
                </c:pt>
                <c:pt idx="3">
                  <c:v>40</c:v>
                </c:pt>
                <c:pt idx="4">
                  <c:v>48</c:v>
                </c:pt>
                <c:pt idx="5">
                  <c:v>64</c:v>
                </c:pt>
                <c:pt idx="6">
                  <c:v>72</c:v>
                </c:pt>
              </c:numCache>
            </c:numRef>
          </c:xVal>
          <c:yVal>
            <c:numRef>
              <c:f>'ORC1-P4hTERT'!$E$4:$E$10</c:f>
              <c:numCache>
                <c:formatCode>0.00</c:formatCode>
                <c:ptCount val="7"/>
                <c:pt idx="0">
                  <c:v>0</c:v>
                </c:pt>
                <c:pt idx="1">
                  <c:v>38.647342995169083</c:v>
                </c:pt>
                <c:pt idx="2">
                  <c:v>44</c:v>
                </c:pt>
                <c:pt idx="3">
                  <c:v>55.223880597014926</c:v>
                </c:pt>
                <c:pt idx="4">
                  <c:v>64.67661691542277</c:v>
                </c:pt>
                <c:pt idx="5">
                  <c:v>84.313725490196077</c:v>
                </c:pt>
                <c:pt idx="6">
                  <c:v>91.469194312796148</c:v>
                </c:pt>
              </c:numCache>
            </c:numRef>
          </c:yVal>
        </c:ser>
        <c:axId val="179260800"/>
        <c:axId val="179263744"/>
      </c:scatterChart>
      <c:valAx>
        <c:axId val="179260800"/>
        <c:scaling>
          <c:orientation val="minMax"/>
          <c:max val="75"/>
          <c:min val="0"/>
        </c:scaling>
        <c:axPos val="b"/>
        <c:numFmt formatCode="General" sourceLinked="1"/>
        <c:minorTickMark val="out"/>
        <c:tickLblPos val="nextTo"/>
        <c:txPr>
          <a:bodyPr rot="-5400000"/>
          <a:lstStyle/>
          <a:p>
            <a:pPr>
              <a:defRPr/>
            </a:pPr>
            <a:endParaRPr lang="en-US"/>
          </a:p>
        </c:txPr>
        <c:crossAx val="179263744"/>
        <c:crosses val="autoZero"/>
        <c:crossBetween val="midCat"/>
        <c:majorUnit val="10"/>
      </c:valAx>
      <c:valAx>
        <c:axId val="179263744"/>
        <c:scaling>
          <c:orientation val="minMax"/>
          <c:max val="120"/>
          <c:min val="0"/>
        </c:scaling>
        <c:axPos val="l"/>
        <c:numFmt formatCode="0" sourceLinked="0"/>
        <c:minorTickMark val="out"/>
        <c:tickLblPos val="nextTo"/>
        <c:crossAx val="179260800"/>
        <c:crosses val="autoZero"/>
        <c:crossBetween val="midCat"/>
      </c:valAx>
    </c:plotArea>
    <c:plotVisOnly val="1"/>
    <c:dispBlanksAs val="gap"/>
  </c:chart>
  <c:spPr>
    <a:ln>
      <a:noFill/>
    </a:ln>
  </c:spPr>
  <c:txPr>
    <a:bodyPr/>
    <a:lstStyle/>
    <a:p>
      <a:pPr>
        <a:defRPr sz="800">
          <a:latin typeface="Times New Roman" pitchFamily="18" charset="0"/>
          <a:cs typeface="Times New Roman" pitchFamily="18" charset="0"/>
        </a:defRPr>
      </a:pPr>
      <a:endParaRPr lang="en-US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9861711828274986"/>
          <c:y val="0.10828830219751943"/>
          <c:w val="0.79285946810530405"/>
          <c:h val="0.61900306307705077"/>
        </c:manualLayout>
      </c:layout>
      <c:scatterChart>
        <c:scatterStyle val="lineMarker"/>
        <c:ser>
          <c:idx val="0"/>
          <c:order val="0"/>
          <c:tx>
            <c:v>siControl</c:v>
          </c:tx>
          <c:spPr>
            <a:ln w="9525">
              <a:solidFill>
                <a:schemeClr val="tx1"/>
              </a:solidFill>
            </a:ln>
          </c:spPr>
          <c:marker>
            <c:symbol val="triangle"/>
            <c:size val="4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'48BR'!$D$4:$D$9</c:f>
              <c:numCache>
                <c:formatCode>General</c:formatCode>
                <c:ptCount val="6"/>
                <c:pt idx="0">
                  <c:v>0</c:v>
                </c:pt>
                <c:pt idx="1">
                  <c:v>24</c:v>
                </c:pt>
                <c:pt idx="2">
                  <c:v>48</c:v>
                </c:pt>
                <c:pt idx="3">
                  <c:v>72</c:v>
                </c:pt>
                <c:pt idx="4">
                  <c:v>96</c:v>
                </c:pt>
                <c:pt idx="5">
                  <c:v>120</c:v>
                </c:pt>
              </c:numCache>
            </c:numRef>
          </c:xVal>
          <c:yVal>
            <c:numRef>
              <c:f>'48BR'!$E$4:$E$9</c:f>
              <c:numCache>
                <c:formatCode>0.00</c:formatCode>
                <c:ptCount val="6"/>
                <c:pt idx="0">
                  <c:v>1.5</c:v>
                </c:pt>
                <c:pt idx="1">
                  <c:v>42.439024390243894</c:v>
                </c:pt>
                <c:pt idx="2">
                  <c:v>54.187192118226605</c:v>
                </c:pt>
                <c:pt idx="3">
                  <c:v>78</c:v>
                </c:pt>
                <c:pt idx="4">
                  <c:v>100</c:v>
                </c:pt>
                <c:pt idx="5">
                  <c:v>100</c:v>
                </c:pt>
              </c:numCache>
            </c:numRef>
          </c:yVal>
        </c:ser>
        <c:ser>
          <c:idx val="1"/>
          <c:order val="1"/>
          <c:tx>
            <c:v>siORC1</c:v>
          </c:tx>
          <c:spPr>
            <a:ln w="9525">
              <a:solidFill>
                <a:schemeClr val="tx1"/>
              </a:solidFill>
            </a:ln>
          </c:spPr>
          <c:marker>
            <c:symbol val="circle"/>
            <c:size val="3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'48BR'!$D$10:$D$15</c:f>
              <c:numCache>
                <c:formatCode>General</c:formatCode>
                <c:ptCount val="6"/>
                <c:pt idx="0">
                  <c:v>0</c:v>
                </c:pt>
                <c:pt idx="1">
                  <c:v>24</c:v>
                </c:pt>
                <c:pt idx="2">
                  <c:v>48</c:v>
                </c:pt>
                <c:pt idx="3">
                  <c:v>72</c:v>
                </c:pt>
                <c:pt idx="4">
                  <c:v>96</c:v>
                </c:pt>
                <c:pt idx="5">
                  <c:v>120</c:v>
                </c:pt>
              </c:numCache>
            </c:numRef>
          </c:xVal>
          <c:yVal>
            <c:numRef>
              <c:f>'48BR'!$E$10:$E$15</c:f>
              <c:numCache>
                <c:formatCode>0.00</c:formatCode>
                <c:ptCount val="6"/>
                <c:pt idx="0">
                  <c:v>2</c:v>
                </c:pt>
                <c:pt idx="1">
                  <c:v>45.812807881773153</c:v>
                </c:pt>
                <c:pt idx="2">
                  <c:v>57.352941176470544</c:v>
                </c:pt>
                <c:pt idx="3">
                  <c:v>80.392156862745082</c:v>
                </c:pt>
                <c:pt idx="4">
                  <c:v>100</c:v>
                </c:pt>
                <c:pt idx="5">
                  <c:v>100</c:v>
                </c:pt>
              </c:numCache>
            </c:numRef>
          </c:yVal>
        </c:ser>
        <c:axId val="179402240"/>
        <c:axId val="179404160"/>
      </c:scatterChart>
      <c:valAx>
        <c:axId val="179402240"/>
        <c:scaling>
          <c:orientation val="minMax"/>
          <c:max val="120"/>
          <c:min val="0"/>
        </c:scaling>
        <c:axPos val="b"/>
        <c:numFmt formatCode="General" sourceLinked="1"/>
        <c:minorTickMark val="out"/>
        <c:tickLblPos val="nextTo"/>
        <c:txPr>
          <a:bodyPr rot="-5400000"/>
          <a:lstStyle/>
          <a:p>
            <a:pPr>
              <a:defRPr/>
            </a:pPr>
            <a:endParaRPr lang="en-US"/>
          </a:p>
        </c:txPr>
        <c:crossAx val="179404160"/>
        <c:crosses val="autoZero"/>
        <c:crossBetween val="midCat"/>
        <c:majorUnit val="20"/>
      </c:valAx>
      <c:valAx>
        <c:axId val="179404160"/>
        <c:scaling>
          <c:orientation val="minMax"/>
          <c:max val="120"/>
          <c:min val="0"/>
        </c:scaling>
        <c:axPos val="l"/>
        <c:numFmt formatCode="0" sourceLinked="0"/>
        <c:minorTickMark val="out"/>
        <c:tickLblPos val="nextTo"/>
        <c:crossAx val="179402240"/>
        <c:crosses val="autoZero"/>
        <c:crossBetween val="midCat"/>
      </c:valAx>
    </c:plotArea>
    <c:plotVisOnly val="1"/>
    <c:dispBlanksAs val="gap"/>
  </c:chart>
  <c:spPr>
    <a:ln>
      <a:noFill/>
    </a:ln>
  </c:spPr>
  <c:txPr>
    <a:bodyPr/>
    <a:lstStyle/>
    <a:p>
      <a:pPr>
        <a:defRPr sz="800">
          <a:latin typeface="Times New Roman" pitchFamily="18" charset="0"/>
          <a:cs typeface="Times New Roman" pitchFamily="18" charset="0"/>
        </a:defRPr>
      </a:pPr>
      <a:endParaRPr lang="en-US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22015909853108873"/>
          <c:y val="0.11112609281300523"/>
          <c:w val="0.68666443088067675"/>
          <c:h val="0.61900306307705077"/>
        </c:manualLayout>
      </c:layout>
      <c:scatterChart>
        <c:scatterStyle val="lineMarker"/>
        <c:ser>
          <c:idx val="0"/>
          <c:order val="0"/>
          <c:tx>
            <c:v>siControl</c:v>
          </c:tx>
          <c:spPr>
            <a:ln w="9525">
              <a:solidFill>
                <a:schemeClr val="tx1"/>
              </a:solidFill>
            </a:ln>
          </c:spPr>
          <c:marker>
            <c:symbol val="triangle"/>
            <c:size val="4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BJhTERT!$D$4:$D$10</c:f>
              <c:numCache>
                <c:formatCode>General</c:formatCode>
                <c:ptCount val="7"/>
                <c:pt idx="0">
                  <c:v>0</c:v>
                </c:pt>
                <c:pt idx="1">
                  <c:v>16</c:v>
                </c:pt>
                <c:pt idx="2">
                  <c:v>24</c:v>
                </c:pt>
                <c:pt idx="3">
                  <c:v>40</c:v>
                </c:pt>
                <c:pt idx="4">
                  <c:v>48</c:v>
                </c:pt>
                <c:pt idx="5">
                  <c:v>64</c:v>
                </c:pt>
                <c:pt idx="6">
                  <c:v>72</c:v>
                </c:pt>
              </c:numCache>
            </c:numRef>
          </c:xVal>
          <c:yVal>
            <c:numRef>
              <c:f>BJhTERT!$E$4:$E$10</c:f>
              <c:numCache>
                <c:formatCode>0.00</c:formatCode>
                <c:ptCount val="7"/>
                <c:pt idx="0">
                  <c:v>2.1341463414634152</c:v>
                </c:pt>
                <c:pt idx="1">
                  <c:v>57.053291536050146</c:v>
                </c:pt>
                <c:pt idx="2">
                  <c:v>61.591695501730094</c:v>
                </c:pt>
                <c:pt idx="3">
                  <c:v>82.271468144044249</c:v>
                </c:pt>
                <c:pt idx="4">
                  <c:v>87.043189368770797</c:v>
                </c:pt>
                <c:pt idx="5">
                  <c:v>100</c:v>
                </c:pt>
                <c:pt idx="6">
                  <c:v>99.607843137254378</c:v>
                </c:pt>
              </c:numCache>
            </c:numRef>
          </c:yVal>
        </c:ser>
        <c:ser>
          <c:idx val="1"/>
          <c:order val="1"/>
          <c:tx>
            <c:v>siORC1</c:v>
          </c:tx>
          <c:spPr>
            <a:ln w="9525">
              <a:solidFill>
                <a:schemeClr val="tx1"/>
              </a:solidFill>
            </a:ln>
          </c:spPr>
          <c:marker>
            <c:symbol val="circle"/>
            <c:size val="3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BJhTERT!$D$11:$D$17</c:f>
              <c:numCache>
                <c:formatCode>General</c:formatCode>
                <c:ptCount val="7"/>
                <c:pt idx="0">
                  <c:v>0</c:v>
                </c:pt>
                <c:pt idx="1">
                  <c:v>16</c:v>
                </c:pt>
                <c:pt idx="2">
                  <c:v>24</c:v>
                </c:pt>
                <c:pt idx="3">
                  <c:v>40</c:v>
                </c:pt>
                <c:pt idx="4">
                  <c:v>48</c:v>
                </c:pt>
                <c:pt idx="5">
                  <c:v>64</c:v>
                </c:pt>
                <c:pt idx="6">
                  <c:v>72</c:v>
                </c:pt>
              </c:numCache>
            </c:numRef>
          </c:xVal>
          <c:yVal>
            <c:numRef>
              <c:f>BJhTERT!$E$11:$E$17</c:f>
              <c:numCache>
                <c:formatCode>0.00</c:formatCode>
                <c:ptCount val="7"/>
                <c:pt idx="0">
                  <c:v>1.2295081967213115</c:v>
                </c:pt>
                <c:pt idx="1">
                  <c:v>75.119617224880386</c:v>
                </c:pt>
                <c:pt idx="2">
                  <c:v>77.89115646258503</c:v>
                </c:pt>
                <c:pt idx="3">
                  <c:v>85.611510791366925</c:v>
                </c:pt>
                <c:pt idx="4">
                  <c:v>91.986062717770039</c:v>
                </c:pt>
                <c:pt idx="5">
                  <c:v>100</c:v>
                </c:pt>
                <c:pt idx="6">
                  <c:v>100</c:v>
                </c:pt>
              </c:numCache>
            </c:numRef>
          </c:yVal>
        </c:ser>
        <c:axId val="179511296"/>
        <c:axId val="179513216"/>
      </c:scatterChart>
      <c:valAx>
        <c:axId val="179511296"/>
        <c:scaling>
          <c:orientation val="minMax"/>
          <c:max val="75"/>
          <c:min val="0"/>
        </c:scaling>
        <c:axPos val="b"/>
        <c:numFmt formatCode="General" sourceLinked="1"/>
        <c:minorTickMark val="out"/>
        <c:tickLblPos val="nextTo"/>
        <c:txPr>
          <a:bodyPr rot="-5400000"/>
          <a:lstStyle/>
          <a:p>
            <a:pPr>
              <a:defRPr/>
            </a:pPr>
            <a:endParaRPr lang="en-US"/>
          </a:p>
        </c:txPr>
        <c:crossAx val="179513216"/>
        <c:crosses val="autoZero"/>
        <c:crossBetween val="midCat"/>
        <c:majorUnit val="10"/>
      </c:valAx>
      <c:valAx>
        <c:axId val="179513216"/>
        <c:scaling>
          <c:orientation val="minMax"/>
          <c:max val="120"/>
          <c:min val="0"/>
        </c:scaling>
        <c:axPos val="l"/>
        <c:numFmt formatCode="0" sourceLinked="0"/>
        <c:minorTickMark val="out"/>
        <c:tickLblPos val="nextTo"/>
        <c:crossAx val="179511296"/>
        <c:crosses val="autoZero"/>
        <c:crossBetween val="midCat"/>
      </c:valAx>
    </c:plotArea>
    <c:plotVisOnly val="1"/>
    <c:dispBlanksAs val="gap"/>
  </c:chart>
  <c:spPr>
    <a:ln>
      <a:noFill/>
    </a:ln>
  </c:spPr>
  <c:txPr>
    <a:bodyPr/>
    <a:lstStyle/>
    <a:p>
      <a:pPr>
        <a:defRPr sz="800">
          <a:latin typeface="Times New Roman" pitchFamily="18" charset="0"/>
          <a:cs typeface="Times New Roman" pitchFamily="18" charset="0"/>
        </a:defRPr>
      </a:pPr>
      <a:endParaRPr lang="en-US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22015909853108864"/>
          <c:y val="0.1111260928130052"/>
          <c:w val="0.68666443088067664"/>
          <c:h val="0.61900306307705077"/>
        </c:manualLayout>
      </c:layout>
      <c:scatterChart>
        <c:scatterStyle val="lineMarker"/>
        <c:ser>
          <c:idx val="0"/>
          <c:order val="0"/>
          <c:tx>
            <c:v>siControl</c:v>
          </c:tx>
          <c:spPr>
            <a:ln w="9525">
              <a:solidFill>
                <a:schemeClr val="tx1"/>
              </a:solidFill>
            </a:ln>
          </c:spPr>
          <c:marker>
            <c:symbol val="triangle"/>
            <c:size val="4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HeLa!$D$4:$D$10</c:f>
              <c:numCache>
                <c:formatCode>General</c:formatCode>
                <c:ptCount val="7"/>
                <c:pt idx="0">
                  <c:v>0</c:v>
                </c:pt>
                <c:pt idx="1">
                  <c:v>16</c:v>
                </c:pt>
                <c:pt idx="2">
                  <c:v>24</c:v>
                </c:pt>
                <c:pt idx="3">
                  <c:v>40</c:v>
                </c:pt>
                <c:pt idx="4">
                  <c:v>48</c:v>
                </c:pt>
                <c:pt idx="5">
                  <c:v>64</c:v>
                </c:pt>
                <c:pt idx="6">
                  <c:v>72</c:v>
                </c:pt>
              </c:numCache>
            </c:numRef>
          </c:xVal>
          <c:yVal>
            <c:numRef>
              <c:f>HeLa!$E$4:$E$10</c:f>
              <c:numCache>
                <c:formatCode>0.00</c:formatCode>
                <c:ptCount val="7"/>
                <c:pt idx="0">
                  <c:v>1.8072289156626498</c:v>
                </c:pt>
                <c:pt idx="1">
                  <c:v>64.126394052044077</c:v>
                </c:pt>
                <c:pt idx="2">
                  <c:v>92.872570194383727</c:v>
                </c:pt>
                <c:pt idx="3">
                  <c:v>98.321342925658939</c:v>
                </c:pt>
                <c:pt idx="4">
                  <c:v>99.682539682539343</c:v>
                </c:pt>
                <c:pt idx="5">
                  <c:v>99.628252788104078</c:v>
                </c:pt>
                <c:pt idx="6">
                  <c:v>100</c:v>
                </c:pt>
              </c:numCache>
            </c:numRef>
          </c:yVal>
        </c:ser>
        <c:ser>
          <c:idx val="1"/>
          <c:order val="1"/>
          <c:tx>
            <c:v>siORC1</c:v>
          </c:tx>
          <c:spPr>
            <a:ln w="9525">
              <a:solidFill>
                <a:schemeClr val="tx1"/>
              </a:solidFill>
            </a:ln>
          </c:spPr>
          <c:marker>
            <c:symbol val="circle"/>
            <c:size val="3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HeLa!$D$11:$D$15</c:f>
              <c:numCache>
                <c:formatCode>General</c:formatCode>
                <c:ptCount val="5"/>
                <c:pt idx="0">
                  <c:v>0</c:v>
                </c:pt>
                <c:pt idx="1">
                  <c:v>16</c:v>
                </c:pt>
                <c:pt idx="2">
                  <c:v>24</c:v>
                </c:pt>
                <c:pt idx="3">
                  <c:v>40</c:v>
                </c:pt>
                <c:pt idx="4">
                  <c:v>48</c:v>
                </c:pt>
              </c:numCache>
            </c:numRef>
          </c:xVal>
          <c:yVal>
            <c:numRef>
              <c:f>HeLa!$E$11:$E$15</c:f>
              <c:numCache>
                <c:formatCode>0.00</c:formatCode>
                <c:ptCount val="5"/>
                <c:pt idx="0">
                  <c:v>4.4776119402985071</c:v>
                </c:pt>
                <c:pt idx="1">
                  <c:v>72.540045766590382</c:v>
                </c:pt>
                <c:pt idx="2">
                  <c:v>84.895833333333258</c:v>
                </c:pt>
                <c:pt idx="3">
                  <c:v>95.205479452054249</c:v>
                </c:pt>
                <c:pt idx="4">
                  <c:v>99.700598802395149</c:v>
                </c:pt>
              </c:numCache>
            </c:numRef>
          </c:yVal>
        </c:ser>
        <c:axId val="179528832"/>
        <c:axId val="179530752"/>
      </c:scatterChart>
      <c:valAx>
        <c:axId val="179528832"/>
        <c:scaling>
          <c:orientation val="minMax"/>
          <c:max val="75"/>
          <c:min val="0"/>
        </c:scaling>
        <c:axPos val="b"/>
        <c:numFmt formatCode="General" sourceLinked="1"/>
        <c:minorTickMark val="out"/>
        <c:tickLblPos val="nextTo"/>
        <c:txPr>
          <a:bodyPr rot="-5400000"/>
          <a:lstStyle/>
          <a:p>
            <a:pPr>
              <a:defRPr/>
            </a:pPr>
            <a:endParaRPr lang="en-US"/>
          </a:p>
        </c:txPr>
        <c:crossAx val="179530752"/>
        <c:crosses val="autoZero"/>
        <c:crossBetween val="midCat"/>
        <c:majorUnit val="10"/>
      </c:valAx>
      <c:valAx>
        <c:axId val="179530752"/>
        <c:scaling>
          <c:orientation val="minMax"/>
          <c:max val="120"/>
          <c:min val="0"/>
        </c:scaling>
        <c:axPos val="l"/>
        <c:numFmt formatCode="0" sourceLinked="0"/>
        <c:minorTickMark val="out"/>
        <c:tickLblPos val="nextTo"/>
        <c:crossAx val="179528832"/>
        <c:crosses val="autoZero"/>
        <c:crossBetween val="midCat"/>
      </c:valAx>
    </c:plotArea>
    <c:plotVisOnly val="1"/>
    <c:dispBlanksAs val="gap"/>
  </c:chart>
  <c:spPr>
    <a:ln>
      <a:noFill/>
    </a:ln>
  </c:spPr>
  <c:txPr>
    <a:bodyPr/>
    <a:lstStyle/>
    <a:p>
      <a:pPr>
        <a:defRPr sz="800">
          <a:latin typeface="Times New Roman" pitchFamily="18" charset="0"/>
          <a:cs typeface="Times New Roman" pitchFamily="18" charset="0"/>
        </a:defRPr>
      </a:pPr>
      <a:endParaRPr lang="en-US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22795984128744498"/>
          <c:y val="0.10295597241521304"/>
          <c:w val="0.68666443088067664"/>
          <c:h val="0.61900306307705077"/>
        </c:manualLayout>
      </c:layout>
      <c:scatterChart>
        <c:scatterStyle val="lineMarker"/>
        <c:ser>
          <c:idx val="0"/>
          <c:order val="0"/>
          <c:tx>
            <c:v>siControl</c:v>
          </c:tx>
          <c:spPr>
            <a:ln w="9525">
              <a:solidFill>
                <a:schemeClr val="tx1"/>
              </a:solidFill>
            </a:ln>
          </c:spPr>
          <c:marker>
            <c:symbol val="triangle"/>
            <c:size val="4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'MDA-MB-231'!$D$4:$D$10</c:f>
              <c:numCache>
                <c:formatCode>General</c:formatCode>
                <c:ptCount val="7"/>
                <c:pt idx="0">
                  <c:v>0</c:v>
                </c:pt>
                <c:pt idx="1">
                  <c:v>16</c:v>
                </c:pt>
                <c:pt idx="2">
                  <c:v>24</c:v>
                </c:pt>
                <c:pt idx="3">
                  <c:v>40</c:v>
                </c:pt>
                <c:pt idx="4">
                  <c:v>48</c:v>
                </c:pt>
                <c:pt idx="5">
                  <c:v>64</c:v>
                </c:pt>
                <c:pt idx="6">
                  <c:v>72</c:v>
                </c:pt>
              </c:numCache>
            </c:numRef>
          </c:xVal>
          <c:yVal>
            <c:numRef>
              <c:f>'MDA-MB-231'!$E$4:$E$10</c:f>
              <c:numCache>
                <c:formatCode>0.00</c:formatCode>
                <c:ptCount val="7"/>
                <c:pt idx="0">
                  <c:v>2.4390243902439024</c:v>
                </c:pt>
                <c:pt idx="1">
                  <c:v>93</c:v>
                </c:pt>
                <c:pt idx="2">
                  <c:v>99.5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</c:numCache>
            </c:numRef>
          </c:yVal>
        </c:ser>
        <c:ser>
          <c:idx val="1"/>
          <c:order val="1"/>
          <c:tx>
            <c:v>siORC1</c:v>
          </c:tx>
          <c:spPr>
            <a:ln w="9525">
              <a:solidFill>
                <a:schemeClr val="tx1"/>
              </a:solidFill>
            </a:ln>
          </c:spPr>
          <c:marker>
            <c:symbol val="circle"/>
            <c:size val="3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'MDA-MB-231'!$D$11:$D$15</c:f>
              <c:numCache>
                <c:formatCode>General</c:formatCode>
                <c:ptCount val="5"/>
                <c:pt idx="0">
                  <c:v>0</c:v>
                </c:pt>
                <c:pt idx="1">
                  <c:v>16</c:v>
                </c:pt>
                <c:pt idx="2">
                  <c:v>24</c:v>
                </c:pt>
                <c:pt idx="3">
                  <c:v>40</c:v>
                </c:pt>
                <c:pt idx="4">
                  <c:v>48</c:v>
                </c:pt>
              </c:numCache>
            </c:numRef>
          </c:xVal>
          <c:yVal>
            <c:numRef>
              <c:f>'MDA-MB-231'!$E$11:$E$15</c:f>
              <c:numCache>
                <c:formatCode>0.00</c:formatCode>
                <c:ptCount val="5"/>
                <c:pt idx="0">
                  <c:v>4.9327354260089686</c:v>
                </c:pt>
                <c:pt idx="1">
                  <c:v>84.888888888888374</c:v>
                </c:pt>
                <c:pt idx="2">
                  <c:v>99</c:v>
                </c:pt>
                <c:pt idx="3">
                  <c:v>100</c:v>
                </c:pt>
                <c:pt idx="4">
                  <c:v>100</c:v>
                </c:pt>
              </c:numCache>
            </c:numRef>
          </c:yVal>
        </c:ser>
        <c:axId val="179542272"/>
        <c:axId val="179634560"/>
      </c:scatterChart>
      <c:valAx>
        <c:axId val="179542272"/>
        <c:scaling>
          <c:orientation val="minMax"/>
          <c:max val="75"/>
          <c:min val="0"/>
        </c:scaling>
        <c:axPos val="b"/>
        <c:numFmt formatCode="General" sourceLinked="1"/>
        <c:minorTickMark val="out"/>
        <c:tickLblPos val="nextTo"/>
        <c:txPr>
          <a:bodyPr rot="-5400000"/>
          <a:lstStyle/>
          <a:p>
            <a:pPr>
              <a:defRPr/>
            </a:pPr>
            <a:endParaRPr lang="en-US"/>
          </a:p>
        </c:txPr>
        <c:crossAx val="179634560"/>
        <c:crosses val="autoZero"/>
        <c:crossBetween val="midCat"/>
        <c:majorUnit val="10"/>
      </c:valAx>
      <c:valAx>
        <c:axId val="179634560"/>
        <c:scaling>
          <c:orientation val="minMax"/>
          <c:max val="120"/>
          <c:min val="0"/>
        </c:scaling>
        <c:axPos val="l"/>
        <c:numFmt formatCode="0" sourceLinked="0"/>
        <c:minorTickMark val="out"/>
        <c:tickLblPos val="nextTo"/>
        <c:crossAx val="179542272"/>
        <c:crosses val="autoZero"/>
        <c:crossBetween val="midCat"/>
      </c:valAx>
    </c:plotArea>
    <c:plotVisOnly val="1"/>
    <c:dispBlanksAs val="gap"/>
  </c:chart>
  <c:spPr>
    <a:ln>
      <a:noFill/>
    </a:ln>
  </c:spPr>
  <c:txPr>
    <a:bodyPr/>
    <a:lstStyle/>
    <a:p>
      <a:pPr>
        <a:defRPr sz="800">
          <a:latin typeface="Times New Roman" pitchFamily="18" charset="0"/>
          <a:cs typeface="Times New Roman" pitchFamily="18" charset="0"/>
        </a:defRPr>
      </a:pPr>
      <a:endParaRPr lang="en-US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>
        <c:manualLayout>
          <c:layoutTarget val="inner"/>
          <c:xMode val="edge"/>
          <c:yMode val="edge"/>
          <c:x val="0.22015909853108864"/>
          <c:y val="0.1111260928130052"/>
          <c:w val="0.68666443088067664"/>
          <c:h val="0.61900306307705077"/>
        </c:manualLayout>
      </c:layout>
      <c:scatterChart>
        <c:scatterStyle val="lineMarker"/>
        <c:ser>
          <c:idx val="0"/>
          <c:order val="0"/>
          <c:tx>
            <c:v>siControl</c:v>
          </c:tx>
          <c:spPr>
            <a:ln w="9525">
              <a:solidFill>
                <a:schemeClr val="tx1"/>
              </a:solidFill>
            </a:ln>
          </c:spPr>
          <c:marker>
            <c:symbol val="triangle"/>
            <c:size val="4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'MRC5'!$D$4:$D$10</c:f>
              <c:numCache>
                <c:formatCode>General</c:formatCode>
                <c:ptCount val="7"/>
                <c:pt idx="0">
                  <c:v>0</c:v>
                </c:pt>
                <c:pt idx="1">
                  <c:v>16</c:v>
                </c:pt>
                <c:pt idx="2">
                  <c:v>24</c:v>
                </c:pt>
                <c:pt idx="3">
                  <c:v>40</c:v>
                </c:pt>
                <c:pt idx="4">
                  <c:v>48</c:v>
                </c:pt>
                <c:pt idx="5">
                  <c:v>64</c:v>
                </c:pt>
                <c:pt idx="6">
                  <c:v>72</c:v>
                </c:pt>
              </c:numCache>
            </c:numRef>
          </c:xVal>
          <c:yVal>
            <c:numRef>
              <c:f>'MRC5'!$E$4:$E$10</c:f>
              <c:numCache>
                <c:formatCode>0.00</c:formatCode>
                <c:ptCount val="7"/>
                <c:pt idx="0">
                  <c:v>3.4653465346534627</c:v>
                </c:pt>
                <c:pt idx="1">
                  <c:v>28.019323671497588</c:v>
                </c:pt>
                <c:pt idx="2">
                  <c:v>40.5</c:v>
                </c:pt>
                <c:pt idx="3">
                  <c:v>81</c:v>
                </c:pt>
                <c:pt idx="4">
                  <c:v>99.5</c:v>
                </c:pt>
                <c:pt idx="5">
                  <c:v>100</c:v>
                </c:pt>
                <c:pt idx="6">
                  <c:v>100</c:v>
                </c:pt>
              </c:numCache>
            </c:numRef>
          </c:yVal>
        </c:ser>
        <c:ser>
          <c:idx val="1"/>
          <c:order val="1"/>
          <c:tx>
            <c:v>siORC1</c:v>
          </c:tx>
          <c:spPr>
            <a:ln w="9525">
              <a:solidFill>
                <a:schemeClr val="tx1"/>
              </a:solidFill>
            </a:ln>
          </c:spPr>
          <c:marker>
            <c:symbol val="circle"/>
            <c:size val="3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'MRC5'!$D$11:$D$15</c:f>
              <c:numCache>
                <c:formatCode>General</c:formatCode>
                <c:ptCount val="5"/>
                <c:pt idx="0">
                  <c:v>0</c:v>
                </c:pt>
                <c:pt idx="1">
                  <c:v>16</c:v>
                </c:pt>
                <c:pt idx="2">
                  <c:v>24</c:v>
                </c:pt>
                <c:pt idx="3">
                  <c:v>40</c:v>
                </c:pt>
                <c:pt idx="4">
                  <c:v>48</c:v>
                </c:pt>
              </c:numCache>
            </c:numRef>
          </c:xVal>
          <c:yVal>
            <c:numRef>
              <c:f>'MRC5'!$E$11:$E$15</c:f>
              <c:numCache>
                <c:formatCode>0.00</c:formatCode>
                <c:ptCount val="5"/>
                <c:pt idx="0">
                  <c:v>4.5</c:v>
                </c:pt>
                <c:pt idx="1">
                  <c:v>25.870646766169067</c:v>
                </c:pt>
                <c:pt idx="2">
                  <c:v>39.303482587064408</c:v>
                </c:pt>
                <c:pt idx="3">
                  <c:v>84</c:v>
                </c:pt>
                <c:pt idx="4">
                  <c:v>100</c:v>
                </c:pt>
              </c:numCache>
            </c:numRef>
          </c:yVal>
        </c:ser>
        <c:axId val="179649920"/>
        <c:axId val="179664384"/>
      </c:scatterChart>
      <c:valAx>
        <c:axId val="179649920"/>
        <c:scaling>
          <c:orientation val="minMax"/>
          <c:max val="75"/>
          <c:min val="0"/>
        </c:scaling>
        <c:axPos val="b"/>
        <c:numFmt formatCode="General" sourceLinked="1"/>
        <c:minorTickMark val="out"/>
        <c:tickLblPos val="nextTo"/>
        <c:txPr>
          <a:bodyPr rot="-5400000"/>
          <a:lstStyle/>
          <a:p>
            <a:pPr>
              <a:defRPr/>
            </a:pPr>
            <a:endParaRPr lang="en-US"/>
          </a:p>
        </c:txPr>
        <c:crossAx val="179664384"/>
        <c:crosses val="autoZero"/>
        <c:crossBetween val="midCat"/>
        <c:majorUnit val="10"/>
      </c:valAx>
      <c:valAx>
        <c:axId val="179664384"/>
        <c:scaling>
          <c:orientation val="minMax"/>
          <c:max val="120"/>
          <c:min val="0"/>
        </c:scaling>
        <c:axPos val="l"/>
        <c:numFmt formatCode="0" sourceLinked="0"/>
        <c:minorTickMark val="out"/>
        <c:tickLblPos val="nextTo"/>
        <c:crossAx val="179649920"/>
        <c:crosses val="autoZero"/>
        <c:crossBetween val="midCat"/>
      </c:valAx>
    </c:plotArea>
    <c:plotVisOnly val="1"/>
    <c:dispBlanksAs val="gap"/>
  </c:chart>
  <c:spPr>
    <a:ln>
      <a:noFill/>
    </a:ln>
  </c:spPr>
  <c:txPr>
    <a:bodyPr/>
    <a:lstStyle/>
    <a:p>
      <a:pPr>
        <a:defRPr sz="800">
          <a:latin typeface="Times New Roman" pitchFamily="18" charset="0"/>
          <a:cs typeface="Times New Roman" pitchFamily="18" charset="0"/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>
        <c:manualLayout>
          <c:layoutTarget val="inner"/>
          <c:xMode val="edge"/>
          <c:yMode val="edge"/>
          <c:x val="0.16512593377750859"/>
          <c:y val="6.8910256410256415E-2"/>
          <c:w val="0.75170956280427881"/>
          <c:h val="0.7030213443560257"/>
        </c:manualLayout>
      </c:layout>
      <c:scatterChart>
        <c:scatterStyle val="smoothMarker"/>
        <c:ser>
          <c:idx val="0"/>
          <c:order val="0"/>
          <c:tx>
            <c:v>siControl</c:v>
          </c:tx>
          <c:spPr>
            <a:ln w="9525">
              <a:solidFill>
                <a:schemeClr val="tx1"/>
              </a:solidFill>
            </a:ln>
          </c:spPr>
          <c:marker>
            <c:symbol val="triangle"/>
            <c:size val="4"/>
            <c:spPr>
              <a:solidFill>
                <a:schemeClr val="tx1"/>
              </a:solidFill>
              <a:ln>
                <a:solidFill>
                  <a:prstClr val="black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U2OS!$AK$28:$AK$46</c:f>
                <c:numCache>
                  <c:formatCode>General</c:formatCode>
                  <c:ptCount val="19"/>
                  <c:pt idx="0">
                    <c:v>2.0107396483732392</c:v>
                  </c:pt>
                  <c:pt idx="1">
                    <c:v>1.18120659184343</c:v>
                  </c:pt>
                  <c:pt idx="2">
                    <c:v>1.1248725211038277</c:v>
                  </c:pt>
                  <c:pt idx="3">
                    <c:v>1.2163544409367861</c:v>
                  </c:pt>
                  <c:pt idx="4">
                    <c:v>1.9866675948152526</c:v>
                  </c:pt>
                  <c:pt idx="5">
                    <c:v>1.3803115928142133</c:v>
                  </c:pt>
                  <c:pt idx="6">
                    <c:v>0.1679770413382457</c:v>
                  </c:pt>
                  <c:pt idx="7">
                    <c:v>3.2242957144750592</c:v>
                  </c:pt>
                  <c:pt idx="8">
                    <c:v>1.8101428686630123</c:v>
                  </c:pt>
                  <c:pt idx="9">
                    <c:v>3.7989359748219842</c:v>
                  </c:pt>
                  <c:pt idx="10">
                    <c:v>3.9902513288136987</c:v>
                  </c:pt>
                  <c:pt idx="11">
                    <c:v>6.0685477844270093</c:v>
                  </c:pt>
                  <c:pt idx="12">
                    <c:v>0.17082713442007591</c:v>
                  </c:pt>
                  <c:pt idx="13">
                    <c:v>0.5520212046428854</c:v>
                  </c:pt>
                  <c:pt idx="14">
                    <c:v>3.7847191225411412</c:v>
                  </c:pt>
                  <c:pt idx="15">
                    <c:v>2.1495549845466262</c:v>
                  </c:pt>
                  <c:pt idx="16">
                    <c:v>7.1438102682464706</c:v>
                  </c:pt>
                  <c:pt idx="17">
                    <c:v>2.0338884200968583</c:v>
                  </c:pt>
                  <c:pt idx="18">
                    <c:v>0.94554742070586928</c:v>
                  </c:pt>
                </c:numCache>
              </c:numRef>
            </c:plus>
            <c:minus>
              <c:numRef>
                <c:f>U2OS!$AK$28:$AK$46</c:f>
                <c:numCache>
                  <c:formatCode>General</c:formatCode>
                  <c:ptCount val="19"/>
                  <c:pt idx="0">
                    <c:v>2.0107396483732392</c:v>
                  </c:pt>
                  <c:pt idx="1">
                    <c:v>1.18120659184343</c:v>
                  </c:pt>
                  <c:pt idx="2">
                    <c:v>1.1248725211038277</c:v>
                  </c:pt>
                  <c:pt idx="3">
                    <c:v>1.2163544409367861</c:v>
                  </c:pt>
                  <c:pt idx="4">
                    <c:v>1.9866675948152526</c:v>
                  </c:pt>
                  <c:pt idx="5">
                    <c:v>1.3803115928142133</c:v>
                  </c:pt>
                  <c:pt idx="6">
                    <c:v>0.1679770413382457</c:v>
                  </c:pt>
                  <c:pt idx="7">
                    <c:v>3.2242957144750592</c:v>
                  </c:pt>
                  <c:pt idx="8">
                    <c:v>1.8101428686630123</c:v>
                  </c:pt>
                  <c:pt idx="9">
                    <c:v>3.7989359748219842</c:v>
                  </c:pt>
                  <c:pt idx="10">
                    <c:v>3.9902513288136987</c:v>
                  </c:pt>
                  <c:pt idx="11">
                    <c:v>6.0685477844270093</c:v>
                  </c:pt>
                  <c:pt idx="12">
                    <c:v>0.17082713442007591</c:v>
                  </c:pt>
                  <c:pt idx="13">
                    <c:v>0.5520212046428854</c:v>
                  </c:pt>
                  <c:pt idx="14">
                    <c:v>3.7847191225411412</c:v>
                  </c:pt>
                  <c:pt idx="15">
                    <c:v>2.1495549845466262</c:v>
                  </c:pt>
                  <c:pt idx="16">
                    <c:v>7.1438102682464706</c:v>
                  </c:pt>
                  <c:pt idx="17">
                    <c:v>2.0338884200968583</c:v>
                  </c:pt>
                  <c:pt idx="18">
                    <c:v>0.94554742070586928</c:v>
                  </c:pt>
                </c:numCache>
              </c:numRef>
            </c:minus>
          </c:errBars>
          <c:xVal>
            <c:numRef>
              <c:f>U2OS!$AI$28:$AI$46</c:f>
              <c:numCache>
                <c:formatCode>0.00</c:formatCode>
                <c:ptCount val="19"/>
                <c:pt idx="0">
                  <c:v>2.7065579383954645E-2</c:v>
                </c:pt>
                <c:pt idx="1">
                  <c:v>4.0598369075931874E-2</c:v>
                </c:pt>
                <c:pt idx="2">
                  <c:v>6.0897553613897794E-2</c:v>
                </c:pt>
                <c:pt idx="3">
                  <c:v>9.1346330420846666E-2</c:v>
                </c:pt>
                <c:pt idx="4">
                  <c:v>0.13701949563127075</c:v>
                </c:pt>
                <c:pt idx="5">
                  <c:v>0.20552924344690551</c:v>
                </c:pt>
                <c:pt idx="6">
                  <c:v>0.30829386517035834</c:v>
                </c:pt>
                <c:pt idx="7">
                  <c:v>0.46244079775553631</c:v>
                </c:pt>
                <c:pt idx="8">
                  <c:v>0.69366119663330617</c:v>
                </c:pt>
                <c:pt idx="9">
                  <c:v>1.0404917949499533</c:v>
                </c:pt>
                <c:pt idx="10">
                  <c:v>1.5607376924249312</c:v>
                </c:pt>
                <c:pt idx="11">
                  <c:v>2.3411065386374084</c:v>
                </c:pt>
                <c:pt idx="12">
                  <c:v>3.5116598079561037</c:v>
                </c:pt>
                <c:pt idx="13">
                  <c:v>5.2674897119341564</c:v>
                </c:pt>
                <c:pt idx="14">
                  <c:v>7.901234567901235</c:v>
                </c:pt>
                <c:pt idx="15">
                  <c:v>11.851851851851853</c:v>
                </c:pt>
                <c:pt idx="16">
                  <c:v>17.777777777777779</c:v>
                </c:pt>
                <c:pt idx="17">
                  <c:v>26.666666666666668</c:v>
                </c:pt>
                <c:pt idx="18">
                  <c:v>40</c:v>
                </c:pt>
              </c:numCache>
            </c:numRef>
          </c:xVal>
          <c:yVal>
            <c:numRef>
              <c:f>U2OS!$AJ$28:$AJ$46</c:f>
              <c:numCache>
                <c:formatCode>0.00</c:formatCode>
                <c:ptCount val="19"/>
                <c:pt idx="0">
                  <c:v>98.317106509285466</c:v>
                </c:pt>
                <c:pt idx="1">
                  <c:v>100.88068481795533</c:v>
                </c:pt>
                <c:pt idx="2">
                  <c:v>95.137350519572749</c:v>
                </c:pt>
                <c:pt idx="3">
                  <c:v>99.033351271257217</c:v>
                </c:pt>
                <c:pt idx="4">
                  <c:v>95.779371896416151</c:v>
                </c:pt>
                <c:pt idx="5">
                  <c:v>94.129410034950439</c:v>
                </c:pt>
                <c:pt idx="6">
                  <c:v>93.388484725230782</c:v>
                </c:pt>
                <c:pt idx="7">
                  <c:v>95.900920867948528</c:v>
                </c:pt>
                <c:pt idx="8">
                  <c:v>87.132383877386417</c:v>
                </c:pt>
                <c:pt idx="9">
                  <c:v>78.904310899297201</c:v>
                </c:pt>
                <c:pt idx="10">
                  <c:v>66.432274159811811</c:v>
                </c:pt>
                <c:pt idx="11">
                  <c:v>60.946613503530976</c:v>
                </c:pt>
                <c:pt idx="12">
                  <c:v>59.761292940836313</c:v>
                </c:pt>
                <c:pt idx="13">
                  <c:v>51.923965011779593</c:v>
                </c:pt>
                <c:pt idx="14">
                  <c:v>47.993542347403611</c:v>
                </c:pt>
                <c:pt idx="15">
                  <c:v>46.270811035876029</c:v>
                </c:pt>
                <c:pt idx="16">
                  <c:v>39.383375233924518</c:v>
                </c:pt>
                <c:pt idx="17">
                  <c:v>53.455358468599265</c:v>
                </c:pt>
                <c:pt idx="18">
                  <c:v>49.325383216391515</c:v>
                </c:pt>
              </c:numCache>
            </c:numRef>
          </c:yVal>
          <c:smooth val="1"/>
        </c:ser>
        <c:ser>
          <c:idx val="1"/>
          <c:order val="1"/>
          <c:tx>
            <c:v>siORC1#1</c:v>
          </c:tx>
          <c:spPr>
            <a:ln w="9525">
              <a:solidFill>
                <a:schemeClr val="tx1"/>
              </a:solidFill>
              <a:prstDash val="solid"/>
            </a:ln>
          </c:spPr>
          <c:marker>
            <c:symbol val="circle"/>
            <c:size val="3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U2OS!$AK$63:$AK$81</c:f>
                <c:numCache>
                  <c:formatCode>General</c:formatCode>
                  <c:ptCount val="19"/>
                  <c:pt idx="0">
                    <c:v>23.60642687946714</c:v>
                  </c:pt>
                  <c:pt idx="1">
                    <c:v>21.694073140154735</c:v>
                  </c:pt>
                  <c:pt idx="2">
                    <c:v>23.544344153315262</c:v>
                  </c:pt>
                  <c:pt idx="3">
                    <c:v>7.0475902465741385</c:v>
                  </c:pt>
                  <c:pt idx="4">
                    <c:v>15.022718290175897</c:v>
                  </c:pt>
                  <c:pt idx="5">
                    <c:v>15.087797611251544</c:v>
                  </c:pt>
                  <c:pt idx="6">
                    <c:v>8.1024388616642753</c:v>
                  </c:pt>
                  <c:pt idx="7">
                    <c:v>3.1718022087678395</c:v>
                  </c:pt>
                  <c:pt idx="8">
                    <c:v>6.3155696013529399</c:v>
                  </c:pt>
                  <c:pt idx="9">
                    <c:v>2.9676678018769529</c:v>
                  </c:pt>
                  <c:pt idx="10">
                    <c:v>0.26889248333919358</c:v>
                  </c:pt>
                  <c:pt idx="11">
                    <c:v>2.1977996196260392</c:v>
                  </c:pt>
                  <c:pt idx="12">
                    <c:v>1.1377806080392858</c:v>
                  </c:pt>
                  <c:pt idx="13">
                    <c:v>2.7285422292116608</c:v>
                  </c:pt>
                  <c:pt idx="14">
                    <c:v>1.6593385167412538</c:v>
                  </c:pt>
                  <c:pt idx="15">
                    <c:v>2.371221090243377</c:v>
                  </c:pt>
                  <c:pt idx="16">
                    <c:v>0.45290221422003618</c:v>
                  </c:pt>
                  <c:pt idx="17">
                    <c:v>2.7688917464646257</c:v>
                  </c:pt>
                  <c:pt idx="18">
                    <c:v>1.5847213509711533</c:v>
                  </c:pt>
                </c:numCache>
              </c:numRef>
            </c:plus>
            <c:minus>
              <c:numRef>
                <c:f>U2OS!$AK$63:$AK$81</c:f>
                <c:numCache>
                  <c:formatCode>General</c:formatCode>
                  <c:ptCount val="19"/>
                  <c:pt idx="0">
                    <c:v>23.60642687946714</c:v>
                  </c:pt>
                  <c:pt idx="1">
                    <c:v>21.694073140154735</c:v>
                  </c:pt>
                  <c:pt idx="2">
                    <c:v>23.544344153315262</c:v>
                  </c:pt>
                  <c:pt idx="3">
                    <c:v>7.0475902465741385</c:v>
                  </c:pt>
                  <c:pt idx="4">
                    <c:v>15.022718290175897</c:v>
                  </c:pt>
                  <c:pt idx="5">
                    <c:v>15.087797611251544</c:v>
                  </c:pt>
                  <c:pt idx="6">
                    <c:v>8.1024388616642753</c:v>
                  </c:pt>
                  <c:pt idx="7">
                    <c:v>3.1718022087678395</c:v>
                  </c:pt>
                  <c:pt idx="8">
                    <c:v>6.3155696013529399</c:v>
                  </c:pt>
                  <c:pt idx="9">
                    <c:v>2.9676678018769529</c:v>
                  </c:pt>
                  <c:pt idx="10">
                    <c:v>0.26889248333919358</c:v>
                  </c:pt>
                  <c:pt idx="11">
                    <c:v>2.1977996196260392</c:v>
                  </c:pt>
                  <c:pt idx="12">
                    <c:v>1.1377806080392858</c:v>
                  </c:pt>
                  <c:pt idx="13">
                    <c:v>2.7285422292116608</c:v>
                  </c:pt>
                  <c:pt idx="14">
                    <c:v>1.6593385167412538</c:v>
                  </c:pt>
                  <c:pt idx="15">
                    <c:v>2.371221090243377</c:v>
                  </c:pt>
                  <c:pt idx="16">
                    <c:v>0.45290221422003618</c:v>
                  </c:pt>
                  <c:pt idx="17">
                    <c:v>2.7688917464646257</c:v>
                  </c:pt>
                  <c:pt idx="18">
                    <c:v>1.5847213509711533</c:v>
                  </c:pt>
                </c:numCache>
              </c:numRef>
            </c:minus>
          </c:errBars>
          <c:xVal>
            <c:numRef>
              <c:f>U2OS!$AI$63:$AI$81</c:f>
              <c:numCache>
                <c:formatCode>0.00</c:formatCode>
                <c:ptCount val="19"/>
                <c:pt idx="0">
                  <c:v>2.7065579383954645E-2</c:v>
                </c:pt>
                <c:pt idx="1">
                  <c:v>4.0598369075931874E-2</c:v>
                </c:pt>
                <c:pt idx="2">
                  <c:v>6.0897553613897794E-2</c:v>
                </c:pt>
                <c:pt idx="3">
                  <c:v>9.1346330420846666E-2</c:v>
                </c:pt>
                <c:pt idx="4">
                  <c:v>0.13701949563127075</c:v>
                </c:pt>
                <c:pt idx="5">
                  <c:v>0.20552924344690551</c:v>
                </c:pt>
                <c:pt idx="6">
                  <c:v>0.30829386517035834</c:v>
                </c:pt>
                <c:pt idx="7">
                  <c:v>0.46244079775553631</c:v>
                </c:pt>
                <c:pt idx="8">
                  <c:v>0.69366119663330617</c:v>
                </c:pt>
                <c:pt idx="9">
                  <c:v>1.0404917949499533</c:v>
                </c:pt>
                <c:pt idx="10">
                  <c:v>1.5607376924249312</c:v>
                </c:pt>
                <c:pt idx="11">
                  <c:v>2.3411065386374084</c:v>
                </c:pt>
                <c:pt idx="12">
                  <c:v>3.5116598079561037</c:v>
                </c:pt>
                <c:pt idx="13">
                  <c:v>5.2674897119341564</c:v>
                </c:pt>
                <c:pt idx="14">
                  <c:v>7.901234567901235</c:v>
                </c:pt>
                <c:pt idx="15">
                  <c:v>11.851851851851853</c:v>
                </c:pt>
                <c:pt idx="16">
                  <c:v>17.777777777777779</c:v>
                </c:pt>
                <c:pt idx="17">
                  <c:v>26.666666666666668</c:v>
                </c:pt>
                <c:pt idx="18">
                  <c:v>40</c:v>
                </c:pt>
              </c:numCache>
            </c:numRef>
          </c:xVal>
          <c:yVal>
            <c:numRef>
              <c:f>U2OS!$AJ$63:$AJ$81</c:f>
              <c:numCache>
                <c:formatCode>0.00</c:formatCode>
                <c:ptCount val="19"/>
                <c:pt idx="0">
                  <c:v>84.625599539731297</c:v>
                </c:pt>
                <c:pt idx="1">
                  <c:v>81.573729545622015</c:v>
                </c:pt>
                <c:pt idx="2">
                  <c:v>85.724933966418391</c:v>
                </c:pt>
                <c:pt idx="3">
                  <c:v>82.858556927937599</c:v>
                </c:pt>
                <c:pt idx="4">
                  <c:v>73.399080742433441</c:v>
                </c:pt>
                <c:pt idx="5">
                  <c:v>61.100474132621066</c:v>
                </c:pt>
                <c:pt idx="6">
                  <c:v>54.778262817351411</c:v>
                </c:pt>
                <c:pt idx="7">
                  <c:v>49.613368052829863</c:v>
                </c:pt>
                <c:pt idx="8">
                  <c:v>39.035285445249094</c:v>
                </c:pt>
                <c:pt idx="9">
                  <c:v>34.966983832208037</c:v>
                </c:pt>
                <c:pt idx="10">
                  <c:v>21.711256830655568</c:v>
                </c:pt>
                <c:pt idx="11">
                  <c:v>19.81113776793579</c:v>
                </c:pt>
                <c:pt idx="12">
                  <c:v>17.971326759755389</c:v>
                </c:pt>
                <c:pt idx="13">
                  <c:v>17.465270742876442</c:v>
                </c:pt>
                <c:pt idx="14">
                  <c:v>17.34207949648259</c:v>
                </c:pt>
                <c:pt idx="15">
                  <c:v>16.73268571121929</c:v>
                </c:pt>
                <c:pt idx="16">
                  <c:v>16.877308745589975</c:v>
                </c:pt>
                <c:pt idx="17">
                  <c:v>17.851209064350488</c:v>
                </c:pt>
                <c:pt idx="18">
                  <c:v>19.716439169898695</c:v>
                </c:pt>
              </c:numCache>
            </c:numRef>
          </c:yVal>
          <c:smooth val="1"/>
        </c:ser>
        <c:ser>
          <c:idx val="2"/>
          <c:order val="2"/>
          <c:tx>
            <c:v>siORC1#2</c:v>
          </c:tx>
          <c:spPr>
            <a:ln w="9525">
              <a:solidFill>
                <a:schemeClr val="tx1"/>
              </a:solidFill>
            </a:ln>
          </c:spPr>
          <c:marker>
            <c:symbol val="circle"/>
            <c:size val="3"/>
            <c:spPr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U2OS!#REF!</c:f>
                <c:numCache>
                  <c:formatCode>General</c:formatCode>
                  <c:ptCount val="1"/>
                  <c:pt idx="0">
                    <c:v>1</c:v>
                  </c:pt>
                </c:numCache>
              </c:numRef>
            </c:plus>
            <c:minus>
              <c:numRef>
                <c:f>U2OS!#REF!</c:f>
                <c:numCache>
                  <c:formatCode>General</c:formatCode>
                  <c:ptCount val="1"/>
                  <c:pt idx="0">
                    <c:v>1</c:v>
                  </c:pt>
                </c:numCache>
              </c:numRef>
            </c:minus>
          </c:errBars>
          <c:xVal>
            <c:numRef>
              <c:f>U2OS!$AI$98:$AI$116</c:f>
              <c:numCache>
                <c:formatCode>0.00</c:formatCode>
                <c:ptCount val="19"/>
                <c:pt idx="0">
                  <c:v>2.7065579383954645E-2</c:v>
                </c:pt>
                <c:pt idx="1">
                  <c:v>4.0598369075931874E-2</c:v>
                </c:pt>
                <c:pt idx="2">
                  <c:v>6.0897553613897794E-2</c:v>
                </c:pt>
                <c:pt idx="3">
                  <c:v>9.1346330420846666E-2</c:v>
                </c:pt>
                <c:pt idx="4">
                  <c:v>0.13701949563127075</c:v>
                </c:pt>
                <c:pt idx="5">
                  <c:v>0.20552924344690551</c:v>
                </c:pt>
                <c:pt idx="6">
                  <c:v>0.30829386517035834</c:v>
                </c:pt>
                <c:pt idx="7">
                  <c:v>0.46244079775553631</c:v>
                </c:pt>
                <c:pt idx="8">
                  <c:v>0.69366119663330617</c:v>
                </c:pt>
                <c:pt idx="9">
                  <c:v>1.0404917949499533</c:v>
                </c:pt>
                <c:pt idx="10">
                  <c:v>1.5607376924249312</c:v>
                </c:pt>
                <c:pt idx="11">
                  <c:v>2.3411065386374084</c:v>
                </c:pt>
                <c:pt idx="12">
                  <c:v>3.5116598079561037</c:v>
                </c:pt>
                <c:pt idx="13">
                  <c:v>5.2674897119341564</c:v>
                </c:pt>
                <c:pt idx="14">
                  <c:v>7.901234567901235</c:v>
                </c:pt>
                <c:pt idx="15">
                  <c:v>11.851851851851853</c:v>
                </c:pt>
                <c:pt idx="16">
                  <c:v>17.777777777777779</c:v>
                </c:pt>
                <c:pt idx="17">
                  <c:v>26.666666666666668</c:v>
                </c:pt>
                <c:pt idx="18">
                  <c:v>40</c:v>
                </c:pt>
              </c:numCache>
            </c:numRef>
          </c:xVal>
          <c:yVal>
            <c:numRef>
              <c:f>U2OS!$AJ$98:$AJ$116</c:f>
              <c:numCache>
                <c:formatCode>0.00</c:formatCode>
                <c:ptCount val="19"/>
                <c:pt idx="0">
                  <c:v>102.33114437292895</c:v>
                </c:pt>
                <c:pt idx="1">
                  <c:v>97.960505839225206</c:v>
                </c:pt>
                <c:pt idx="2">
                  <c:v>92.914281190971337</c:v>
                </c:pt>
                <c:pt idx="3">
                  <c:v>86.575811959774541</c:v>
                </c:pt>
                <c:pt idx="4">
                  <c:v>85.756800950836478</c:v>
                </c:pt>
                <c:pt idx="5">
                  <c:v>74.171909822968985</c:v>
                </c:pt>
                <c:pt idx="6">
                  <c:v>67.277718109930248</c:v>
                </c:pt>
                <c:pt idx="7">
                  <c:v>52.497753352875392</c:v>
                </c:pt>
                <c:pt idx="8">
                  <c:v>44.063360494259427</c:v>
                </c:pt>
                <c:pt idx="9">
                  <c:v>25.192014485914328</c:v>
                </c:pt>
                <c:pt idx="10">
                  <c:v>20.710672311050192</c:v>
                </c:pt>
                <c:pt idx="11">
                  <c:v>17.151305328185845</c:v>
                </c:pt>
                <c:pt idx="12">
                  <c:v>14.13659046304786</c:v>
                </c:pt>
                <c:pt idx="13">
                  <c:v>12.258400324547807</c:v>
                </c:pt>
                <c:pt idx="14">
                  <c:v>13.503130512833152</c:v>
                </c:pt>
                <c:pt idx="15">
                  <c:v>13.19389507626452</c:v>
                </c:pt>
                <c:pt idx="16">
                  <c:v>12.67368593063507</c:v>
                </c:pt>
                <c:pt idx="17">
                  <c:v>13.260513196608784</c:v>
                </c:pt>
                <c:pt idx="18">
                  <c:v>12.838369842839031</c:v>
                </c:pt>
              </c:numCache>
            </c:numRef>
          </c:yVal>
          <c:smooth val="1"/>
        </c:ser>
        <c:axId val="135845760"/>
        <c:axId val="135938048"/>
      </c:scatterChart>
      <c:valAx>
        <c:axId val="135845760"/>
        <c:scaling>
          <c:logBase val="10"/>
          <c:orientation val="minMax"/>
        </c:scaling>
        <c:axPos val="b"/>
        <c:numFmt formatCode="0.0" sourceLinked="0"/>
        <c:minorTickMark val="out"/>
        <c:tickLblPos val="nextTo"/>
        <c:txPr>
          <a:bodyPr rot="-1920000"/>
          <a:lstStyle/>
          <a:p>
            <a:pPr>
              <a:defRPr sz="800"/>
            </a:pPr>
            <a:endParaRPr lang="en-US"/>
          </a:p>
        </c:txPr>
        <c:crossAx val="135938048"/>
        <c:crossesAt val="0"/>
        <c:crossBetween val="midCat"/>
        <c:majorUnit val="10"/>
      </c:valAx>
      <c:valAx>
        <c:axId val="135938048"/>
        <c:scaling>
          <c:logBase val="10"/>
          <c:orientation val="minMax"/>
          <c:max val="120"/>
          <c:min val="10"/>
        </c:scaling>
        <c:axPos val="l"/>
        <c:numFmt formatCode="0" sourceLinked="0"/>
        <c:minorTickMark val="out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135845760"/>
        <c:crossesAt val="1.0000000000000039E-3"/>
        <c:crossBetween val="midCat"/>
      </c:valAx>
    </c:plotArea>
    <c:plotVisOnly val="1"/>
    <c:dispBlanksAs val="zero"/>
  </c:chart>
  <c:spPr>
    <a:ln>
      <a:noFill/>
    </a:ln>
  </c:spPr>
  <c:txPr>
    <a:bodyPr/>
    <a:lstStyle/>
    <a:p>
      <a:pPr>
        <a:defRPr sz="900">
          <a:latin typeface="Times New Roman" pitchFamily="18" charset="0"/>
          <a:cs typeface="Times New Roman" pitchFamily="18" charset="0"/>
        </a:defRPr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21389596521023121"/>
          <c:y val="3.93536745406824E-2"/>
          <c:w val="0.76349904791313072"/>
          <c:h val="0.9199077719451737"/>
        </c:manualLayout>
      </c:layout>
      <c:barChart>
        <c:barDir val="col"/>
        <c:grouping val="clustered"/>
        <c:ser>
          <c:idx val="0"/>
          <c:order val="0"/>
          <c:tx>
            <c:v>siControl</c:v>
          </c:tx>
          <c:spPr>
            <a:solidFill>
              <a:schemeClr val="tx1"/>
            </a:solidFill>
          </c:spPr>
          <c:errBars>
            <c:errBarType val="both"/>
            <c:errValType val="cust"/>
            <c:plus>
              <c:numRef>
                <c:f>('[3]IC50 48HR'!$D$16,'[3]IC50 48HR'!$D$18,'[3]IC50 48HR'!$D$20,'[3]IC50 48HR'!$D$22)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</c:v>
                  </c:pt>
                </c:numCache>
              </c:numRef>
            </c:plus>
            <c:minus>
              <c:numRef>
                <c:f>('[3]IC50 48HR'!$D$16,'[3]IC50 48HR'!$D$18,'[3]IC50 48HR'!$D$20,'[3]IC50 48HR'!$D$22)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</c:v>
                  </c:pt>
                </c:numCache>
              </c:numRef>
            </c:minus>
          </c:errBars>
          <c:cat>
            <c:numRef>
              <c:f>('ALL CELLS 24HR '!$A$16,'ALL CELLS 24HR '!$A$18)</c:f>
              <c:numCache>
                <c:formatCode>General</c:formatCode>
                <c:ptCount val="2"/>
              </c:numCache>
            </c:numRef>
          </c:cat>
          <c:val>
            <c:numRef>
              <c:f>('ALL CELLS 24HR '!$H$5,'ALL CELLS 24HR '!$H$7)</c:f>
              <c:numCache>
                <c:formatCode>#,##0</c:formatCode>
                <c:ptCount val="2"/>
                <c:pt idx="0">
                  <c:v>100</c:v>
                </c:pt>
                <c:pt idx="1">
                  <c:v>100</c:v>
                </c:pt>
              </c:numCache>
            </c:numRef>
          </c:val>
        </c:ser>
        <c:ser>
          <c:idx val="1"/>
          <c:order val="1"/>
          <c:tx>
            <c:v>siORC1</c:v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errBars>
            <c:errBarType val="both"/>
            <c:errValType val="cust"/>
            <c:plus>
              <c:numRef>
                <c:f>('ALL CELLS 24HR '!$I$6,'ALL CELLS 24HR '!$I$8)</c:f>
                <c:numCache>
                  <c:formatCode>General</c:formatCode>
                  <c:ptCount val="2"/>
                  <c:pt idx="0">
                    <c:v>12.270966260495644</c:v>
                  </c:pt>
                  <c:pt idx="1">
                    <c:v>19.566665917329029</c:v>
                  </c:pt>
                </c:numCache>
              </c:numRef>
            </c:plus>
            <c:minus>
              <c:numRef>
                <c:f>('ALL CELLS 24HR '!$I$6,'ALL CELLS 24HR '!$I$8)</c:f>
                <c:numCache>
                  <c:formatCode>General</c:formatCode>
                  <c:ptCount val="2"/>
                  <c:pt idx="0">
                    <c:v>12.270966260495644</c:v>
                  </c:pt>
                  <c:pt idx="1">
                    <c:v>19.566665917329029</c:v>
                  </c:pt>
                </c:numCache>
              </c:numRef>
            </c:minus>
          </c:errBars>
          <c:cat>
            <c:numRef>
              <c:f>('ALL CELLS 24HR '!$A$16,'ALL CELLS 24HR '!$A$18)</c:f>
              <c:numCache>
                <c:formatCode>General</c:formatCode>
                <c:ptCount val="2"/>
              </c:numCache>
            </c:numRef>
          </c:cat>
          <c:val>
            <c:numRef>
              <c:f>('ALL CELLS 24HR '!$H$6,'ALL CELLS 24HR '!$H$8)</c:f>
              <c:numCache>
                <c:formatCode>#,##0</c:formatCode>
                <c:ptCount val="2"/>
                <c:pt idx="0">
                  <c:v>89.379678320409994</c:v>
                </c:pt>
                <c:pt idx="1">
                  <c:v>91.655665027623655</c:v>
                </c:pt>
              </c:numCache>
            </c:numRef>
          </c:val>
        </c:ser>
        <c:axId val="137396992"/>
        <c:axId val="137500544"/>
      </c:barChart>
      <c:catAx>
        <c:axId val="137396992"/>
        <c:scaling>
          <c:orientation val="minMax"/>
        </c:scaling>
        <c:axPos val="b"/>
        <c:numFmt formatCode="General" sourceLinked="1"/>
        <c:tickLblPos val="nextTo"/>
        <c:crossAx val="137500544"/>
        <c:crosses val="autoZero"/>
        <c:auto val="1"/>
        <c:lblAlgn val="ctr"/>
        <c:lblOffset val="100"/>
      </c:catAx>
      <c:valAx>
        <c:axId val="137500544"/>
        <c:scaling>
          <c:orientation val="minMax"/>
          <c:max val="140"/>
          <c:min val="0"/>
        </c:scaling>
        <c:axPos val="l"/>
        <c:numFmt formatCode="0" sourceLinked="0"/>
        <c:minorTickMark val="out"/>
        <c:tickLblPos val="nextTo"/>
        <c:crossAx val="137396992"/>
        <c:crosses val="autoZero"/>
        <c:crossBetween val="between"/>
        <c:majorUnit val="40"/>
      </c:valAx>
    </c:plotArea>
    <c:plotVisOnly val="1"/>
    <c:dispBlanksAs val="gap"/>
  </c:chart>
  <c:spPr>
    <a:ln>
      <a:noFill/>
    </a:ln>
  </c:spPr>
  <c:txPr>
    <a:bodyPr/>
    <a:lstStyle/>
    <a:p>
      <a:pPr>
        <a:defRPr sz="800">
          <a:latin typeface="Times New Roman" pitchFamily="18" charset="0"/>
          <a:cs typeface="Times New Roman" pitchFamily="18" charset="0"/>
        </a:defRPr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3271803195653217"/>
          <c:y val="8.4666666666666945E-2"/>
          <c:w val="0.77408021365750657"/>
          <c:h val="0.7790444444444462"/>
        </c:manualLayout>
      </c:layout>
      <c:scatterChart>
        <c:scatterStyle val="smoothMarker"/>
        <c:ser>
          <c:idx val="0"/>
          <c:order val="0"/>
          <c:tx>
            <c:v>1BR3hTERT</c:v>
          </c:tx>
          <c:spPr>
            <a:ln w="9525">
              <a:solidFill>
                <a:schemeClr val="tx1"/>
              </a:solidFill>
            </a:ln>
          </c:spPr>
          <c:marker>
            <c:symbol val="triangle"/>
            <c:size val="5"/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(Sheet1!$F$10,Sheet1!$L$10,Sheet1!$R$10)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3.6084391824351615E-2</c:v>
                  </c:pt>
                  <c:pt idx="2">
                    <c:v>0.57735026918962451</c:v>
                  </c:pt>
                </c:numCache>
              </c:numRef>
            </c:plus>
            <c:minus>
              <c:numRef>
                <c:f>(Sheet1!$F$10,Sheet1!$L$10,Sheet1!$R$10)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3.6084391824351615E-2</c:v>
                  </c:pt>
                  <c:pt idx="2">
                    <c:v>0.57735026918962451</c:v>
                  </c:pt>
                </c:numCache>
              </c:numRef>
            </c:minus>
          </c:errBars>
          <c:xVal>
            <c:numRef>
              <c:f>Sheet1!$A$1:$A$3</c:f>
              <c:numCache>
                <c:formatCode>General</c:formatCode>
                <c:ptCount val="3"/>
                <c:pt idx="0">
                  <c:v>0</c:v>
                </c:pt>
                <c:pt idx="1">
                  <c:v>48</c:v>
                </c:pt>
                <c:pt idx="2">
                  <c:v>96</c:v>
                </c:pt>
              </c:numCache>
            </c:numRef>
          </c:xVal>
          <c:yVal>
            <c:numRef>
              <c:f>(Sheet1!$E$10,Sheet1!$K$10,Sheet1!$Q$10)</c:f>
              <c:numCache>
                <c:formatCode>#,##0</c:formatCode>
                <c:ptCount val="3"/>
                <c:pt idx="0">
                  <c:v>1</c:v>
                </c:pt>
                <c:pt idx="1">
                  <c:v>2.7291666666666692</c:v>
                </c:pt>
                <c:pt idx="2">
                  <c:v>4.4166666666666714</c:v>
                </c:pt>
              </c:numCache>
            </c:numRef>
          </c:yVal>
          <c:smooth val="1"/>
        </c:ser>
        <c:ser>
          <c:idx val="1"/>
          <c:order val="1"/>
          <c:tx>
            <c:v>U2OS</c:v>
          </c:tx>
          <c:spPr>
            <a:ln w="9525">
              <a:solidFill>
                <a:sysClr val="windowText" lastClr="000000"/>
              </a:solidFill>
            </a:ln>
          </c:spPr>
          <c:marker>
            <c:symbol val="circle"/>
            <c:size val="4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(Sheet1!$F$11,Sheet1!$L$11,Sheet1!$R$11)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0.90138781886599728</c:v>
                  </c:pt>
                  <c:pt idx="2">
                    <c:v>1.1273124382057271</c:v>
                  </c:pt>
                </c:numCache>
              </c:numRef>
            </c:plus>
            <c:minus>
              <c:numRef>
                <c:f>(Sheet1!$F$11,Sheet1!$L$11,Sheet1!$R$11)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0.90138781886599728</c:v>
                  </c:pt>
                  <c:pt idx="2">
                    <c:v>1.1273124382057271</c:v>
                  </c:pt>
                </c:numCache>
              </c:numRef>
            </c:minus>
          </c:errBars>
          <c:xVal>
            <c:numRef>
              <c:f>Sheet1!$A$1:$A$3</c:f>
              <c:numCache>
                <c:formatCode>General</c:formatCode>
                <c:ptCount val="3"/>
                <c:pt idx="0">
                  <c:v>0</c:v>
                </c:pt>
                <c:pt idx="1">
                  <c:v>48</c:v>
                </c:pt>
                <c:pt idx="2">
                  <c:v>96</c:v>
                </c:pt>
              </c:numCache>
            </c:numRef>
          </c:xVal>
          <c:yVal>
            <c:numRef>
              <c:f>(Sheet1!$E$11,Sheet1!$K$11,Sheet1!$Q$11)</c:f>
              <c:numCache>
                <c:formatCode>#,##0</c:formatCode>
                <c:ptCount val="3"/>
                <c:pt idx="0" formatCode="General">
                  <c:v>1</c:v>
                </c:pt>
                <c:pt idx="1">
                  <c:v>4.5</c:v>
                </c:pt>
                <c:pt idx="2">
                  <c:v>9.8333333333333357</c:v>
                </c:pt>
              </c:numCache>
            </c:numRef>
          </c:yVal>
          <c:smooth val="1"/>
        </c:ser>
        <c:axId val="137729536"/>
        <c:axId val="137731072"/>
      </c:scatterChart>
      <c:valAx>
        <c:axId val="137729536"/>
        <c:scaling>
          <c:orientation val="minMax"/>
          <c:max val="100"/>
        </c:scaling>
        <c:axPos val="b"/>
        <c:numFmt formatCode="General" sourceLinked="1"/>
        <c:tickLblPos val="nextTo"/>
        <c:crossAx val="137731072"/>
        <c:crosses val="autoZero"/>
        <c:crossBetween val="midCat"/>
      </c:valAx>
      <c:valAx>
        <c:axId val="137731072"/>
        <c:scaling>
          <c:orientation val="minMax"/>
        </c:scaling>
        <c:axPos val="l"/>
        <c:numFmt formatCode="#,##0" sourceLinked="1"/>
        <c:minorTickMark val="out"/>
        <c:tickLblPos val="nextTo"/>
        <c:crossAx val="137729536"/>
        <c:crosses val="autoZero"/>
        <c:crossBetween val="midCat"/>
      </c:valAx>
    </c:plotArea>
    <c:plotVisOnly val="1"/>
    <c:dispBlanksAs val="gap"/>
  </c:chart>
  <c:spPr>
    <a:ln>
      <a:noFill/>
    </a:ln>
  </c:spPr>
  <c:txPr>
    <a:bodyPr/>
    <a:lstStyle/>
    <a:p>
      <a:pPr>
        <a:defRPr sz="800">
          <a:latin typeface="Times New Roman" pitchFamily="18" charset="0"/>
          <a:cs typeface="Times New Roman" pitchFamily="18" charset="0"/>
        </a:defRPr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8169154636920384"/>
          <c:y val="2.6909813356663849E-2"/>
          <c:w val="0.78741046041119855"/>
          <c:h val="0.93727216389617951"/>
        </c:manualLayout>
      </c:layout>
      <c:barChart>
        <c:barDir val="col"/>
        <c:grouping val="clustered"/>
        <c:ser>
          <c:idx val="0"/>
          <c:order val="0"/>
          <c:spPr>
            <a:solidFill>
              <a:schemeClr val="tx1"/>
            </a:solidFill>
          </c:spPr>
          <c:errBars>
            <c:errBarType val="both"/>
            <c:errValType val="cust"/>
            <c:plus>
              <c:numRef>
                <c:f>Sheet1!$L$18:$L$19</c:f>
                <c:numCache>
                  <c:formatCode>General</c:formatCode>
                  <c:ptCount val="2"/>
                  <c:pt idx="0">
                    <c:v>4.4051825539168457</c:v>
                  </c:pt>
                  <c:pt idx="1">
                    <c:v>1.4650028441383085</c:v>
                  </c:pt>
                </c:numCache>
              </c:numRef>
            </c:plus>
            <c:minus>
              <c:numRef>
                <c:f>Sheet1!$L$18:$L$19</c:f>
                <c:numCache>
                  <c:formatCode>General</c:formatCode>
                  <c:ptCount val="2"/>
                  <c:pt idx="0">
                    <c:v>4.4051825539168457</c:v>
                  </c:pt>
                  <c:pt idx="1">
                    <c:v>1.4650028441383085</c:v>
                  </c:pt>
                </c:numCache>
              </c:numRef>
            </c:minus>
          </c:errBars>
          <c:cat>
            <c:numRef>
              <c:f>Sheet1!$G$18:$G$19</c:f>
              <c:numCache>
                <c:formatCode>General</c:formatCode>
                <c:ptCount val="2"/>
              </c:numCache>
            </c:numRef>
          </c:cat>
          <c:val>
            <c:numRef>
              <c:f>Sheet1!$K$18:$K$19</c:f>
              <c:numCache>
                <c:formatCode>General</c:formatCode>
                <c:ptCount val="2"/>
                <c:pt idx="0">
                  <c:v>45.253333333333337</c:v>
                </c:pt>
                <c:pt idx="1">
                  <c:v>29.21666666666669</c:v>
                </c:pt>
              </c:numCache>
            </c:numRef>
          </c:val>
        </c:ser>
        <c:axId val="137890432"/>
        <c:axId val="138019200"/>
      </c:barChart>
      <c:catAx>
        <c:axId val="137890432"/>
        <c:scaling>
          <c:orientation val="minMax"/>
        </c:scaling>
        <c:axPos val="b"/>
        <c:numFmt formatCode="General" sourceLinked="1"/>
        <c:tickLblPos val="nextTo"/>
        <c:crossAx val="138019200"/>
        <c:crosses val="autoZero"/>
        <c:auto val="1"/>
        <c:lblAlgn val="ctr"/>
        <c:lblOffset val="100"/>
      </c:catAx>
      <c:valAx>
        <c:axId val="138019200"/>
        <c:scaling>
          <c:orientation val="minMax"/>
          <c:max val="60"/>
        </c:scaling>
        <c:axPos val="l"/>
        <c:numFmt formatCode="General" sourceLinked="1"/>
        <c:minorTickMark val="out"/>
        <c:tickLblPos val="nextTo"/>
        <c:crossAx val="137890432"/>
        <c:crosses val="autoZero"/>
        <c:crossBetween val="between"/>
      </c:valAx>
    </c:plotArea>
    <c:plotVisOnly val="1"/>
    <c:dispBlanksAs val="gap"/>
  </c:chart>
  <c:spPr>
    <a:ln>
      <a:noFill/>
    </a:ln>
  </c:spPr>
  <c:txPr>
    <a:bodyPr/>
    <a:lstStyle/>
    <a:p>
      <a:pPr>
        <a:defRPr sz="800">
          <a:latin typeface="Times New Roman" pitchFamily="18" charset="0"/>
          <a:cs typeface="Times New Roman" pitchFamily="18" charset="0"/>
        </a:defRPr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21674577136191367"/>
          <c:y val="0.10996553728616536"/>
          <c:w val="0.70999890638670449"/>
          <c:h val="0.68658819133034232"/>
        </c:manualLayout>
      </c:layout>
      <c:scatterChart>
        <c:scatterStyle val="smoothMarker"/>
        <c:ser>
          <c:idx val="0"/>
          <c:order val="0"/>
          <c:tx>
            <c:v>siControl</c:v>
          </c:tx>
          <c:spPr>
            <a:ln w="9525">
              <a:solidFill>
                <a:schemeClr val="tx1"/>
              </a:solidFill>
            </a:ln>
          </c:spPr>
          <c:marker>
            <c:symbol val="triangle"/>
            <c:size val="4"/>
            <c:spPr>
              <a:solidFill>
                <a:schemeClr val="tx1"/>
              </a:solidFill>
              <a:ln>
                <a:solidFill>
                  <a:prstClr val="black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'0.6nM CDC6 U2OS  HU 24HR'!$R$28:$R$46</c:f>
                <c:numCache>
                  <c:formatCode>General</c:formatCode>
                  <c:ptCount val="19"/>
                  <c:pt idx="0">
                    <c:v>3.3744118782011805</c:v>
                  </c:pt>
                  <c:pt idx="1">
                    <c:v>2.3457377635986494</c:v>
                  </c:pt>
                  <c:pt idx="2">
                    <c:v>0.49560301963824238</c:v>
                  </c:pt>
                  <c:pt idx="3">
                    <c:v>2.9560204532502672</c:v>
                  </c:pt>
                  <c:pt idx="4">
                    <c:v>0.38163502611046984</c:v>
                  </c:pt>
                  <c:pt idx="5">
                    <c:v>1.6651351829504846</c:v>
                  </c:pt>
                  <c:pt idx="6">
                    <c:v>1.1739945452993248</c:v>
                  </c:pt>
                  <c:pt idx="7">
                    <c:v>3.344372663453719</c:v>
                  </c:pt>
                  <c:pt idx="8">
                    <c:v>3.3156206359964773</c:v>
                  </c:pt>
                  <c:pt idx="9">
                    <c:v>2.5034115064268212</c:v>
                  </c:pt>
                  <c:pt idx="10">
                    <c:v>2.1654062510600567</c:v>
                  </c:pt>
                  <c:pt idx="11">
                    <c:v>0.68833864927680333</c:v>
                  </c:pt>
                  <c:pt idx="12">
                    <c:v>0.78371339688980934</c:v>
                  </c:pt>
                  <c:pt idx="13">
                    <c:v>0.67022435522625023</c:v>
                  </c:pt>
                  <c:pt idx="14">
                    <c:v>2.1099253264102487</c:v>
                  </c:pt>
                  <c:pt idx="15">
                    <c:v>0.43752070542853189</c:v>
                  </c:pt>
                  <c:pt idx="16">
                    <c:v>0.75326876269393805</c:v>
                  </c:pt>
                  <c:pt idx="17">
                    <c:v>1.5722503296456916</c:v>
                  </c:pt>
                  <c:pt idx="18">
                    <c:v>3.7699814625685999</c:v>
                  </c:pt>
                </c:numCache>
              </c:numRef>
            </c:plus>
            <c:minus>
              <c:numRef>
                <c:f>'0.6nM CDC6 U2OS  HU 24HR'!$R$28:$R$46</c:f>
                <c:numCache>
                  <c:formatCode>General</c:formatCode>
                  <c:ptCount val="19"/>
                  <c:pt idx="0">
                    <c:v>3.3744118782011805</c:v>
                  </c:pt>
                  <c:pt idx="1">
                    <c:v>2.3457377635986494</c:v>
                  </c:pt>
                  <c:pt idx="2">
                    <c:v>0.49560301963824238</c:v>
                  </c:pt>
                  <c:pt idx="3">
                    <c:v>2.9560204532502672</c:v>
                  </c:pt>
                  <c:pt idx="4">
                    <c:v>0.38163502611046984</c:v>
                  </c:pt>
                  <c:pt idx="5">
                    <c:v>1.6651351829504846</c:v>
                  </c:pt>
                  <c:pt idx="6">
                    <c:v>1.1739945452993248</c:v>
                  </c:pt>
                  <c:pt idx="7">
                    <c:v>3.344372663453719</c:v>
                  </c:pt>
                  <c:pt idx="8">
                    <c:v>3.3156206359964773</c:v>
                  </c:pt>
                  <c:pt idx="9">
                    <c:v>2.5034115064268212</c:v>
                  </c:pt>
                  <c:pt idx="10">
                    <c:v>2.1654062510600567</c:v>
                  </c:pt>
                  <c:pt idx="11">
                    <c:v>0.68833864927680333</c:v>
                  </c:pt>
                  <c:pt idx="12">
                    <c:v>0.78371339688980934</c:v>
                  </c:pt>
                  <c:pt idx="13">
                    <c:v>0.67022435522625023</c:v>
                  </c:pt>
                  <c:pt idx="14">
                    <c:v>2.1099253264102487</c:v>
                  </c:pt>
                  <c:pt idx="15">
                    <c:v>0.43752070542853189</c:v>
                  </c:pt>
                  <c:pt idx="16">
                    <c:v>0.75326876269393805</c:v>
                  </c:pt>
                  <c:pt idx="17">
                    <c:v>1.5722503296456916</c:v>
                  </c:pt>
                  <c:pt idx="18">
                    <c:v>3.7699814625685999</c:v>
                  </c:pt>
                </c:numCache>
              </c:numRef>
            </c:minus>
          </c:errBars>
          <c:xVal>
            <c:numRef>
              <c:f>'0.6nM CDC6 U2OS  HU 24HR'!$P$28:$P$46</c:f>
              <c:numCache>
                <c:formatCode>0.00</c:formatCode>
                <c:ptCount val="19"/>
                <c:pt idx="0">
                  <c:v>2.7065579383954645E-2</c:v>
                </c:pt>
                <c:pt idx="1">
                  <c:v>4.0598369075931874E-2</c:v>
                </c:pt>
                <c:pt idx="2">
                  <c:v>6.0897553613897794E-2</c:v>
                </c:pt>
                <c:pt idx="3">
                  <c:v>9.1346330420846666E-2</c:v>
                </c:pt>
                <c:pt idx="4">
                  <c:v>0.13701949563127075</c:v>
                </c:pt>
                <c:pt idx="5">
                  <c:v>0.20552924344690551</c:v>
                </c:pt>
                <c:pt idx="6">
                  <c:v>0.30829386517035834</c:v>
                </c:pt>
                <c:pt idx="7">
                  <c:v>0.46244079775553631</c:v>
                </c:pt>
                <c:pt idx="8">
                  <c:v>0.69366119663330617</c:v>
                </c:pt>
                <c:pt idx="9">
                  <c:v>1.0404917949499533</c:v>
                </c:pt>
                <c:pt idx="10">
                  <c:v>1.5607376924249312</c:v>
                </c:pt>
                <c:pt idx="11">
                  <c:v>2.3411065386374084</c:v>
                </c:pt>
                <c:pt idx="12">
                  <c:v>3.5116598079561037</c:v>
                </c:pt>
                <c:pt idx="13">
                  <c:v>5.2674897119341564</c:v>
                </c:pt>
                <c:pt idx="14">
                  <c:v>7.901234567901235</c:v>
                </c:pt>
                <c:pt idx="15">
                  <c:v>11.851851851851853</c:v>
                </c:pt>
                <c:pt idx="16">
                  <c:v>17.777777777777779</c:v>
                </c:pt>
                <c:pt idx="17">
                  <c:v>26.666666666666668</c:v>
                </c:pt>
                <c:pt idx="18">
                  <c:v>40</c:v>
                </c:pt>
              </c:numCache>
            </c:numRef>
          </c:xVal>
          <c:yVal>
            <c:numRef>
              <c:f>'0.6nM CDC6 U2OS  HU 24HR'!$Q$28:$Q$46</c:f>
              <c:numCache>
                <c:formatCode>0.00</c:formatCode>
                <c:ptCount val="19"/>
                <c:pt idx="0">
                  <c:v>102.67218275507307</c:v>
                </c:pt>
                <c:pt idx="1">
                  <c:v>103.34261226628223</c:v>
                </c:pt>
                <c:pt idx="2">
                  <c:v>104.08702247392171</c:v>
                </c:pt>
                <c:pt idx="3">
                  <c:v>97.464928135644683</c:v>
                </c:pt>
                <c:pt idx="4">
                  <c:v>97.587571690171856</c:v>
                </c:pt>
                <c:pt idx="5">
                  <c:v>89.58417554876165</c:v>
                </c:pt>
                <c:pt idx="6">
                  <c:v>81.869698687145345</c:v>
                </c:pt>
                <c:pt idx="7">
                  <c:v>69.41000131554118</c:v>
                </c:pt>
                <c:pt idx="8">
                  <c:v>53.863434725138198</c:v>
                </c:pt>
                <c:pt idx="9">
                  <c:v>40.978759352927362</c:v>
                </c:pt>
                <c:pt idx="10">
                  <c:v>29.539896951137127</c:v>
                </c:pt>
                <c:pt idx="11">
                  <c:v>26.649224539272026</c:v>
                </c:pt>
                <c:pt idx="12">
                  <c:v>21.473502136677546</c:v>
                </c:pt>
                <c:pt idx="13">
                  <c:v>16.116970912006828</c:v>
                </c:pt>
                <c:pt idx="14">
                  <c:v>19.228697644806442</c:v>
                </c:pt>
                <c:pt idx="15">
                  <c:v>15.650826763874868</c:v>
                </c:pt>
                <c:pt idx="16">
                  <c:v>17.132051827653704</c:v>
                </c:pt>
                <c:pt idx="17">
                  <c:v>16.614186952639479</c:v>
                </c:pt>
                <c:pt idx="18">
                  <c:v>15.464000845155477</c:v>
                </c:pt>
              </c:numCache>
            </c:numRef>
          </c:yVal>
          <c:smooth val="1"/>
        </c:ser>
        <c:ser>
          <c:idx val="1"/>
          <c:order val="1"/>
          <c:tx>
            <c:v>siORC1</c:v>
          </c:tx>
          <c:spPr>
            <a:ln w="9525">
              <a:solidFill>
                <a:schemeClr val="tx1"/>
              </a:solidFill>
            </a:ln>
          </c:spPr>
          <c:marker>
            <c:symbol val="circle"/>
            <c:size val="3"/>
            <c:spPr>
              <a:solidFill>
                <a:schemeClr val="bg1"/>
              </a:solidFill>
              <a:ln>
                <a:solidFill>
                  <a:prstClr val="black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'0.6nM CDC6 U2OS  HU 24HR'!$R$63:$R$81</c:f>
                <c:numCache>
                  <c:formatCode>General</c:formatCode>
                  <c:ptCount val="19"/>
                  <c:pt idx="0">
                    <c:v>3.6545763219204699</c:v>
                  </c:pt>
                  <c:pt idx="1">
                    <c:v>2.0215808615694892</c:v>
                  </c:pt>
                  <c:pt idx="2">
                    <c:v>2.5412871648047384</c:v>
                  </c:pt>
                  <c:pt idx="3">
                    <c:v>1.2626285423823258</c:v>
                  </c:pt>
                  <c:pt idx="4">
                    <c:v>0.56097944241486575</c:v>
                  </c:pt>
                  <c:pt idx="5">
                    <c:v>3.4879165999500095</c:v>
                  </c:pt>
                  <c:pt idx="6">
                    <c:v>2.0855090439643367</c:v>
                  </c:pt>
                  <c:pt idx="7">
                    <c:v>0.81352550376998101</c:v>
                  </c:pt>
                  <c:pt idx="8">
                    <c:v>0.57950040036551875</c:v>
                  </c:pt>
                  <c:pt idx="9">
                    <c:v>0.52877195128458099</c:v>
                  </c:pt>
                  <c:pt idx="10">
                    <c:v>1.3507201547100505</c:v>
                  </c:pt>
                  <c:pt idx="11">
                    <c:v>2.0880530782417002</c:v>
                  </c:pt>
                  <c:pt idx="12">
                    <c:v>0.70208877981821949</c:v>
                  </c:pt>
                  <c:pt idx="13">
                    <c:v>0.80554158500618822</c:v>
                  </c:pt>
                  <c:pt idx="14">
                    <c:v>0.36974421557628184</c:v>
                  </c:pt>
                  <c:pt idx="15">
                    <c:v>0.64845600589429453</c:v>
                  </c:pt>
                  <c:pt idx="16">
                    <c:v>6.2045735621084459E-2</c:v>
                  </c:pt>
                  <c:pt idx="17">
                    <c:v>0.44269348307977735</c:v>
                  </c:pt>
                  <c:pt idx="18">
                    <c:v>0.380418577053944</c:v>
                  </c:pt>
                </c:numCache>
              </c:numRef>
            </c:plus>
            <c:minus>
              <c:numRef>
                <c:f>'0.6nM CDC6 U2OS  HU 24HR'!$R$63:$R$81</c:f>
                <c:numCache>
                  <c:formatCode>General</c:formatCode>
                  <c:ptCount val="19"/>
                  <c:pt idx="0">
                    <c:v>3.6545763219204699</c:v>
                  </c:pt>
                  <c:pt idx="1">
                    <c:v>2.0215808615694892</c:v>
                  </c:pt>
                  <c:pt idx="2">
                    <c:v>2.5412871648047384</c:v>
                  </c:pt>
                  <c:pt idx="3">
                    <c:v>1.2626285423823258</c:v>
                  </c:pt>
                  <c:pt idx="4">
                    <c:v>0.56097944241486575</c:v>
                  </c:pt>
                  <c:pt idx="5">
                    <c:v>3.4879165999500095</c:v>
                  </c:pt>
                  <c:pt idx="6">
                    <c:v>2.0855090439643367</c:v>
                  </c:pt>
                  <c:pt idx="7">
                    <c:v>0.81352550376998101</c:v>
                  </c:pt>
                  <c:pt idx="8">
                    <c:v>0.57950040036551875</c:v>
                  </c:pt>
                  <c:pt idx="9">
                    <c:v>0.52877195128458099</c:v>
                  </c:pt>
                  <c:pt idx="10">
                    <c:v>1.3507201547100505</c:v>
                  </c:pt>
                  <c:pt idx="11">
                    <c:v>2.0880530782417002</c:v>
                  </c:pt>
                  <c:pt idx="12">
                    <c:v>0.70208877981821949</c:v>
                  </c:pt>
                  <c:pt idx="13">
                    <c:v>0.80554158500618822</c:v>
                  </c:pt>
                  <c:pt idx="14">
                    <c:v>0.36974421557628184</c:v>
                  </c:pt>
                  <c:pt idx="15">
                    <c:v>0.64845600589429453</c:v>
                  </c:pt>
                  <c:pt idx="16">
                    <c:v>6.2045735621084459E-2</c:v>
                  </c:pt>
                  <c:pt idx="17">
                    <c:v>0.44269348307977735</c:v>
                  </c:pt>
                  <c:pt idx="18">
                    <c:v>0.380418577053944</c:v>
                  </c:pt>
                </c:numCache>
              </c:numRef>
            </c:minus>
          </c:errBars>
          <c:xVal>
            <c:numRef>
              <c:f>'0.6nM CDC6 U2OS  HU 24HR'!$P$63:$P$81</c:f>
              <c:numCache>
                <c:formatCode>0.00</c:formatCode>
                <c:ptCount val="19"/>
                <c:pt idx="0">
                  <c:v>2.7065579383954645E-2</c:v>
                </c:pt>
                <c:pt idx="1">
                  <c:v>4.0598369075931874E-2</c:v>
                </c:pt>
                <c:pt idx="2">
                  <c:v>6.0897553613897794E-2</c:v>
                </c:pt>
                <c:pt idx="3">
                  <c:v>9.1346330420846666E-2</c:v>
                </c:pt>
                <c:pt idx="4">
                  <c:v>0.13701949563127075</c:v>
                </c:pt>
                <c:pt idx="5">
                  <c:v>0.20552924344690551</c:v>
                </c:pt>
                <c:pt idx="6">
                  <c:v>0.30829386517035834</c:v>
                </c:pt>
                <c:pt idx="7">
                  <c:v>0.46244079775553631</c:v>
                </c:pt>
                <c:pt idx="8">
                  <c:v>0.69366119663330617</c:v>
                </c:pt>
                <c:pt idx="9">
                  <c:v>1.0404917949499533</c:v>
                </c:pt>
                <c:pt idx="10">
                  <c:v>1.5607376924249312</c:v>
                </c:pt>
                <c:pt idx="11">
                  <c:v>2.3411065386374084</c:v>
                </c:pt>
                <c:pt idx="12">
                  <c:v>3.5116598079561037</c:v>
                </c:pt>
                <c:pt idx="13">
                  <c:v>5.2674897119341564</c:v>
                </c:pt>
                <c:pt idx="14">
                  <c:v>7.901234567901235</c:v>
                </c:pt>
                <c:pt idx="15">
                  <c:v>11.851851851851853</c:v>
                </c:pt>
                <c:pt idx="16">
                  <c:v>17.777777777777779</c:v>
                </c:pt>
                <c:pt idx="17">
                  <c:v>26.666666666666668</c:v>
                </c:pt>
                <c:pt idx="18">
                  <c:v>40</c:v>
                </c:pt>
              </c:numCache>
            </c:numRef>
          </c:xVal>
          <c:yVal>
            <c:numRef>
              <c:f>'0.6nM CDC6 U2OS  HU 24HR'!$Q$63:$Q$81</c:f>
              <c:numCache>
                <c:formatCode>0.00</c:formatCode>
                <c:ptCount val="19"/>
                <c:pt idx="0">
                  <c:v>97.29489802295457</c:v>
                </c:pt>
                <c:pt idx="1">
                  <c:v>97.311039703295222</c:v>
                </c:pt>
                <c:pt idx="2">
                  <c:v>95.15140469775281</c:v>
                </c:pt>
                <c:pt idx="3">
                  <c:v>94.116814355935404</c:v>
                </c:pt>
                <c:pt idx="4">
                  <c:v>90.777923005524841</c:v>
                </c:pt>
                <c:pt idx="5">
                  <c:v>87.92815502542895</c:v>
                </c:pt>
                <c:pt idx="6">
                  <c:v>81.300807461671411</c:v>
                </c:pt>
                <c:pt idx="7">
                  <c:v>71.674914354680297</c:v>
                </c:pt>
                <c:pt idx="8">
                  <c:v>45.67069778230357</c:v>
                </c:pt>
                <c:pt idx="9">
                  <c:v>40.27672687655572</c:v>
                </c:pt>
                <c:pt idx="10">
                  <c:v>24.954830705447495</c:v>
                </c:pt>
                <c:pt idx="11">
                  <c:v>21.470451039968829</c:v>
                </c:pt>
                <c:pt idx="12">
                  <c:v>19.641294097395605</c:v>
                </c:pt>
                <c:pt idx="13">
                  <c:v>17.535657580991888</c:v>
                </c:pt>
                <c:pt idx="14">
                  <c:v>16.151615087805258</c:v>
                </c:pt>
                <c:pt idx="15">
                  <c:v>14.579202230646258</c:v>
                </c:pt>
                <c:pt idx="16">
                  <c:v>16.408206893216214</c:v>
                </c:pt>
                <c:pt idx="17">
                  <c:v>14.751095898271108</c:v>
                </c:pt>
                <c:pt idx="18">
                  <c:v>13.627817682583418</c:v>
                </c:pt>
              </c:numCache>
            </c:numRef>
          </c:yVal>
          <c:smooth val="1"/>
        </c:ser>
        <c:ser>
          <c:idx val="2"/>
          <c:order val="2"/>
          <c:tx>
            <c:v>siORC6</c:v>
          </c:tx>
          <c:spPr>
            <a:ln w="9525">
              <a:solidFill>
                <a:schemeClr val="tx1"/>
              </a:solidFill>
            </a:ln>
          </c:spPr>
          <c:marker>
            <c:symbol val="triangle"/>
            <c:size val="4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'0.6nM CDC6 U2OS  HU 24HR'!$R$97:$R$115</c:f>
                <c:numCache>
                  <c:formatCode>General</c:formatCode>
                  <c:ptCount val="19"/>
                  <c:pt idx="0">
                    <c:v>2.0580305820648075</c:v>
                  </c:pt>
                  <c:pt idx="1">
                    <c:v>2.0991766870807975</c:v>
                  </c:pt>
                  <c:pt idx="2">
                    <c:v>3.1121234756313831</c:v>
                  </c:pt>
                  <c:pt idx="3">
                    <c:v>2.2652747893405611</c:v>
                  </c:pt>
                  <c:pt idx="4">
                    <c:v>0.6354976919959856</c:v>
                  </c:pt>
                  <c:pt idx="5">
                    <c:v>1.2666472996596838</c:v>
                  </c:pt>
                  <c:pt idx="6">
                    <c:v>3.9658152402449076</c:v>
                  </c:pt>
                  <c:pt idx="7">
                    <c:v>6.804001867128</c:v>
                  </c:pt>
                  <c:pt idx="8">
                    <c:v>0.44769381233178979</c:v>
                  </c:pt>
                  <c:pt idx="9">
                    <c:v>2.681912123028845</c:v>
                  </c:pt>
                  <c:pt idx="10">
                    <c:v>1.379997811478834</c:v>
                  </c:pt>
                  <c:pt idx="11">
                    <c:v>0.97684092051805016</c:v>
                  </c:pt>
                  <c:pt idx="12">
                    <c:v>2.9034081448043172</c:v>
                  </c:pt>
                  <c:pt idx="13">
                    <c:v>2.3313493499675073</c:v>
                  </c:pt>
                  <c:pt idx="14">
                    <c:v>2.1692988796697477</c:v>
                  </c:pt>
                  <c:pt idx="15">
                    <c:v>1.2674965915229095</c:v>
                  </c:pt>
                  <c:pt idx="16">
                    <c:v>0.92395264309009495</c:v>
                  </c:pt>
                  <c:pt idx="17">
                    <c:v>1.8400614397531261</c:v>
                  </c:pt>
                  <c:pt idx="18">
                    <c:v>2.2551048678930212</c:v>
                  </c:pt>
                </c:numCache>
              </c:numRef>
            </c:plus>
            <c:minus>
              <c:numRef>
                <c:f>'0.6nM CDC6 U2OS  HU 24HR'!$R$97:$R$115</c:f>
                <c:numCache>
                  <c:formatCode>General</c:formatCode>
                  <c:ptCount val="19"/>
                  <c:pt idx="0">
                    <c:v>2.0580305820648075</c:v>
                  </c:pt>
                  <c:pt idx="1">
                    <c:v>2.0991766870807975</c:v>
                  </c:pt>
                  <c:pt idx="2">
                    <c:v>3.1121234756313831</c:v>
                  </c:pt>
                  <c:pt idx="3">
                    <c:v>2.2652747893405611</c:v>
                  </c:pt>
                  <c:pt idx="4">
                    <c:v>0.6354976919959856</c:v>
                  </c:pt>
                  <c:pt idx="5">
                    <c:v>1.2666472996596838</c:v>
                  </c:pt>
                  <c:pt idx="6">
                    <c:v>3.9658152402449076</c:v>
                  </c:pt>
                  <c:pt idx="7">
                    <c:v>6.804001867128</c:v>
                  </c:pt>
                  <c:pt idx="8">
                    <c:v>0.44769381233178979</c:v>
                  </c:pt>
                  <c:pt idx="9">
                    <c:v>2.681912123028845</c:v>
                  </c:pt>
                  <c:pt idx="10">
                    <c:v>1.379997811478834</c:v>
                  </c:pt>
                  <c:pt idx="11">
                    <c:v>0.97684092051805016</c:v>
                  </c:pt>
                  <c:pt idx="12">
                    <c:v>2.9034081448043172</c:v>
                  </c:pt>
                  <c:pt idx="13">
                    <c:v>2.3313493499675073</c:v>
                  </c:pt>
                  <c:pt idx="14">
                    <c:v>2.1692988796697477</c:v>
                  </c:pt>
                  <c:pt idx="15">
                    <c:v>1.2674965915229095</c:v>
                  </c:pt>
                  <c:pt idx="16">
                    <c:v>0.92395264309009495</c:v>
                  </c:pt>
                  <c:pt idx="17">
                    <c:v>1.8400614397531261</c:v>
                  </c:pt>
                  <c:pt idx="18">
                    <c:v>2.2551048678930212</c:v>
                  </c:pt>
                </c:numCache>
              </c:numRef>
            </c:minus>
          </c:errBars>
          <c:xVal>
            <c:numRef>
              <c:f>'0.6nM CDC6 U2OS  HU 24HR'!$P$97:$P$115</c:f>
              <c:numCache>
                <c:formatCode>0.00</c:formatCode>
                <c:ptCount val="19"/>
                <c:pt idx="0">
                  <c:v>2.7065579383954645E-2</c:v>
                </c:pt>
                <c:pt idx="1">
                  <c:v>4.0598369075931874E-2</c:v>
                </c:pt>
                <c:pt idx="2">
                  <c:v>6.0897553613897794E-2</c:v>
                </c:pt>
                <c:pt idx="3">
                  <c:v>9.1346330420846666E-2</c:v>
                </c:pt>
                <c:pt idx="4">
                  <c:v>0.13701949563127075</c:v>
                </c:pt>
                <c:pt idx="5">
                  <c:v>0.20552924344690551</c:v>
                </c:pt>
                <c:pt idx="6">
                  <c:v>0.30829386517035834</c:v>
                </c:pt>
                <c:pt idx="7">
                  <c:v>0.46244079775553631</c:v>
                </c:pt>
                <c:pt idx="8">
                  <c:v>0.69366119663330617</c:v>
                </c:pt>
                <c:pt idx="9">
                  <c:v>1.0404917949499533</c:v>
                </c:pt>
                <c:pt idx="10">
                  <c:v>1.5607376924249312</c:v>
                </c:pt>
                <c:pt idx="11">
                  <c:v>2.3411065386374084</c:v>
                </c:pt>
                <c:pt idx="12">
                  <c:v>3.5116598079561037</c:v>
                </c:pt>
                <c:pt idx="13">
                  <c:v>5.2674897119341564</c:v>
                </c:pt>
                <c:pt idx="14">
                  <c:v>7.901234567901235</c:v>
                </c:pt>
                <c:pt idx="15">
                  <c:v>11.851851851851853</c:v>
                </c:pt>
                <c:pt idx="16">
                  <c:v>17.777777777777779</c:v>
                </c:pt>
                <c:pt idx="17">
                  <c:v>26.666666666666668</c:v>
                </c:pt>
                <c:pt idx="18">
                  <c:v>40</c:v>
                </c:pt>
              </c:numCache>
            </c:numRef>
          </c:xVal>
          <c:yVal>
            <c:numRef>
              <c:f>'0.6nM CDC6 U2OS  HU 24HR'!$Q$97:$Q$115</c:f>
              <c:numCache>
                <c:formatCode>0.00</c:formatCode>
                <c:ptCount val="19"/>
                <c:pt idx="0">
                  <c:v>93.489162868783751</c:v>
                </c:pt>
                <c:pt idx="1">
                  <c:v>95.941559211708878</c:v>
                </c:pt>
                <c:pt idx="2">
                  <c:v>96.667726609613624</c:v>
                </c:pt>
                <c:pt idx="3">
                  <c:v>95.346962213423708</c:v>
                </c:pt>
                <c:pt idx="4">
                  <c:v>89.338053505759689</c:v>
                </c:pt>
                <c:pt idx="5">
                  <c:v>84.893377688582618</c:v>
                </c:pt>
                <c:pt idx="6">
                  <c:v>79.123794272727537</c:v>
                </c:pt>
                <c:pt idx="7">
                  <c:v>68.10496306951751</c:v>
                </c:pt>
                <c:pt idx="8">
                  <c:v>45.732650086561399</c:v>
                </c:pt>
                <c:pt idx="9">
                  <c:v>42.15187942939172</c:v>
                </c:pt>
                <c:pt idx="10">
                  <c:v>27.444491049322629</c:v>
                </c:pt>
                <c:pt idx="11">
                  <c:v>20.157420187845844</c:v>
                </c:pt>
                <c:pt idx="12">
                  <c:v>20.93963151558911</c:v>
                </c:pt>
                <c:pt idx="13">
                  <c:v>21.48463659401677</c:v>
                </c:pt>
                <c:pt idx="14">
                  <c:v>18.458485775247262</c:v>
                </c:pt>
                <c:pt idx="15">
                  <c:v>17.827738544566913</c:v>
                </c:pt>
                <c:pt idx="16">
                  <c:v>14.712619568554096</c:v>
                </c:pt>
                <c:pt idx="17">
                  <c:v>14.276065187313518</c:v>
                </c:pt>
                <c:pt idx="18">
                  <c:v>12.224832053231362</c:v>
                </c:pt>
              </c:numCache>
            </c:numRef>
          </c:yVal>
          <c:smooth val="1"/>
        </c:ser>
        <c:ser>
          <c:idx val="3"/>
          <c:order val="3"/>
          <c:tx>
            <c:v>siCDC6</c:v>
          </c:tx>
          <c:spPr>
            <a:ln w="9525">
              <a:solidFill>
                <a:schemeClr val="tx1"/>
              </a:solidFill>
            </a:ln>
          </c:spPr>
          <c:marker>
            <c:symbol val="circle"/>
            <c:size val="3"/>
            <c:spPr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'0.6nM CDC6 U2OS  HU 24HR'!$R$131:$R$149</c:f>
                <c:numCache>
                  <c:formatCode>General</c:formatCode>
                  <c:ptCount val="19"/>
                  <c:pt idx="0">
                    <c:v>3.9585151555241707</c:v>
                  </c:pt>
                  <c:pt idx="1">
                    <c:v>3.5377450856318653</c:v>
                  </c:pt>
                  <c:pt idx="2">
                    <c:v>6.4541985506855788</c:v>
                  </c:pt>
                  <c:pt idx="3">
                    <c:v>6.360574154399897</c:v>
                  </c:pt>
                  <c:pt idx="4">
                    <c:v>7.5212576211606814</c:v>
                  </c:pt>
                  <c:pt idx="5">
                    <c:v>1.1613400249534183</c:v>
                  </c:pt>
                  <c:pt idx="6">
                    <c:v>2.0302628378507652</c:v>
                  </c:pt>
                  <c:pt idx="7">
                    <c:v>0.37850579948325186</c:v>
                  </c:pt>
                  <c:pt idx="8">
                    <c:v>1.9190192226040699</c:v>
                  </c:pt>
                  <c:pt idx="9">
                    <c:v>3.3516427110555234</c:v>
                  </c:pt>
                  <c:pt idx="10">
                    <c:v>1.2422240377209128</c:v>
                  </c:pt>
                  <c:pt idx="11">
                    <c:v>1.7172123266356227</c:v>
                  </c:pt>
                  <c:pt idx="12">
                    <c:v>1.6881290654418823</c:v>
                  </c:pt>
                  <c:pt idx="13">
                    <c:v>1.1885364480124039</c:v>
                  </c:pt>
                  <c:pt idx="14">
                    <c:v>1.13820541975034</c:v>
                  </c:pt>
                  <c:pt idx="15">
                    <c:v>0.97269647406438076</c:v>
                  </c:pt>
                  <c:pt idx="16">
                    <c:v>1.798496481596972</c:v>
                  </c:pt>
                  <c:pt idx="17">
                    <c:v>4.1019506097003715</c:v>
                  </c:pt>
                  <c:pt idx="18">
                    <c:v>0.63667652615820425</c:v>
                  </c:pt>
                </c:numCache>
              </c:numRef>
            </c:plus>
            <c:minus>
              <c:numRef>
                <c:f>'0.6nM CDC6 U2OS  HU 24HR'!$R$131:$R$148</c:f>
                <c:numCache>
                  <c:formatCode>General</c:formatCode>
                  <c:ptCount val="18"/>
                  <c:pt idx="0">
                    <c:v>3.9585151555241707</c:v>
                  </c:pt>
                  <c:pt idx="1">
                    <c:v>3.5377450856318653</c:v>
                  </c:pt>
                  <c:pt idx="2">
                    <c:v>6.4541985506855788</c:v>
                  </c:pt>
                  <c:pt idx="3">
                    <c:v>6.360574154399897</c:v>
                  </c:pt>
                  <c:pt idx="4">
                    <c:v>7.5212576211606814</c:v>
                  </c:pt>
                  <c:pt idx="5">
                    <c:v>1.1613400249534183</c:v>
                  </c:pt>
                  <c:pt idx="6">
                    <c:v>2.0302628378507652</c:v>
                  </c:pt>
                  <c:pt idx="7">
                    <c:v>0.37850579948325186</c:v>
                  </c:pt>
                  <c:pt idx="8">
                    <c:v>1.9190192226040699</c:v>
                  </c:pt>
                  <c:pt idx="9">
                    <c:v>3.3516427110555234</c:v>
                  </c:pt>
                  <c:pt idx="10">
                    <c:v>1.2422240377209128</c:v>
                  </c:pt>
                  <c:pt idx="11">
                    <c:v>1.7172123266356227</c:v>
                  </c:pt>
                  <c:pt idx="12">
                    <c:v>1.6881290654418823</c:v>
                  </c:pt>
                  <c:pt idx="13">
                    <c:v>1.1885364480124039</c:v>
                  </c:pt>
                  <c:pt idx="14">
                    <c:v>1.13820541975034</c:v>
                  </c:pt>
                  <c:pt idx="15">
                    <c:v>0.97269647406438076</c:v>
                  </c:pt>
                  <c:pt idx="16">
                    <c:v>1.798496481596972</c:v>
                  </c:pt>
                  <c:pt idx="17">
                    <c:v>4.1019506097003715</c:v>
                  </c:pt>
                </c:numCache>
              </c:numRef>
            </c:minus>
          </c:errBars>
          <c:xVal>
            <c:numRef>
              <c:f>'0.6nM CDC6 U2OS  HU 24HR'!$P$131:$P$149</c:f>
              <c:numCache>
                <c:formatCode>0.00</c:formatCode>
                <c:ptCount val="19"/>
                <c:pt idx="0">
                  <c:v>2.7065579383954645E-2</c:v>
                </c:pt>
                <c:pt idx="1">
                  <c:v>4.0598369075931874E-2</c:v>
                </c:pt>
                <c:pt idx="2">
                  <c:v>6.0897553613897794E-2</c:v>
                </c:pt>
                <c:pt idx="3">
                  <c:v>9.1346330420846666E-2</c:v>
                </c:pt>
                <c:pt idx="4">
                  <c:v>0.13701949563127075</c:v>
                </c:pt>
                <c:pt idx="5">
                  <c:v>0.20552924344690551</c:v>
                </c:pt>
                <c:pt idx="6">
                  <c:v>0.30829386517035834</c:v>
                </c:pt>
                <c:pt idx="7">
                  <c:v>0.46244079775553631</c:v>
                </c:pt>
                <c:pt idx="8">
                  <c:v>0.69366119663330617</c:v>
                </c:pt>
                <c:pt idx="9">
                  <c:v>1.0404917949499533</c:v>
                </c:pt>
                <c:pt idx="10">
                  <c:v>1.5607376924249312</c:v>
                </c:pt>
                <c:pt idx="11">
                  <c:v>2.3411065386374084</c:v>
                </c:pt>
                <c:pt idx="12">
                  <c:v>3.5116598079561037</c:v>
                </c:pt>
                <c:pt idx="13">
                  <c:v>5.2674897119341564</c:v>
                </c:pt>
                <c:pt idx="14">
                  <c:v>7.901234567901235</c:v>
                </c:pt>
                <c:pt idx="15">
                  <c:v>11.851851851851853</c:v>
                </c:pt>
                <c:pt idx="16">
                  <c:v>17.777777777777779</c:v>
                </c:pt>
                <c:pt idx="17">
                  <c:v>26.666666666666668</c:v>
                </c:pt>
                <c:pt idx="18">
                  <c:v>40</c:v>
                </c:pt>
              </c:numCache>
            </c:numRef>
          </c:xVal>
          <c:yVal>
            <c:numRef>
              <c:f>'0.6nM CDC6 U2OS  HU 24HR'!$Q$131:$Q$149</c:f>
              <c:numCache>
                <c:formatCode>0.00</c:formatCode>
                <c:ptCount val="19"/>
                <c:pt idx="0">
                  <c:v>102.29185835677961</c:v>
                </c:pt>
                <c:pt idx="1">
                  <c:v>101.32755240801919</c:v>
                </c:pt>
                <c:pt idx="2">
                  <c:v>97.111712980894083</c:v>
                </c:pt>
                <c:pt idx="3">
                  <c:v>92.270930664265563</c:v>
                </c:pt>
                <c:pt idx="4">
                  <c:v>88.887436842992258</c:v>
                </c:pt>
                <c:pt idx="5">
                  <c:v>84.320930762716188</c:v>
                </c:pt>
                <c:pt idx="6">
                  <c:v>76.786356168367533</c:v>
                </c:pt>
                <c:pt idx="7">
                  <c:v>67.606926346438328</c:v>
                </c:pt>
                <c:pt idx="8">
                  <c:v>53.621864738570117</c:v>
                </c:pt>
                <c:pt idx="9">
                  <c:v>40.132666270579129</c:v>
                </c:pt>
                <c:pt idx="10">
                  <c:v>30.365413102965537</c:v>
                </c:pt>
                <c:pt idx="11">
                  <c:v>24.377425395733329</c:v>
                </c:pt>
                <c:pt idx="12">
                  <c:v>22.634046585246271</c:v>
                </c:pt>
                <c:pt idx="13">
                  <c:v>20.413656112440275</c:v>
                </c:pt>
                <c:pt idx="14">
                  <c:v>17.012514099410225</c:v>
                </c:pt>
                <c:pt idx="15">
                  <c:v>18.012809232600471</c:v>
                </c:pt>
                <c:pt idx="16">
                  <c:v>15.709866061163519</c:v>
                </c:pt>
                <c:pt idx="17">
                  <c:v>18.676767752640664</c:v>
                </c:pt>
                <c:pt idx="18">
                  <c:v>18.952429590825094</c:v>
                </c:pt>
              </c:numCache>
            </c:numRef>
          </c:yVal>
          <c:smooth val="1"/>
        </c:ser>
        <c:axId val="138495104"/>
        <c:axId val="138496640"/>
      </c:scatterChart>
      <c:valAx>
        <c:axId val="138495104"/>
        <c:scaling>
          <c:logBase val="10"/>
          <c:orientation val="minMax"/>
        </c:scaling>
        <c:axPos val="b"/>
        <c:numFmt formatCode="0.00" sourceLinked="1"/>
        <c:minorTickMark val="out"/>
        <c:tickLblPos val="nextTo"/>
        <c:txPr>
          <a:bodyPr rot="-1560000" vert="horz"/>
          <a:lstStyle/>
          <a:p>
            <a:pPr>
              <a:defRPr/>
            </a:pPr>
            <a:endParaRPr lang="en-US"/>
          </a:p>
        </c:txPr>
        <c:crossAx val="138496640"/>
        <c:crossesAt val="0"/>
        <c:crossBetween val="midCat"/>
        <c:majorUnit val="10"/>
      </c:valAx>
      <c:valAx>
        <c:axId val="138496640"/>
        <c:scaling>
          <c:logBase val="10"/>
          <c:orientation val="minMax"/>
          <c:max val="120"/>
          <c:min val="10"/>
        </c:scaling>
        <c:axPos val="l"/>
        <c:numFmt formatCode="0.00" sourceLinked="1"/>
        <c:minorTickMark val="out"/>
        <c:tickLblPos val="nextTo"/>
        <c:crossAx val="138495104"/>
        <c:crossesAt val="1.0000000000000005E-2"/>
        <c:crossBetween val="midCat"/>
      </c:valAx>
    </c:plotArea>
    <c:plotVisOnly val="1"/>
    <c:dispBlanksAs val="gap"/>
  </c:chart>
  <c:spPr>
    <a:ln>
      <a:noFill/>
    </a:ln>
  </c:spPr>
  <c:txPr>
    <a:bodyPr/>
    <a:lstStyle/>
    <a:p>
      <a:pPr>
        <a:defRPr sz="800">
          <a:latin typeface="Times New Roman" pitchFamily="18" charset="0"/>
          <a:cs typeface="Times New Roman" pitchFamily="18" charset="0"/>
        </a:defRPr>
      </a:pPr>
      <a:endParaRPr lang="en-US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4844016208500313"/>
          <c:y val="2.2053456335709508E-2"/>
          <c:w val="0.75277547543399514"/>
          <c:h val="0.86302823463635281"/>
        </c:manualLayout>
      </c:layout>
      <c:scatterChart>
        <c:scatterStyle val="smoothMarker"/>
        <c:ser>
          <c:idx val="0"/>
          <c:order val="0"/>
          <c:tx>
            <c:strRef>
              <c:f>HeLa!$D$6:$F$6</c:f>
              <c:strCache>
                <c:ptCount val="1"/>
                <c:pt idx="0">
                  <c:v>siControl</c:v>
                </c:pt>
              </c:strCache>
            </c:strRef>
          </c:tx>
          <c:spPr>
            <a:ln w="9525">
              <a:solidFill>
                <a:prstClr val="black"/>
              </a:solidFill>
            </a:ln>
          </c:spPr>
          <c:marker>
            <c:symbol val="triangle"/>
            <c:size val="4"/>
            <c:spPr>
              <a:solidFill>
                <a:schemeClr val="tx1"/>
              </a:solidFill>
              <a:ln>
                <a:solidFill>
                  <a:prstClr val="black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HeLa!$Y$27:$Y$35</c:f>
                <c:numCache>
                  <c:formatCode>General</c:formatCode>
                  <c:ptCount val="9"/>
                  <c:pt idx="0">
                    <c:v>11.730379409966798</c:v>
                  </c:pt>
                  <c:pt idx="1">
                    <c:v>19.123562107703528</c:v>
                  </c:pt>
                  <c:pt idx="2">
                    <c:v>11.748263714158446</c:v>
                  </c:pt>
                  <c:pt idx="3">
                    <c:v>14.099699216903854</c:v>
                  </c:pt>
                  <c:pt idx="4">
                    <c:v>3.6481844039961482</c:v>
                  </c:pt>
                  <c:pt idx="5">
                    <c:v>4.7910881464313784</c:v>
                  </c:pt>
                  <c:pt idx="6">
                    <c:v>10.050938101553188</c:v>
                  </c:pt>
                  <c:pt idx="7">
                    <c:v>8.519599230064804</c:v>
                  </c:pt>
                  <c:pt idx="8">
                    <c:v>29.08927615849349</c:v>
                  </c:pt>
                </c:numCache>
              </c:numRef>
            </c:plus>
            <c:minus>
              <c:numRef>
                <c:f>HeLa!$Y$27:$Y$35</c:f>
                <c:numCache>
                  <c:formatCode>General</c:formatCode>
                  <c:ptCount val="9"/>
                  <c:pt idx="0">
                    <c:v>11.730379409966798</c:v>
                  </c:pt>
                  <c:pt idx="1">
                    <c:v>19.123562107703528</c:v>
                  </c:pt>
                  <c:pt idx="2">
                    <c:v>11.748263714158446</c:v>
                  </c:pt>
                  <c:pt idx="3">
                    <c:v>14.099699216903854</c:v>
                  </c:pt>
                  <c:pt idx="4">
                    <c:v>3.6481844039961482</c:v>
                  </c:pt>
                  <c:pt idx="5">
                    <c:v>4.7910881464313784</c:v>
                  </c:pt>
                  <c:pt idx="6">
                    <c:v>10.050938101553188</c:v>
                  </c:pt>
                  <c:pt idx="7">
                    <c:v>8.519599230064804</c:v>
                  </c:pt>
                  <c:pt idx="8">
                    <c:v>29.08927615849349</c:v>
                  </c:pt>
                </c:numCache>
              </c:numRef>
            </c:minus>
          </c:errBars>
          <c:xVal>
            <c:numRef>
              <c:f>HeLa!$W$27:$W$35</c:f>
              <c:numCache>
                <c:formatCode>0.00</c:formatCode>
                <c:ptCount val="9"/>
                <c:pt idx="0">
                  <c:v>7.8125E-2</c:v>
                </c:pt>
                <c:pt idx="1">
                  <c:v>0.15625000000000042</c:v>
                </c:pt>
                <c:pt idx="2">
                  <c:v>0.31250000000000078</c:v>
                </c:pt>
                <c:pt idx="3">
                  <c:v>0.62500000000000167</c:v>
                </c:pt>
                <c:pt idx="4">
                  <c:v>1.25</c:v>
                </c:pt>
                <c:pt idx="5">
                  <c:v>2.5</c:v>
                </c:pt>
                <c:pt idx="6">
                  <c:v>5</c:v>
                </c:pt>
                <c:pt idx="7">
                  <c:v>10</c:v>
                </c:pt>
                <c:pt idx="8">
                  <c:v>20</c:v>
                </c:pt>
              </c:numCache>
            </c:numRef>
          </c:xVal>
          <c:yVal>
            <c:numRef>
              <c:f>HeLa!$X$27:$X$35</c:f>
              <c:numCache>
                <c:formatCode>0.00</c:formatCode>
                <c:ptCount val="9"/>
                <c:pt idx="0">
                  <c:v>93.110520214962321</c:v>
                </c:pt>
                <c:pt idx="1">
                  <c:v>80.69300443291246</c:v>
                </c:pt>
                <c:pt idx="2">
                  <c:v>83.728852529714558</c:v>
                </c:pt>
                <c:pt idx="3">
                  <c:v>74.330744588713657</c:v>
                </c:pt>
                <c:pt idx="4">
                  <c:v>86.137171299125683</c:v>
                </c:pt>
                <c:pt idx="5">
                  <c:v>95.249421314910762</c:v>
                </c:pt>
                <c:pt idx="6">
                  <c:v>90.030057076279178</c:v>
                </c:pt>
                <c:pt idx="7">
                  <c:v>96.067145340200227</c:v>
                </c:pt>
                <c:pt idx="8">
                  <c:v>86.713056779639828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HeLa!$D$7:$F$7</c:f>
              <c:strCache>
                <c:ptCount val="1"/>
                <c:pt idx="0">
                  <c:v>siORC1</c:v>
                </c:pt>
              </c:strCache>
            </c:strRef>
          </c:tx>
          <c:spPr>
            <a:ln w="9525">
              <a:solidFill>
                <a:prstClr val="black"/>
              </a:solidFill>
            </a:ln>
          </c:spPr>
          <c:marker>
            <c:symbol val="circle"/>
            <c:size val="3"/>
            <c:spPr>
              <a:solidFill>
                <a:schemeClr val="bg1"/>
              </a:solidFill>
              <a:ln>
                <a:solidFill>
                  <a:prstClr val="black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HeLa!$Y$52:$Y$60</c:f>
                <c:numCache>
                  <c:formatCode>General</c:formatCode>
                  <c:ptCount val="9"/>
                  <c:pt idx="0">
                    <c:v>6.5543341016851695</c:v>
                  </c:pt>
                  <c:pt idx="1">
                    <c:v>8.2425721400486953</c:v>
                  </c:pt>
                  <c:pt idx="2">
                    <c:v>2.9603201912099602</c:v>
                  </c:pt>
                  <c:pt idx="3">
                    <c:v>13.812187477582672</c:v>
                  </c:pt>
                  <c:pt idx="4">
                    <c:v>12.888056885399353</c:v>
                  </c:pt>
                  <c:pt idx="5">
                    <c:v>6.0578853666682395</c:v>
                  </c:pt>
                  <c:pt idx="6">
                    <c:v>4.3219704931320724</c:v>
                  </c:pt>
                  <c:pt idx="7">
                    <c:v>22.816955703759895</c:v>
                  </c:pt>
                  <c:pt idx="8">
                    <c:v>17.604868455819464</c:v>
                  </c:pt>
                </c:numCache>
              </c:numRef>
            </c:plus>
            <c:minus>
              <c:numRef>
                <c:f>HeLa!$Y$52:$Y$60</c:f>
                <c:numCache>
                  <c:formatCode>General</c:formatCode>
                  <c:ptCount val="9"/>
                  <c:pt idx="0">
                    <c:v>6.5543341016851695</c:v>
                  </c:pt>
                  <c:pt idx="1">
                    <c:v>8.2425721400486953</c:v>
                  </c:pt>
                  <c:pt idx="2">
                    <c:v>2.9603201912099602</c:v>
                  </c:pt>
                  <c:pt idx="3">
                    <c:v>13.812187477582672</c:v>
                  </c:pt>
                  <c:pt idx="4">
                    <c:v>12.888056885399353</c:v>
                  </c:pt>
                  <c:pt idx="5">
                    <c:v>6.0578853666682395</c:v>
                  </c:pt>
                  <c:pt idx="6">
                    <c:v>4.3219704931320724</c:v>
                  </c:pt>
                  <c:pt idx="7">
                    <c:v>22.816955703759895</c:v>
                  </c:pt>
                  <c:pt idx="8">
                    <c:v>17.604868455819464</c:v>
                  </c:pt>
                </c:numCache>
              </c:numRef>
            </c:minus>
          </c:errBars>
          <c:xVal>
            <c:numRef>
              <c:f>HeLa!$W$52:$W$60</c:f>
              <c:numCache>
                <c:formatCode>0.00</c:formatCode>
                <c:ptCount val="9"/>
                <c:pt idx="0">
                  <c:v>7.8125E-2</c:v>
                </c:pt>
                <c:pt idx="1">
                  <c:v>0.15625000000000042</c:v>
                </c:pt>
                <c:pt idx="2">
                  <c:v>0.31250000000000078</c:v>
                </c:pt>
                <c:pt idx="3">
                  <c:v>0.62500000000000167</c:v>
                </c:pt>
                <c:pt idx="4">
                  <c:v>1.25</c:v>
                </c:pt>
                <c:pt idx="5">
                  <c:v>2.5</c:v>
                </c:pt>
                <c:pt idx="6">
                  <c:v>5</c:v>
                </c:pt>
                <c:pt idx="7">
                  <c:v>10</c:v>
                </c:pt>
                <c:pt idx="8">
                  <c:v>20</c:v>
                </c:pt>
              </c:numCache>
            </c:numRef>
          </c:xVal>
          <c:yVal>
            <c:numRef>
              <c:f>HeLa!$X$52:$X$60</c:f>
              <c:numCache>
                <c:formatCode>0.00</c:formatCode>
                <c:ptCount val="9"/>
                <c:pt idx="0">
                  <c:v>89.089328963560988</c:v>
                </c:pt>
                <c:pt idx="1">
                  <c:v>84.607334021917964</c:v>
                </c:pt>
                <c:pt idx="2">
                  <c:v>93.717022693509577</c:v>
                </c:pt>
                <c:pt idx="3">
                  <c:v>100.12306365357286</c:v>
                </c:pt>
                <c:pt idx="4">
                  <c:v>89.90842301016319</c:v>
                </c:pt>
                <c:pt idx="5">
                  <c:v>94.128684314923476</c:v>
                </c:pt>
                <c:pt idx="6">
                  <c:v>96.837335582550608</c:v>
                </c:pt>
                <c:pt idx="7">
                  <c:v>65.031873843672244</c:v>
                </c:pt>
                <c:pt idx="8">
                  <c:v>73.725076036182472</c:v>
                </c:pt>
              </c:numCache>
            </c:numRef>
          </c:yVal>
          <c:smooth val="1"/>
        </c:ser>
        <c:axId val="169640704"/>
        <c:axId val="169642624"/>
      </c:scatterChart>
      <c:valAx>
        <c:axId val="169640704"/>
        <c:scaling>
          <c:logBase val="10"/>
          <c:orientation val="minMax"/>
          <c:max val="50"/>
          <c:min val="5.0000000000000024E-2"/>
        </c:scaling>
        <c:axPos val="b"/>
        <c:numFmt formatCode="#,##0.00" sourceLinked="0"/>
        <c:minorTickMark val="out"/>
        <c:tickLblPos val="nextTo"/>
        <c:txPr>
          <a:bodyPr rot="-1920000"/>
          <a:lstStyle/>
          <a:p>
            <a:pPr>
              <a:defRPr/>
            </a:pPr>
            <a:endParaRPr lang="en-US"/>
          </a:p>
        </c:txPr>
        <c:crossAx val="169642624"/>
        <c:crosses val="autoZero"/>
        <c:crossBetween val="midCat"/>
        <c:majorUnit val="10"/>
      </c:valAx>
      <c:valAx>
        <c:axId val="169642624"/>
        <c:scaling>
          <c:logBase val="10"/>
          <c:orientation val="minMax"/>
          <c:max val="160"/>
          <c:min val="1"/>
        </c:scaling>
        <c:axPos val="l"/>
        <c:numFmt formatCode="0" sourceLinked="0"/>
        <c:minorTickMark val="out"/>
        <c:tickLblPos val="nextTo"/>
        <c:crossAx val="169640704"/>
        <c:crossesAt val="1.0000000000000005E-2"/>
        <c:crossBetween val="midCat"/>
      </c:valAx>
    </c:plotArea>
    <c:plotVisOnly val="1"/>
    <c:dispBlanksAs val="gap"/>
  </c:chart>
  <c:spPr>
    <a:ln>
      <a:noFill/>
    </a:ln>
  </c:spPr>
  <c:txPr>
    <a:bodyPr/>
    <a:lstStyle/>
    <a:p>
      <a:pPr>
        <a:defRPr sz="800">
          <a:latin typeface="Times New Roman" pitchFamily="18" charset="0"/>
          <a:cs typeface="Times New Roman" pitchFamily="18" charset="0"/>
        </a:defRPr>
      </a:pPr>
      <a:endParaRPr lang="en-US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>
        <c:manualLayout>
          <c:layoutTarget val="inner"/>
          <c:xMode val="edge"/>
          <c:yMode val="edge"/>
          <c:x val="0.14844016208500313"/>
          <c:y val="2.6302629331096849E-2"/>
          <c:w val="0.66858179012345675"/>
          <c:h val="0.85877906164096363"/>
        </c:manualLayout>
      </c:layout>
      <c:scatterChart>
        <c:scatterStyle val="smoothMarker"/>
        <c:ser>
          <c:idx val="0"/>
          <c:order val="0"/>
          <c:tx>
            <c:strRef>
              <c:f>BJ!$D$6:$F$6</c:f>
              <c:strCache>
                <c:ptCount val="1"/>
                <c:pt idx="0">
                  <c:v>siControl</c:v>
                </c:pt>
              </c:strCache>
            </c:strRef>
          </c:tx>
          <c:spPr>
            <a:ln w="9525">
              <a:solidFill>
                <a:prstClr val="black"/>
              </a:solidFill>
            </a:ln>
          </c:spPr>
          <c:marker>
            <c:symbol val="triangle"/>
            <c:size val="4"/>
            <c:spPr>
              <a:solidFill>
                <a:schemeClr val="tx1"/>
              </a:solidFill>
              <a:ln>
                <a:solidFill>
                  <a:prstClr val="black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BJ!$Y$27:$Y$35</c:f>
                <c:numCache>
                  <c:formatCode>General</c:formatCode>
                  <c:ptCount val="9"/>
                  <c:pt idx="0">
                    <c:v>29.856571600816331</c:v>
                  </c:pt>
                  <c:pt idx="1">
                    <c:v>19.131912398703353</c:v>
                  </c:pt>
                  <c:pt idx="2">
                    <c:v>38.571643438289577</c:v>
                  </c:pt>
                  <c:pt idx="3">
                    <c:v>24.261100142175309</c:v>
                  </c:pt>
                  <c:pt idx="4">
                    <c:v>23.488382824824967</c:v>
                  </c:pt>
                  <c:pt idx="5">
                    <c:v>27.901500830264869</c:v>
                  </c:pt>
                  <c:pt idx="6">
                    <c:v>19.511837119273135</c:v>
                  </c:pt>
                  <c:pt idx="7">
                    <c:v>6.3730067262044097</c:v>
                  </c:pt>
                  <c:pt idx="8">
                    <c:v>13.543261270599565</c:v>
                  </c:pt>
                </c:numCache>
              </c:numRef>
            </c:plus>
            <c:minus>
              <c:numRef>
                <c:f>BJ!$Y$27:$Y$35</c:f>
                <c:numCache>
                  <c:formatCode>General</c:formatCode>
                  <c:ptCount val="9"/>
                  <c:pt idx="0">
                    <c:v>29.856571600816331</c:v>
                  </c:pt>
                  <c:pt idx="1">
                    <c:v>19.131912398703353</c:v>
                  </c:pt>
                  <c:pt idx="2">
                    <c:v>38.571643438289577</c:v>
                  </c:pt>
                  <c:pt idx="3">
                    <c:v>24.261100142175309</c:v>
                  </c:pt>
                  <c:pt idx="4">
                    <c:v>23.488382824824967</c:v>
                  </c:pt>
                  <c:pt idx="5">
                    <c:v>27.901500830264869</c:v>
                  </c:pt>
                  <c:pt idx="6">
                    <c:v>19.511837119273135</c:v>
                  </c:pt>
                  <c:pt idx="7">
                    <c:v>6.3730067262044097</c:v>
                  </c:pt>
                  <c:pt idx="8">
                    <c:v>13.543261270599565</c:v>
                  </c:pt>
                </c:numCache>
              </c:numRef>
            </c:minus>
          </c:errBars>
          <c:xVal>
            <c:numRef>
              <c:f>BJ!$W$27:$W$35</c:f>
              <c:numCache>
                <c:formatCode>0.00</c:formatCode>
                <c:ptCount val="9"/>
                <c:pt idx="0">
                  <c:v>7.8125E-2</c:v>
                </c:pt>
                <c:pt idx="1">
                  <c:v>0.15625000000000042</c:v>
                </c:pt>
                <c:pt idx="2">
                  <c:v>0.31250000000000078</c:v>
                </c:pt>
                <c:pt idx="3">
                  <c:v>0.62500000000000167</c:v>
                </c:pt>
                <c:pt idx="4">
                  <c:v>1.25</c:v>
                </c:pt>
                <c:pt idx="5">
                  <c:v>2.5</c:v>
                </c:pt>
                <c:pt idx="6">
                  <c:v>5</c:v>
                </c:pt>
                <c:pt idx="7">
                  <c:v>10</c:v>
                </c:pt>
                <c:pt idx="8">
                  <c:v>20</c:v>
                </c:pt>
              </c:numCache>
            </c:numRef>
          </c:xVal>
          <c:yVal>
            <c:numRef>
              <c:f>BJ!$X$27:$X$35</c:f>
              <c:numCache>
                <c:formatCode>0.00</c:formatCode>
                <c:ptCount val="9"/>
                <c:pt idx="0">
                  <c:v>92.059453696456458</c:v>
                </c:pt>
                <c:pt idx="1">
                  <c:v>132.53284950721388</c:v>
                </c:pt>
                <c:pt idx="2">
                  <c:v>110.05887073297642</c:v>
                </c:pt>
                <c:pt idx="3">
                  <c:v>119.68956355504801</c:v>
                </c:pt>
                <c:pt idx="4">
                  <c:v>138.84045468167602</c:v>
                </c:pt>
                <c:pt idx="5">
                  <c:v>102.10191342936405</c:v>
                </c:pt>
                <c:pt idx="6">
                  <c:v>109.97979955082324</c:v>
                </c:pt>
                <c:pt idx="7">
                  <c:v>109.98376243436299</c:v>
                </c:pt>
                <c:pt idx="8">
                  <c:v>111.12563235965713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BJ!$D$7:$F$7</c:f>
              <c:strCache>
                <c:ptCount val="1"/>
                <c:pt idx="0">
                  <c:v>siORC1</c:v>
                </c:pt>
              </c:strCache>
            </c:strRef>
          </c:tx>
          <c:spPr>
            <a:ln w="9525">
              <a:solidFill>
                <a:prstClr val="black"/>
              </a:solidFill>
            </a:ln>
          </c:spPr>
          <c:marker>
            <c:symbol val="circle"/>
            <c:size val="3"/>
            <c:spPr>
              <a:solidFill>
                <a:schemeClr val="bg1"/>
              </a:solidFill>
              <a:ln>
                <a:solidFill>
                  <a:prstClr val="black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BJ!$Y$52:$Y$60</c:f>
                <c:numCache>
                  <c:formatCode>General</c:formatCode>
                  <c:ptCount val="9"/>
                  <c:pt idx="0">
                    <c:v>36.16766967892864</c:v>
                  </c:pt>
                  <c:pt idx="1">
                    <c:v>9.5692362177028318</c:v>
                  </c:pt>
                  <c:pt idx="2">
                    <c:v>16.746496128284743</c:v>
                  </c:pt>
                  <c:pt idx="3">
                    <c:v>32.837880007173013</c:v>
                  </c:pt>
                  <c:pt idx="4">
                    <c:v>10.083112390417885</c:v>
                  </c:pt>
                  <c:pt idx="5">
                    <c:v>20.662477170742623</c:v>
                  </c:pt>
                  <c:pt idx="6">
                    <c:v>4.3199263389580365</c:v>
                  </c:pt>
                  <c:pt idx="7">
                    <c:v>20.211843059173532</c:v>
                  </c:pt>
                  <c:pt idx="8">
                    <c:v>10.745488845292178</c:v>
                  </c:pt>
                </c:numCache>
              </c:numRef>
            </c:plus>
            <c:minus>
              <c:numRef>
                <c:f>BJ!$Y$52:$Y$60</c:f>
                <c:numCache>
                  <c:formatCode>General</c:formatCode>
                  <c:ptCount val="9"/>
                  <c:pt idx="0">
                    <c:v>36.16766967892864</c:v>
                  </c:pt>
                  <c:pt idx="1">
                    <c:v>9.5692362177028318</c:v>
                  </c:pt>
                  <c:pt idx="2">
                    <c:v>16.746496128284743</c:v>
                  </c:pt>
                  <c:pt idx="3">
                    <c:v>32.837880007173013</c:v>
                  </c:pt>
                  <c:pt idx="4">
                    <c:v>10.083112390417885</c:v>
                  </c:pt>
                  <c:pt idx="5">
                    <c:v>20.662477170742623</c:v>
                  </c:pt>
                  <c:pt idx="6">
                    <c:v>4.3199263389580365</c:v>
                  </c:pt>
                  <c:pt idx="7">
                    <c:v>20.211843059173532</c:v>
                  </c:pt>
                  <c:pt idx="8">
                    <c:v>10.745488845292178</c:v>
                  </c:pt>
                </c:numCache>
              </c:numRef>
            </c:minus>
          </c:errBars>
          <c:xVal>
            <c:numRef>
              <c:f>BJ!$W$52:$W$60</c:f>
              <c:numCache>
                <c:formatCode>0.00</c:formatCode>
                <c:ptCount val="9"/>
                <c:pt idx="0">
                  <c:v>7.8125E-2</c:v>
                </c:pt>
                <c:pt idx="1">
                  <c:v>0.15625000000000042</c:v>
                </c:pt>
                <c:pt idx="2">
                  <c:v>0.31250000000000078</c:v>
                </c:pt>
                <c:pt idx="3">
                  <c:v>0.62500000000000167</c:v>
                </c:pt>
                <c:pt idx="4">
                  <c:v>1.25</c:v>
                </c:pt>
                <c:pt idx="5">
                  <c:v>2.5</c:v>
                </c:pt>
                <c:pt idx="6">
                  <c:v>5</c:v>
                </c:pt>
                <c:pt idx="7">
                  <c:v>10</c:v>
                </c:pt>
                <c:pt idx="8">
                  <c:v>20</c:v>
                </c:pt>
              </c:numCache>
            </c:numRef>
          </c:xVal>
          <c:yVal>
            <c:numRef>
              <c:f>BJ!$X$52:$X$60</c:f>
              <c:numCache>
                <c:formatCode>0.00</c:formatCode>
                <c:ptCount val="9"/>
                <c:pt idx="0">
                  <c:v>108.18712921950366</c:v>
                </c:pt>
                <c:pt idx="1">
                  <c:v>118.58382575478534</c:v>
                </c:pt>
                <c:pt idx="2">
                  <c:v>122.65582138161821</c:v>
                </c:pt>
                <c:pt idx="3">
                  <c:v>112.24031093488365</c:v>
                </c:pt>
                <c:pt idx="4">
                  <c:v>114.50622070316579</c:v>
                </c:pt>
                <c:pt idx="5">
                  <c:v>139.6670225590216</c:v>
                </c:pt>
                <c:pt idx="6">
                  <c:v>105.68567325110548</c:v>
                </c:pt>
                <c:pt idx="7">
                  <c:v>70.529968525666419</c:v>
                </c:pt>
                <c:pt idx="8">
                  <c:v>72.423422416293988</c:v>
                </c:pt>
              </c:numCache>
            </c:numRef>
          </c:yVal>
          <c:smooth val="1"/>
        </c:ser>
        <c:axId val="178634752"/>
        <c:axId val="178636288"/>
      </c:scatterChart>
      <c:valAx>
        <c:axId val="178634752"/>
        <c:scaling>
          <c:logBase val="10"/>
          <c:orientation val="minMax"/>
          <c:max val="50"/>
          <c:min val="5.0000000000000024E-2"/>
        </c:scaling>
        <c:axPos val="b"/>
        <c:numFmt formatCode="#,##0.00" sourceLinked="0"/>
        <c:minorTickMark val="out"/>
        <c:tickLblPos val="nextTo"/>
        <c:txPr>
          <a:bodyPr rot="-1920000"/>
          <a:lstStyle/>
          <a:p>
            <a:pPr>
              <a:defRPr/>
            </a:pPr>
            <a:endParaRPr lang="en-US"/>
          </a:p>
        </c:txPr>
        <c:crossAx val="178636288"/>
        <c:crosses val="autoZero"/>
        <c:crossBetween val="midCat"/>
        <c:majorUnit val="10"/>
      </c:valAx>
      <c:valAx>
        <c:axId val="178636288"/>
        <c:scaling>
          <c:logBase val="10"/>
          <c:orientation val="minMax"/>
          <c:max val="180"/>
          <c:min val="1"/>
        </c:scaling>
        <c:axPos val="l"/>
        <c:numFmt formatCode="0" sourceLinked="0"/>
        <c:minorTickMark val="out"/>
        <c:tickLblPos val="nextTo"/>
        <c:crossAx val="178634752"/>
        <c:crossesAt val="1.0000000000000005E-2"/>
        <c:crossBetween val="midCat"/>
      </c:valAx>
    </c:plotArea>
    <c:plotVisOnly val="1"/>
    <c:dispBlanksAs val="gap"/>
  </c:chart>
  <c:spPr>
    <a:ln>
      <a:noFill/>
    </a:ln>
  </c:spPr>
  <c:txPr>
    <a:bodyPr/>
    <a:lstStyle/>
    <a:p>
      <a:pPr>
        <a:defRPr sz="800">
          <a:latin typeface="Times New Roman" pitchFamily="18" charset="0"/>
          <a:cs typeface="Times New Roman" pitchFamily="18" charset="0"/>
        </a:defRPr>
      </a:pPr>
      <a:endParaRPr lang="en-US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9899228395061741"/>
          <c:y val="4.2704678362573099E-2"/>
          <c:w val="0.66858179012345675"/>
          <c:h val="0.7382595029239778"/>
        </c:manualLayout>
      </c:layout>
      <c:scatterChart>
        <c:scatterStyle val="smoothMarker"/>
        <c:ser>
          <c:idx val="0"/>
          <c:order val="0"/>
          <c:tx>
            <c:strRef>
              <c:f>'48BR'!$D$6:$F$6</c:f>
              <c:strCache>
                <c:ptCount val="1"/>
                <c:pt idx="0">
                  <c:v>siControl</c:v>
                </c:pt>
              </c:strCache>
            </c:strRef>
          </c:tx>
          <c:spPr>
            <a:ln w="15875">
              <a:solidFill>
                <a:prstClr val="black"/>
              </a:solidFill>
            </a:ln>
          </c:spPr>
          <c:marker>
            <c:symbol val="triangle"/>
            <c:size val="4"/>
            <c:spPr>
              <a:solidFill>
                <a:schemeClr val="tx1"/>
              </a:solidFill>
              <a:ln>
                <a:solidFill>
                  <a:prstClr val="black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'48BR'!$C$40:$C$48</c:f>
                <c:numCache>
                  <c:formatCode>General</c:formatCode>
                  <c:ptCount val="9"/>
                  <c:pt idx="0">
                    <c:v>4.7904266862772689</c:v>
                  </c:pt>
                  <c:pt idx="1">
                    <c:v>7.8119632460674016</c:v>
                  </c:pt>
                  <c:pt idx="2">
                    <c:v>8.5023196889189894</c:v>
                  </c:pt>
                  <c:pt idx="3">
                    <c:v>3.3436246748160858</c:v>
                  </c:pt>
                  <c:pt idx="4">
                    <c:v>9.52864522702043</c:v>
                  </c:pt>
                  <c:pt idx="5">
                    <c:v>8.0086592510579564</c:v>
                  </c:pt>
                  <c:pt idx="6">
                    <c:v>5.5982545297242865</c:v>
                  </c:pt>
                  <c:pt idx="7">
                    <c:v>3.2819376934875075</c:v>
                  </c:pt>
                  <c:pt idx="8">
                    <c:v>4.2109141881163685</c:v>
                  </c:pt>
                </c:numCache>
              </c:numRef>
            </c:plus>
            <c:minus>
              <c:numRef>
                <c:f>'48BR'!$C$40:$C$48</c:f>
                <c:numCache>
                  <c:formatCode>General</c:formatCode>
                  <c:ptCount val="9"/>
                  <c:pt idx="0">
                    <c:v>4.7904266862772689</c:v>
                  </c:pt>
                  <c:pt idx="1">
                    <c:v>7.8119632460674016</c:v>
                  </c:pt>
                  <c:pt idx="2">
                    <c:v>8.5023196889189894</c:v>
                  </c:pt>
                  <c:pt idx="3">
                    <c:v>3.3436246748160858</c:v>
                  </c:pt>
                  <c:pt idx="4">
                    <c:v>9.52864522702043</c:v>
                  </c:pt>
                  <c:pt idx="5">
                    <c:v>8.0086592510579564</c:v>
                  </c:pt>
                  <c:pt idx="6">
                    <c:v>5.5982545297242865</c:v>
                  </c:pt>
                  <c:pt idx="7">
                    <c:v>3.2819376934875075</c:v>
                  </c:pt>
                  <c:pt idx="8">
                    <c:v>4.2109141881163685</c:v>
                  </c:pt>
                </c:numCache>
              </c:numRef>
            </c:minus>
          </c:errBars>
          <c:xVal>
            <c:numRef>
              <c:f>'48BR'!$B$27:$B$35</c:f>
              <c:numCache>
                <c:formatCode>0.00</c:formatCode>
                <c:ptCount val="9"/>
                <c:pt idx="0">
                  <c:v>7.8125E-2</c:v>
                </c:pt>
                <c:pt idx="1">
                  <c:v>0.15625000000000044</c:v>
                </c:pt>
                <c:pt idx="2">
                  <c:v>0.31250000000000117</c:v>
                </c:pt>
                <c:pt idx="3">
                  <c:v>0.62500000000000244</c:v>
                </c:pt>
                <c:pt idx="4">
                  <c:v>1.25</c:v>
                </c:pt>
                <c:pt idx="5">
                  <c:v>2.5</c:v>
                </c:pt>
                <c:pt idx="6">
                  <c:v>5</c:v>
                </c:pt>
                <c:pt idx="7">
                  <c:v>10</c:v>
                </c:pt>
                <c:pt idx="8">
                  <c:v>20</c:v>
                </c:pt>
              </c:numCache>
            </c:numRef>
          </c:xVal>
          <c:yVal>
            <c:numRef>
              <c:f>'48BR'!$C$27:$C$35</c:f>
              <c:numCache>
                <c:formatCode>0.00</c:formatCode>
                <c:ptCount val="9"/>
                <c:pt idx="0">
                  <c:v>101.65161382406519</c:v>
                </c:pt>
                <c:pt idx="1">
                  <c:v>99.247860648061845</c:v>
                </c:pt>
                <c:pt idx="2">
                  <c:v>104.48044462366336</c:v>
                </c:pt>
                <c:pt idx="3">
                  <c:v>104.08162425964208</c:v>
                </c:pt>
                <c:pt idx="4">
                  <c:v>101.98444911254035</c:v>
                </c:pt>
                <c:pt idx="5">
                  <c:v>100.41064851916342</c:v>
                </c:pt>
                <c:pt idx="6">
                  <c:v>99.031918991440691</c:v>
                </c:pt>
                <c:pt idx="7">
                  <c:v>96.274852700575451</c:v>
                </c:pt>
                <c:pt idx="8">
                  <c:v>93.350467010742818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'48BR'!$D$7:$F$7</c:f>
              <c:strCache>
                <c:ptCount val="1"/>
                <c:pt idx="0">
                  <c:v>siORC1</c:v>
                </c:pt>
              </c:strCache>
            </c:strRef>
          </c:tx>
          <c:spPr>
            <a:ln w="15875">
              <a:solidFill>
                <a:prstClr val="black"/>
              </a:solidFill>
            </a:ln>
          </c:spPr>
          <c:marker>
            <c:symbol val="circle"/>
            <c:size val="3"/>
            <c:spPr>
              <a:solidFill>
                <a:schemeClr val="bg1"/>
              </a:solidFill>
              <a:ln>
                <a:solidFill>
                  <a:prstClr val="black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'48BR'!$D$40:$D$48</c:f>
                <c:numCache>
                  <c:formatCode>General</c:formatCode>
                  <c:ptCount val="9"/>
                  <c:pt idx="0">
                    <c:v>1.1317486675353934</c:v>
                  </c:pt>
                  <c:pt idx="1">
                    <c:v>1.3569895693422624</c:v>
                  </c:pt>
                  <c:pt idx="2">
                    <c:v>5.6516662452096824</c:v>
                  </c:pt>
                  <c:pt idx="3">
                    <c:v>8.5519598748964505</c:v>
                  </c:pt>
                  <c:pt idx="4">
                    <c:v>2.8472580733537947</c:v>
                  </c:pt>
                  <c:pt idx="5">
                    <c:v>6.1548711032597545</c:v>
                  </c:pt>
                  <c:pt idx="6">
                    <c:v>4.5038048935544888</c:v>
                  </c:pt>
                  <c:pt idx="7">
                    <c:v>4.2703252923005124</c:v>
                  </c:pt>
                  <c:pt idx="8">
                    <c:v>5.3607614772231136</c:v>
                  </c:pt>
                </c:numCache>
              </c:numRef>
            </c:plus>
            <c:minus>
              <c:numRef>
                <c:f>'48BR'!$D$40:$D$48</c:f>
                <c:numCache>
                  <c:formatCode>General</c:formatCode>
                  <c:ptCount val="9"/>
                  <c:pt idx="0">
                    <c:v>1.1317486675353934</c:v>
                  </c:pt>
                  <c:pt idx="1">
                    <c:v>1.3569895693422624</c:v>
                  </c:pt>
                  <c:pt idx="2">
                    <c:v>5.6516662452096824</c:v>
                  </c:pt>
                  <c:pt idx="3">
                    <c:v>8.5519598748964505</c:v>
                  </c:pt>
                  <c:pt idx="4">
                    <c:v>2.8472580733537947</c:v>
                  </c:pt>
                  <c:pt idx="5">
                    <c:v>6.1548711032597545</c:v>
                  </c:pt>
                  <c:pt idx="6">
                    <c:v>4.5038048935544888</c:v>
                  </c:pt>
                  <c:pt idx="7">
                    <c:v>4.2703252923005124</c:v>
                  </c:pt>
                  <c:pt idx="8">
                    <c:v>5.3607614772231136</c:v>
                  </c:pt>
                </c:numCache>
              </c:numRef>
            </c:minus>
          </c:errBars>
          <c:xVal>
            <c:numRef>
              <c:f>'48BR'!$B$27:$B$35</c:f>
              <c:numCache>
                <c:formatCode>0.00</c:formatCode>
                <c:ptCount val="9"/>
                <c:pt idx="0">
                  <c:v>7.8125E-2</c:v>
                </c:pt>
                <c:pt idx="1">
                  <c:v>0.15625000000000044</c:v>
                </c:pt>
                <c:pt idx="2">
                  <c:v>0.31250000000000117</c:v>
                </c:pt>
                <c:pt idx="3">
                  <c:v>0.62500000000000244</c:v>
                </c:pt>
                <c:pt idx="4">
                  <c:v>1.25</c:v>
                </c:pt>
                <c:pt idx="5">
                  <c:v>2.5</c:v>
                </c:pt>
                <c:pt idx="6">
                  <c:v>5</c:v>
                </c:pt>
                <c:pt idx="7">
                  <c:v>10</c:v>
                </c:pt>
                <c:pt idx="8">
                  <c:v>20</c:v>
                </c:pt>
              </c:numCache>
            </c:numRef>
          </c:xVal>
          <c:yVal>
            <c:numRef>
              <c:f>'48BR'!$D$27:$D$35</c:f>
              <c:numCache>
                <c:formatCode>0.00</c:formatCode>
                <c:ptCount val="9"/>
                <c:pt idx="0">
                  <c:v>96.005484245144757</c:v>
                </c:pt>
                <c:pt idx="1">
                  <c:v>98.977185292433859</c:v>
                </c:pt>
                <c:pt idx="2">
                  <c:v>92.064651001099094</c:v>
                </c:pt>
                <c:pt idx="3">
                  <c:v>90.265410986597544</c:v>
                </c:pt>
                <c:pt idx="4">
                  <c:v>78.287845084226305</c:v>
                </c:pt>
                <c:pt idx="5">
                  <c:v>67.897038672881195</c:v>
                </c:pt>
                <c:pt idx="6">
                  <c:v>51.261898593998076</c:v>
                </c:pt>
                <c:pt idx="7">
                  <c:v>39.830469774540994</c:v>
                </c:pt>
                <c:pt idx="8">
                  <c:v>37.360337680352075</c:v>
                </c:pt>
              </c:numCache>
            </c:numRef>
          </c:yVal>
          <c:smooth val="1"/>
        </c:ser>
        <c:axId val="179149056"/>
        <c:axId val="179167232"/>
      </c:scatterChart>
      <c:valAx>
        <c:axId val="179149056"/>
        <c:scaling>
          <c:logBase val="10"/>
          <c:orientation val="minMax"/>
          <c:max val="50"/>
          <c:min val="5.0000000000000031E-2"/>
        </c:scaling>
        <c:axPos val="b"/>
        <c:numFmt formatCode="#,##0.00" sourceLinked="0"/>
        <c:minorTickMark val="out"/>
        <c:tickLblPos val="nextTo"/>
        <c:txPr>
          <a:bodyPr rot="-1920000"/>
          <a:lstStyle/>
          <a:p>
            <a:pPr>
              <a:defRPr/>
            </a:pPr>
            <a:endParaRPr lang="en-US"/>
          </a:p>
        </c:txPr>
        <c:crossAx val="179167232"/>
        <c:crosses val="autoZero"/>
        <c:crossBetween val="midCat"/>
        <c:majorUnit val="10"/>
      </c:valAx>
      <c:valAx>
        <c:axId val="179167232"/>
        <c:scaling>
          <c:logBase val="10"/>
          <c:orientation val="minMax"/>
          <c:max val="160"/>
          <c:min val="1"/>
        </c:scaling>
        <c:axPos val="l"/>
        <c:numFmt formatCode="0" sourceLinked="0"/>
        <c:minorTickMark val="out"/>
        <c:tickLblPos val="nextTo"/>
        <c:crossAx val="179149056"/>
        <c:crossesAt val="1.0000000000000007E-2"/>
        <c:crossBetween val="midCat"/>
      </c:valAx>
    </c:plotArea>
    <c:plotVisOnly val="1"/>
    <c:dispBlanksAs val="gap"/>
  </c:chart>
  <c:spPr>
    <a:ln>
      <a:noFill/>
    </a:ln>
  </c:spPr>
  <c:txPr>
    <a:bodyPr/>
    <a:lstStyle/>
    <a:p>
      <a:pPr>
        <a:defRPr sz="800">
          <a:latin typeface="Times New Roman" pitchFamily="18" charset="0"/>
          <a:cs typeface="Times New Roman" pitchFamily="18" charset="0"/>
        </a:defRPr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44C77-34B4-46A8-9312-516042D516E6}" type="datetimeFigureOut">
              <a:rPr lang="en-US" smtClean="0"/>
              <a:pPr/>
              <a:t>12/10/2012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E020F1-60CF-4379-931C-769ED23ADA4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43138" y="685800"/>
            <a:ext cx="2371725" cy="34274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657415-D914-4A8A-9BBD-E3EB2BA94B0D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6806058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43138" y="685800"/>
            <a:ext cx="2371725" cy="34274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657415-D914-4A8A-9BBD-E3EB2BA94B0D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3373619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43138" y="685800"/>
            <a:ext cx="2371725" cy="34274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657415-D914-4A8A-9BBD-E3EB2BA94B0D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9769097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020F1-60CF-4379-931C-769ED23ADA4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E2531-E871-45C0-857B-F7317138E0EE}" type="datetimeFigureOut">
              <a:rPr lang="en-US" smtClean="0"/>
              <a:pPr/>
              <a:t>12/10/2012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778DC-AF65-4402-BD4D-08AACA8836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E2531-E871-45C0-857B-F7317138E0EE}" type="datetimeFigureOut">
              <a:rPr lang="en-US" smtClean="0"/>
              <a:pPr/>
              <a:t>12/10/2012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778DC-AF65-4402-BD4D-08AACA8836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E2531-E871-45C0-857B-F7317138E0EE}" type="datetimeFigureOut">
              <a:rPr lang="en-US" smtClean="0"/>
              <a:pPr/>
              <a:t>12/10/2012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778DC-AF65-4402-BD4D-08AACA8836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E2531-E871-45C0-857B-F7317138E0EE}" type="datetimeFigureOut">
              <a:rPr lang="en-US" smtClean="0"/>
              <a:pPr/>
              <a:t>12/10/2012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778DC-AF65-4402-BD4D-08AACA8836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E2531-E871-45C0-857B-F7317138E0EE}" type="datetimeFigureOut">
              <a:rPr lang="en-US" smtClean="0"/>
              <a:pPr/>
              <a:t>12/10/2012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778DC-AF65-4402-BD4D-08AACA8836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E2531-E871-45C0-857B-F7317138E0EE}" type="datetimeFigureOut">
              <a:rPr lang="en-US" smtClean="0"/>
              <a:pPr/>
              <a:t>12/10/2012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778DC-AF65-4402-BD4D-08AACA8836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E2531-E871-45C0-857B-F7317138E0EE}" type="datetimeFigureOut">
              <a:rPr lang="en-US" smtClean="0"/>
              <a:pPr/>
              <a:t>12/10/2012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778DC-AF65-4402-BD4D-08AACA8836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E2531-E871-45C0-857B-F7317138E0EE}" type="datetimeFigureOut">
              <a:rPr lang="en-US" smtClean="0"/>
              <a:pPr/>
              <a:t>12/10/2012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778DC-AF65-4402-BD4D-08AACA8836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E2531-E871-45C0-857B-F7317138E0EE}" type="datetimeFigureOut">
              <a:rPr lang="en-US" smtClean="0"/>
              <a:pPr/>
              <a:t>12/10/2012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778DC-AF65-4402-BD4D-08AACA8836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E2531-E871-45C0-857B-F7317138E0EE}" type="datetimeFigureOut">
              <a:rPr lang="en-US" smtClean="0"/>
              <a:pPr/>
              <a:t>12/10/2012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778DC-AF65-4402-BD4D-08AACA8836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E2531-E871-45C0-857B-F7317138E0EE}" type="datetimeFigureOut">
              <a:rPr lang="en-US" smtClean="0"/>
              <a:pPr/>
              <a:t>12/10/2012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778DC-AF65-4402-BD4D-08AACA8836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E2531-E871-45C0-857B-F7317138E0EE}" type="datetimeFigureOut">
              <a:rPr lang="en-US" smtClean="0"/>
              <a:pPr/>
              <a:t>12/10/2012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778DC-AF65-4402-BD4D-08AACA8836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11" Type="http://schemas.openxmlformats.org/officeDocument/2006/relationships/image" Target="../media/image4.jpeg"/><Relationship Id="rId5" Type="http://schemas.openxmlformats.org/officeDocument/2006/relationships/chart" Target="../charts/chart3.xml"/><Relationship Id="rId10" Type="http://schemas.openxmlformats.org/officeDocument/2006/relationships/image" Target="../media/image3.jpeg"/><Relationship Id="rId4" Type="http://schemas.openxmlformats.org/officeDocument/2006/relationships/chart" Target="../charts/chart2.xml"/><Relationship Id="rId9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18" Type="http://schemas.openxmlformats.org/officeDocument/2006/relationships/image" Target="../media/image20.png"/><Relationship Id="rId26" Type="http://schemas.openxmlformats.org/officeDocument/2006/relationships/image" Target="../media/image28.png"/><Relationship Id="rId3" Type="http://schemas.openxmlformats.org/officeDocument/2006/relationships/image" Target="../media/image5.png"/><Relationship Id="rId21" Type="http://schemas.openxmlformats.org/officeDocument/2006/relationships/image" Target="../media/image23.png"/><Relationship Id="rId7" Type="http://schemas.openxmlformats.org/officeDocument/2006/relationships/image" Target="../media/image9.jpeg"/><Relationship Id="rId12" Type="http://schemas.openxmlformats.org/officeDocument/2006/relationships/image" Target="../media/image14.tiff"/><Relationship Id="rId17" Type="http://schemas.openxmlformats.org/officeDocument/2006/relationships/image" Target="../media/image19.jpeg"/><Relationship Id="rId25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8.jpeg"/><Relationship Id="rId20" Type="http://schemas.openxmlformats.org/officeDocument/2006/relationships/image" Target="../media/image22.png"/><Relationship Id="rId29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24" Type="http://schemas.openxmlformats.org/officeDocument/2006/relationships/image" Target="../media/image26.png"/><Relationship Id="rId5" Type="http://schemas.openxmlformats.org/officeDocument/2006/relationships/image" Target="../media/image7.png"/><Relationship Id="rId15" Type="http://schemas.openxmlformats.org/officeDocument/2006/relationships/image" Target="../media/image17.jpeg"/><Relationship Id="rId23" Type="http://schemas.openxmlformats.org/officeDocument/2006/relationships/image" Target="../media/image25.png"/><Relationship Id="rId28" Type="http://schemas.openxmlformats.org/officeDocument/2006/relationships/image" Target="../media/image30.png"/><Relationship Id="rId10" Type="http://schemas.openxmlformats.org/officeDocument/2006/relationships/image" Target="../media/image12.jpeg"/><Relationship Id="rId19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11.jpeg"/><Relationship Id="rId14" Type="http://schemas.openxmlformats.org/officeDocument/2006/relationships/image" Target="../media/image16.jpeg"/><Relationship Id="rId22" Type="http://schemas.openxmlformats.org/officeDocument/2006/relationships/image" Target="../media/image24.png"/><Relationship Id="rId27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tiff"/><Relationship Id="rId3" Type="http://schemas.openxmlformats.org/officeDocument/2006/relationships/chart" Target="../charts/chart6.xml"/><Relationship Id="rId7" Type="http://schemas.microsoft.com/office/2007/relationships/hdphoto" Target="../media/hdphoto18.wd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tiff"/><Relationship Id="rId4" Type="http://schemas.openxmlformats.org/officeDocument/2006/relationships/image" Target="../media/image32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7" Type="http://schemas.openxmlformats.org/officeDocument/2006/relationships/chart" Target="../charts/chart1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0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7" Type="http://schemas.openxmlformats.org/officeDocument/2006/relationships/chart" Target="../charts/chart17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6.xml"/><Relationship Id="rId5" Type="http://schemas.openxmlformats.org/officeDocument/2006/relationships/chart" Target="../charts/chart15.xml"/><Relationship Id="rId4" Type="http://schemas.openxmlformats.org/officeDocument/2006/relationships/chart" Target="../charts/char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Chart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790046270"/>
              </p:ext>
            </p:extLst>
          </p:nvPr>
        </p:nvGraphicFramePr>
        <p:xfrm>
          <a:off x="3379709" y="916038"/>
          <a:ext cx="1332000" cy="152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9" name="Chart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767438853"/>
              </p:ext>
            </p:extLst>
          </p:nvPr>
        </p:nvGraphicFramePr>
        <p:xfrm>
          <a:off x="4675853" y="915453"/>
          <a:ext cx="1332000" cy="152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26" name="Straight Connector 25"/>
          <p:cNvCxnSpPr/>
          <p:nvPr/>
        </p:nvCxnSpPr>
        <p:spPr>
          <a:xfrm>
            <a:off x="5043018" y="824109"/>
            <a:ext cx="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043018" y="926500"/>
            <a:ext cx="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16498" y="128465"/>
            <a:ext cx="1593550" cy="250281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GB" sz="1000" b="1" dirty="0" smtClean="0">
                <a:latin typeface="Times New Roman" pitchFamily="18" charset="0"/>
                <a:cs typeface="Times New Roman" pitchFamily="18" charset="0"/>
              </a:rPr>
              <a:t>Figure S1</a:t>
            </a:r>
            <a:endParaRPr lang="en-GB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7222" y="2738899"/>
            <a:ext cx="344785" cy="250281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GB" sz="1000" b="1" dirty="0" smtClean="0">
                <a:latin typeface="Times New Roman" pitchFamily="18" charset="0"/>
                <a:cs typeface="Times New Roman" pitchFamily="18" charset="0"/>
              </a:rPr>
              <a:t>E</a:t>
            </a:r>
            <a:endParaRPr lang="en-GB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21535" y="2296770"/>
            <a:ext cx="724767" cy="238373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 err="1">
                <a:latin typeface="Times New Roman" pitchFamily="18" charset="0"/>
                <a:cs typeface="Times New Roman" pitchFamily="18" charset="0"/>
              </a:rPr>
              <a:t>mM</a:t>
            </a:r>
            <a:r>
              <a:rPr lang="en-GB" sz="900" dirty="0">
                <a:latin typeface="Times New Roman" pitchFamily="18" charset="0"/>
                <a:cs typeface="Times New Roman" pitchFamily="18" charset="0"/>
              </a:rPr>
              <a:t> HU</a:t>
            </a:r>
          </a:p>
        </p:txBody>
      </p:sp>
      <p:sp>
        <p:nvSpPr>
          <p:cNvPr id="17" name="TextBox 16"/>
          <p:cNvSpPr txBox="1"/>
          <p:nvPr/>
        </p:nvSpPr>
        <p:spPr>
          <a:xfrm rot="16200000">
            <a:off x="4176044" y="1441631"/>
            <a:ext cx="1014114" cy="23081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>
                <a:latin typeface="Times New Roman" pitchFamily="18" charset="0"/>
                <a:cs typeface="Times New Roman" pitchFamily="18" charset="0"/>
              </a:rPr>
              <a:t>% Viability</a:t>
            </a:r>
          </a:p>
        </p:txBody>
      </p:sp>
      <p:sp>
        <p:nvSpPr>
          <p:cNvPr id="18" name="Oval 17"/>
          <p:cNvSpPr/>
          <p:nvPr/>
        </p:nvSpPr>
        <p:spPr>
          <a:xfrm>
            <a:off x="5075470" y="899352"/>
            <a:ext cx="61200" cy="61200"/>
          </a:xfrm>
          <a:prstGeom prst="ellipse">
            <a:avLst/>
          </a:prstGeom>
          <a:solidFill>
            <a:schemeClr val="bg1">
              <a:lumMod val="6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5211174" y="859348"/>
            <a:ext cx="792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800" dirty="0">
                <a:latin typeface="Times New Roman" pitchFamily="18" charset="0"/>
                <a:cs typeface="Times New Roman" pitchFamily="18" charset="0"/>
              </a:rPr>
              <a:t>siORC1 pool</a:t>
            </a:r>
          </a:p>
        </p:txBody>
      </p:sp>
      <p:sp>
        <p:nvSpPr>
          <p:cNvPr id="21" name="Oval 20"/>
          <p:cNvSpPr/>
          <p:nvPr/>
        </p:nvSpPr>
        <p:spPr>
          <a:xfrm>
            <a:off x="5075470" y="794576"/>
            <a:ext cx="61200" cy="612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5211174" y="752625"/>
            <a:ext cx="792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800" dirty="0">
                <a:latin typeface="Times New Roman" pitchFamily="18" charset="0"/>
                <a:cs typeface="Times New Roman" pitchFamily="18" charset="0"/>
              </a:rPr>
              <a:t>siORC1 single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211174" y="642727"/>
            <a:ext cx="792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800" dirty="0">
                <a:latin typeface="Times New Roman" pitchFamily="18" charset="0"/>
                <a:cs typeface="Times New Roman" pitchFamily="18" charset="0"/>
              </a:rPr>
              <a:t>siControl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721581" y="2296770"/>
            <a:ext cx="724767" cy="238373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 err="1">
                <a:latin typeface="Times New Roman" pitchFamily="18" charset="0"/>
                <a:cs typeface="Times New Roman" pitchFamily="18" charset="0"/>
              </a:rPr>
              <a:t>mM</a:t>
            </a:r>
            <a:r>
              <a:rPr lang="en-GB" sz="900" dirty="0">
                <a:latin typeface="Times New Roman" pitchFamily="18" charset="0"/>
                <a:cs typeface="Times New Roman" pitchFamily="18" charset="0"/>
              </a:rPr>
              <a:t> HU</a:t>
            </a:r>
          </a:p>
        </p:txBody>
      </p:sp>
      <p:sp>
        <p:nvSpPr>
          <p:cNvPr id="44" name="TextBox 43"/>
          <p:cNvSpPr txBox="1"/>
          <p:nvPr/>
        </p:nvSpPr>
        <p:spPr>
          <a:xfrm rot="16200000">
            <a:off x="2863160" y="1441631"/>
            <a:ext cx="1014114" cy="23081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>
                <a:latin typeface="Times New Roman" pitchFamily="18" charset="0"/>
                <a:cs typeface="Times New Roman" pitchFamily="18" charset="0"/>
              </a:rPr>
              <a:t>% Viability</a:t>
            </a:r>
          </a:p>
        </p:txBody>
      </p:sp>
      <p:graphicFrame>
        <p:nvGraphicFramePr>
          <p:cNvPr id="46" name="Chart 4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910696719"/>
              </p:ext>
            </p:extLst>
          </p:nvPr>
        </p:nvGraphicFramePr>
        <p:xfrm>
          <a:off x="638576" y="837437"/>
          <a:ext cx="900000" cy="133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7" name="TextBox 46"/>
          <p:cNvSpPr txBox="1"/>
          <p:nvPr/>
        </p:nvSpPr>
        <p:spPr>
          <a:xfrm rot="16200000">
            <a:off x="-33393" y="1441631"/>
            <a:ext cx="1224000" cy="23081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>
                <a:latin typeface="Times New Roman" pitchFamily="18" charset="0"/>
                <a:cs typeface="Times New Roman" pitchFamily="18" charset="0"/>
              </a:rPr>
              <a:t>% Viability</a:t>
            </a:r>
          </a:p>
        </p:txBody>
      </p:sp>
      <p:sp>
        <p:nvSpPr>
          <p:cNvPr id="48" name="TextBox 47"/>
          <p:cNvSpPr txBox="1"/>
          <p:nvPr/>
        </p:nvSpPr>
        <p:spPr>
          <a:xfrm rot="-1800000">
            <a:off x="803983" y="2264973"/>
            <a:ext cx="684000" cy="1428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900" dirty="0">
                <a:latin typeface="Times New Roman" pitchFamily="18" charset="0"/>
                <a:cs typeface="Times New Roman" pitchFamily="18" charset="0"/>
              </a:rPr>
              <a:t>U2OS</a:t>
            </a:r>
          </a:p>
        </p:txBody>
      </p:sp>
      <p:sp>
        <p:nvSpPr>
          <p:cNvPr id="49" name="TextBox 48"/>
          <p:cNvSpPr txBox="1"/>
          <p:nvPr/>
        </p:nvSpPr>
        <p:spPr>
          <a:xfrm rot="-1800000">
            <a:off x="472518" y="2264973"/>
            <a:ext cx="684000" cy="1428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900" dirty="0">
                <a:latin typeface="Times New Roman" pitchFamily="18" charset="0"/>
                <a:cs typeface="Times New Roman" pitchFamily="18" charset="0"/>
              </a:rPr>
              <a:t>1BR3hTERT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824304" y="423518"/>
            <a:ext cx="828136" cy="238373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>
                <a:latin typeface="Times New Roman" pitchFamily="18" charset="0"/>
                <a:cs typeface="Times New Roman" pitchFamily="18" charset="0"/>
              </a:rPr>
              <a:t>Untreated</a:t>
            </a:r>
          </a:p>
        </p:txBody>
      </p:sp>
      <p:graphicFrame>
        <p:nvGraphicFramePr>
          <p:cNvPr id="57" name="Chart 5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267978977"/>
              </p:ext>
            </p:extLst>
          </p:nvPr>
        </p:nvGraphicFramePr>
        <p:xfrm>
          <a:off x="685800" y="3149598"/>
          <a:ext cx="1188000" cy="14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65" name="TextBox 64"/>
          <p:cNvSpPr txBox="1"/>
          <p:nvPr/>
        </p:nvSpPr>
        <p:spPr>
          <a:xfrm rot="16200000">
            <a:off x="-33393" y="3641621"/>
            <a:ext cx="1224000" cy="23081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>
                <a:latin typeface="Times New Roman" pitchFamily="18" charset="0"/>
                <a:cs typeface="Times New Roman" pitchFamily="18" charset="0"/>
              </a:rPr>
              <a:t>Relative cell number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903671" y="4536399"/>
            <a:ext cx="959991" cy="238373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>
                <a:latin typeface="Times New Roman" pitchFamily="18" charset="0"/>
                <a:cs typeface="Times New Roman" pitchFamily="18" charset="0"/>
              </a:rPr>
              <a:t>Time </a:t>
            </a:r>
            <a:r>
              <a:rPr lang="en-GB" sz="900" dirty="0" smtClean="0">
                <a:latin typeface="Times New Roman" pitchFamily="18" charset="0"/>
                <a:cs typeface="Times New Roman" pitchFamily="18" charset="0"/>
              </a:rPr>
              <a:t>(hr)</a:t>
            </a:r>
            <a:endParaRPr lang="en-GB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824304" y="2811148"/>
            <a:ext cx="828136" cy="238373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>
                <a:latin typeface="Times New Roman" pitchFamily="18" charset="0"/>
                <a:cs typeface="Times New Roman" pitchFamily="18" charset="0"/>
              </a:rPr>
              <a:t>Untreated</a:t>
            </a:r>
          </a:p>
        </p:txBody>
      </p:sp>
      <p:graphicFrame>
        <p:nvGraphicFramePr>
          <p:cNvPr id="68" name="Chart 6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628803124"/>
              </p:ext>
            </p:extLst>
          </p:nvPr>
        </p:nvGraphicFramePr>
        <p:xfrm>
          <a:off x="2126813" y="3144940"/>
          <a:ext cx="792000" cy="133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69" name="TextBox 68"/>
          <p:cNvSpPr txBox="1"/>
          <p:nvPr/>
        </p:nvSpPr>
        <p:spPr>
          <a:xfrm rot="-1800000">
            <a:off x="2141751" y="4572476"/>
            <a:ext cx="684000" cy="1428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900" dirty="0">
                <a:latin typeface="Times New Roman" pitchFamily="18" charset="0"/>
                <a:cs typeface="Times New Roman" pitchFamily="18" charset="0"/>
              </a:rPr>
              <a:t>U2OS</a:t>
            </a:r>
          </a:p>
        </p:txBody>
      </p:sp>
      <p:sp>
        <p:nvSpPr>
          <p:cNvPr id="70" name="TextBox 69"/>
          <p:cNvSpPr txBox="1"/>
          <p:nvPr/>
        </p:nvSpPr>
        <p:spPr>
          <a:xfrm rot="-1800000">
            <a:off x="1882160" y="4572476"/>
            <a:ext cx="684000" cy="1428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900" dirty="0">
                <a:latin typeface="Times New Roman" pitchFamily="18" charset="0"/>
                <a:cs typeface="Times New Roman" pitchFamily="18" charset="0"/>
              </a:rPr>
              <a:t>1BR3hTERT</a:t>
            </a:r>
          </a:p>
        </p:txBody>
      </p:sp>
      <p:sp>
        <p:nvSpPr>
          <p:cNvPr id="71" name="TextBox 70"/>
          <p:cNvSpPr txBox="1"/>
          <p:nvPr/>
        </p:nvSpPr>
        <p:spPr>
          <a:xfrm rot="16200000">
            <a:off x="1431167" y="3641621"/>
            <a:ext cx="1224000" cy="23081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>
                <a:latin typeface="Times New Roman" pitchFamily="18" charset="0"/>
                <a:cs typeface="Times New Roman" pitchFamily="18" charset="0"/>
              </a:rPr>
              <a:t>Doubling </a:t>
            </a:r>
            <a:r>
              <a:rPr lang="en-GB" sz="900" dirty="0" smtClean="0">
                <a:latin typeface="Times New Roman" pitchFamily="18" charset="0"/>
                <a:cs typeface="Times New Roman" pitchFamily="18" charset="0"/>
              </a:rPr>
              <a:t>time (hr)</a:t>
            </a:r>
            <a:endParaRPr lang="en-GB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2130229" y="2811148"/>
            <a:ext cx="828136" cy="238373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>
                <a:latin typeface="Times New Roman" pitchFamily="18" charset="0"/>
                <a:cs typeface="Times New Roman" pitchFamily="18" charset="0"/>
              </a:rPr>
              <a:t>Untreated</a:t>
            </a:r>
          </a:p>
        </p:txBody>
      </p:sp>
      <p:grpSp>
        <p:nvGrpSpPr>
          <p:cNvPr id="2" name="Group 59"/>
          <p:cNvGrpSpPr/>
          <p:nvPr/>
        </p:nvGrpSpPr>
        <p:grpSpPr>
          <a:xfrm>
            <a:off x="981075" y="636395"/>
            <a:ext cx="612426" cy="262060"/>
            <a:chOff x="5373216" y="2904863"/>
            <a:chExt cx="612426" cy="262060"/>
          </a:xfrm>
        </p:grpSpPr>
        <p:sp>
          <p:nvSpPr>
            <p:cNvPr id="73" name="TextBox 72"/>
            <p:cNvSpPr txBox="1"/>
            <p:nvPr/>
          </p:nvSpPr>
          <p:spPr>
            <a:xfrm>
              <a:off x="5481642" y="3043812"/>
              <a:ext cx="504000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800" dirty="0">
                  <a:latin typeface="Times New Roman" pitchFamily="18" charset="0"/>
                  <a:cs typeface="Times New Roman" pitchFamily="18" charset="0"/>
                </a:rPr>
                <a:t>siORC1</a:t>
              </a: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5481642" y="2904863"/>
              <a:ext cx="504000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800" dirty="0">
                  <a:latin typeface="Times New Roman" pitchFamily="18" charset="0"/>
                  <a:cs typeface="Times New Roman" pitchFamily="18" charset="0"/>
                </a:rPr>
                <a:t>siControl</a:t>
              </a: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5373216" y="2940670"/>
              <a:ext cx="72000" cy="72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3" tIns="45712" rIns="91423" bIns="45712" rtlCol="0" anchor="ctr"/>
            <a:lstStyle/>
            <a:p>
              <a:pPr algn="ctr"/>
              <a:endParaRPr lang="en-GB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5373216" y="3063744"/>
              <a:ext cx="72000" cy="720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3" tIns="45712" rIns="91423" bIns="45712"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8" name="Group 157"/>
          <p:cNvGrpSpPr/>
          <p:nvPr/>
        </p:nvGrpSpPr>
        <p:grpSpPr>
          <a:xfrm>
            <a:off x="924231" y="3145030"/>
            <a:ext cx="790269" cy="267934"/>
            <a:chOff x="1038531" y="3108711"/>
            <a:chExt cx="790269" cy="267934"/>
          </a:xfrm>
        </p:grpSpPr>
        <p:sp>
          <p:nvSpPr>
            <p:cNvPr id="79" name="TextBox 78"/>
            <p:cNvSpPr txBox="1"/>
            <p:nvPr/>
          </p:nvSpPr>
          <p:spPr>
            <a:xfrm>
              <a:off x="1192668" y="3253534"/>
              <a:ext cx="432000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800" dirty="0" smtClean="0">
                  <a:latin typeface="Times New Roman" pitchFamily="18" charset="0"/>
                  <a:cs typeface="Times New Roman" pitchFamily="18" charset="0"/>
                </a:rPr>
                <a:t>U2OS</a:t>
              </a:r>
              <a:endParaRPr lang="en-GB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192668" y="3108711"/>
              <a:ext cx="636132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800" dirty="0" smtClean="0">
                  <a:latin typeface="Times New Roman" pitchFamily="18" charset="0"/>
                  <a:cs typeface="Times New Roman" pitchFamily="18" charset="0"/>
                </a:rPr>
                <a:t>1BR3hTERT</a:t>
              </a:r>
              <a:endParaRPr lang="en-GB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81" name="Straight Connector 80"/>
            <p:cNvCxnSpPr/>
            <p:nvPr/>
          </p:nvCxnSpPr>
          <p:spPr>
            <a:xfrm>
              <a:off x="1038531" y="3175932"/>
              <a:ext cx="14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1038531" y="3310072"/>
              <a:ext cx="14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Oval 82"/>
            <p:cNvSpPr/>
            <p:nvPr/>
          </p:nvSpPr>
          <p:spPr>
            <a:xfrm>
              <a:off x="1082903" y="3275955"/>
              <a:ext cx="61200" cy="612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3" tIns="45712" rIns="91423" bIns="45712" rtlCol="0" anchor="ctr"/>
            <a:lstStyle/>
            <a:p>
              <a:pPr algn="ctr"/>
              <a:endParaRPr lang="en-GB"/>
            </a:p>
          </p:txBody>
        </p:sp>
        <p:sp>
          <p:nvSpPr>
            <p:cNvPr id="84" name="Isosceles Triangle 83"/>
            <p:cNvSpPr/>
            <p:nvPr/>
          </p:nvSpPr>
          <p:spPr>
            <a:xfrm>
              <a:off x="1077503" y="3142059"/>
              <a:ext cx="72000" cy="71448"/>
            </a:xfrm>
            <a:prstGeom prst="triangl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85" name="Straight Connector 84"/>
          <p:cNvCxnSpPr/>
          <p:nvPr/>
        </p:nvCxnSpPr>
        <p:spPr>
          <a:xfrm>
            <a:off x="5035893" y="711998"/>
            <a:ext cx="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Isosceles Triangle 85"/>
          <p:cNvSpPr/>
          <p:nvPr/>
        </p:nvSpPr>
        <p:spPr>
          <a:xfrm>
            <a:off x="5074865" y="678125"/>
            <a:ext cx="72000" cy="71448"/>
          </a:xfrm>
          <a:prstGeom prst="triangle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7" name="Straight Connector 86"/>
          <p:cNvCxnSpPr/>
          <p:nvPr/>
        </p:nvCxnSpPr>
        <p:spPr>
          <a:xfrm>
            <a:off x="3741097" y="818895"/>
            <a:ext cx="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3741097" y="921286"/>
            <a:ext cx="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Oval 88"/>
          <p:cNvSpPr/>
          <p:nvPr/>
        </p:nvSpPr>
        <p:spPr>
          <a:xfrm>
            <a:off x="3773549" y="894138"/>
            <a:ext cx="61200" cy="61200"/>
          </a:xfrm>
          <a:prstGeom prst="ellipse">
            <a:avLst/>
          </a:prstGeom>
          <a:solidFill>
            <a:schemeClr val="bg1">
              <a:lumMod val="6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rtlCol="0" anchor="ctr"/>
          <a:lstStyle/>
          <a:p>
            <a:pPr algn="ctr"/>
            <a:endParaRPr lang="en-GB"/>
          </a:p>
        </p:txBody>
      </p:sp>
      <p:sp>
        <p:nvSpPr>
          <p:cNvPr id="90" name="TextBox 89"/>
          <p:cNvSpPr txBox="1"/>
          <p:nvPr/>
        </p:nvSpPr>
        <p:spPr>
          <a:xfrm>
            <a:off x="3909253" y="854134"/>
            <a:ext cx="792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800" dirty="0">
                <a:latin typeface="Times New Roman" pitchFamily="18" charset="0"/>
                <a:cs typeface="Times New Roman" pitchFamily="18" charset="0"/>
              </a:rPr>
              <a:t>siORC1 pool</a:t>
            </a:r>
          </a:p>
        </p:txBody>
      </p:sp>
      <p:sp>
        <p:nvSpPr>
          <p:cNvPr id="91" name="Oval 90"/>
          <p:cNvSpPr/>
          <p:nvPr/>
        </p:nvSpPr>
        <p:spPr>
          <a:xfrm>
            <a:off x="3773549" y="789362"/>
            <a:ext cx="61200" cy="612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rtlCol="0" anchor="ctr"/>
          <a:lstStyle/>
          <a:p>
            <a:pPr algn="ctr"/>
            <a:endParaRPr lang="en-GB"/>
          </a:p>
        </p:txBody>
      </p:sp>
      <p:sp>
        <p:nvSpPr>
          <p:cNvPr id="92" name="TextBox 91"/>
          <p:cNvSpPr txBox="1"/>
          <p:nvPr/>
        </p:nvSpPr>
        <p:spPr>
          <a:xfrm>
            <a:off x="3909253" y="747411"/>
            <a:ext cx="792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800" dirty="0">
                <a:latin typeface="Times New Roman" pitchFamily="18" charset="0"/>
                <a:cs typeface="Times New Roman" pitchFamily="18" charset="0"/>
              </a:rPr>
              <a:t>siORC1 single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3909253" y="637513"/>
            <a:ext cx="7920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800" dirty="0">
                <a:latin typeface="Times New Roman" pitchFamily="18" charset="0"/>
                <a:cs typeface="Times New Roman" pitchFamily="18" charset="0"/>
              </a:rPr>
              <a:t>siControl</a:t>
            </a:r>
          </a:p>
        </p:txBody>
      </p:sp>
      <p:cxnSp>
        <p:nvCxnSpPr>
          <p:cNvPr id="94" name="Straight Connector 93"/>
          <p:cNvCxnSpPr/>
          <p:nvPr/>
        </p:nvCxnSpPr>
        <p:spPr>
          <a:xfrm>
            <a:off x="3733972" y="706784"/>
            <a:ext cx="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Isosceles Triangle 94"/>
          <p:cNvSpPr/>
          <p:nvPr/>
        </p:nvSpPr>
        <p:spPr>
          <a:xfrm>
            <a:off x="3772944" y="672911"/>
            <a:ext cx="72000" cy="71448"/>
          </a:xfrm>
          <a:prstGeom prst="triangle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TextBox 102"/>
          <p:cNvSpPr txBox="1"/>
          <p:nvPr/>
        </p:nvSpPr>
        <p:spPr>
          <a:xfrm rot="-2400000">
            <a:off x="2310297" y="567585"/>
            <a:ext cx="73152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900" dirty="0" smtClean="0">
                <a:latin typeface="Times New Roman" pitchFamily="18" charset="0"/>
                <a:cs typeface="Times New Roman" pitchFamily="18" charset="0"/>
              </a:rPr>
              <a:t>siControl</a:t>
            </a:r>
            <a:endParaRPr lang="en-GB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 rot="-2400000">
            <a:off x="2580110" y="567585"/>
            <a:ext cx="73152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900" dirty="0" smtClean="0">
                <a:latin typeface="Times New Roman" pitchFamily="18" charset="0"/>
                <a:cs typeface="Times New Roman" pitchFamily="18" charset="0"/>
              </a:rPr>
              <a:t>siORC1 pool</a:t>
            </a:r>
            <a:endParaRPr lang="en-GB" sz="9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/>
          <p:cNvPicPr preferRelativeResize="0">
            <a:picLocks noChangeArrowheads="1"/>
          </p:cNvPicPr>
          <p:nvPr/>
        </p:nvPicPr>
        <p:blipFill>
          <a:blip r:embed="rId8" cstate="print">
            <a:lum bright="11000" contrast="57000"/>
          </a:blip>
          <a:srcRect l="3810" t="48000" r="9524" b="16000"/>
          <a:stretch>
            <a:fillRect/>
          </a:stretch>
        </p:blipFill>
        <p:spPr bwMode="auto">
          <a:xfrm>
            <a:off x="2303325" y="1582530"/>
            <a:ext cx="530352" cy="219456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9" cstate="print">
            <a:lum bright="9000" contrast="35000"/>
          </a:blip>
          <a:srcRect l="10987" t="25000" r="9174"/>
          <a:stretch>
            <a:fillRect/>
          </a:stretch>
        </p:blipFill>
        <p:spPr bwMode="auto">
          <a:xfrm>
            <a:off x="2303325" y="1874372"/>
            <a:ext cx="530352" cy="218959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1032" name="Picture 8"/>
          <p:cNvPicPr preferRelativeResize="0">
            <a:picLocks noChangeArrowheads="1"/>
          </p:cNvPicPr>
          <p:nvPr/>
        </p:nvPicPr>
        <p:blipFill>
          <a:blip r:embed="rId10" cstate="print">
            <a:lum bright="-1000" contrast="45000"/>
          </a:blip>
          <a:srcRect l="3448" r="13793" b="38461"/>
          <a:stretch>
            <a:fillRect/>
          </a:stretch>
        </p:blipFill>
        <p:spPr bwMode="auto">
          <a:xfrm>
            <a:off x="2303325" y="935898"/>
            <a:ext cx="530352" cy="216024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1035" name="Picture 11"/>
          <p:cNvPicPr preferRelativeResize="0">
            <a:picLocks noChangeArrowheads="1"/>
          </p:cNvPicPr>
          <p:nvPr/>
        </p:nvPicPr>
        <p:blipFill>
          <a:blip r:embed="rId11" cstate="print">
            <a:lum bright="7000" contrast="51000"/>
          </a:blip>
          <a:srcRect l="11111" t="30995" r="8081"/>
          <a:stretch>
            <a:fillRect/>
          </a:stretch>
        </p:blipFill>
        <p:spPr bwMode="auto">
          <a:xfrm>
            <a:off x="2303325" y="1225450"/>
            <a:ext cx="530352" cy="219456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125" name="TextBox 124"/>
          <p:cNvSpPr txBox="1"/>
          <p:nvPr/>
        </p:nvSpPr>
        <p:spPr>
          <a:xfrm>
            <a:off x="407222" y="381234"/>
            <a:ext cx="344785" cy="250281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GB" sz="1000" b="1" dirty="0">
                <a:latin typeface="Times New Roman" pitchFamily="18" charset="0"/>
                <a:cs typeface="Times New Roman" pitchFamily="18" charset="0"/>
              </a:rPr>
              <a:t>A</a:t>
            </a:r>
            <a:endParaRPr lang="en-GB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407222" y="381234"/>
            <a:ext cx="344785" cy="250281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GB" sz="1000" b="1" dirty="0">
                <a:latin typeface="Times New Roman" pitchFamily="18" charset="0"/>
                <a:cs typeface="Times New Roman" pitchFamily="18" charset="0"/>
              </a:rPr>
              <a:t>A</a:t>
            </a:r>
            <a:endParaRPr lang="en-GB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7" name="TextBox 136"/>
          <p:cNvSpPr txBox="1"/>
          <p:nvPr/>
        </p:nvSpPr>
        <p:spPr>
          <a:xfrm rot="16200000">
            <a:off x="1684341" y="1101700"/>
            <a:ext cx="720000" cy="180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900" dirty="0" smtClean="0">
                <a:latin typeface="Times New Roman" pitchFamily="18" charset="0"/>
                <a:cs typeface="Times New Roman" pitchFamily="18" charset="0"/>
              </a:rPr>
              <a:t>1BR3hTERT</a:t>
            </a:r>
            <a:endParaRPr lang="en-GB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8" name="TextBox 137"/>
          <p:cNvSpPr txBox="1"/>
          <p:nvPr/>
        </p:nvSpPr>
        <p:spPr>
          <a:xfrm rot="16200000">
            <a:off x="1684341" y="1762023"/>
            <a:ext cx="720000" cy="180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900" dirty="0" smtClean="0">
                <a:latin typeface="Times New Roman" pitchFamily="18" charset="0"/>
                <a:cs typeface="Times New Roman" pitchFamily="18" charset="0"/>
              </a:rPr>
              <a:t>U2OS</a:t>
            </a:r>
            <a:endParaRPr lang="en-GB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9" name="TextBox 138"/>
          <p:cNvSpPr txBox="1"/>
          <p:nvPr/>
        </p:nvSpPr>
        <p:spPr>
          <a:xfrm rot="16200000">
            <a:off x="1807236" y="1137839"/>
            <a:ext cx="720000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700" dirty="0" smtClean="0">
                <a:latin typeface="Times New Roman" pitchFamily="18" charset="0"/>
                <a:cs typeface="Times New Roman" pitchFamily="18" charset="0"/>
              </a:rPr>
              <a:t>(5 </a:t>
            </a:r>
            <a:r>
              <a:rPr lang="en-GB" sz="700" dirty="0" err="1" smtClean="0">
                <a:latin typeface="Times New Roman" pitchFamily="18" charset="0"/>
                <a:cs typeface="Times New Roman" pitchFamily="18" charset="0"/>
              </a:rPr>
              <a:t>nM</a:t>
            </a:r>
            <a:r>
              <a:rPr lang="en-GB" sz="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700" dirty="0" err="1" smtClean="0">
                <a:latin typeface="Times New Roman" pitchFamily="18" charset="0"/>
                <a:cs typeface="Times New Roman" pitchFamily="18" charset="0"/>
              </a:rPr>
              <a:t>siRNA</a:t>
            </a:r>
            <a:r>
              <a:rPr lang="en-GB" sz="7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GB" sz="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0" name="TextBox 139"/>
          <p:cNvSpPr txBox="1"/>
          <p:nvPr/>
        </p:nvSpPr>
        <p:spPr>
          <a:xfrm rot="16200000">
            <a:off x="1807237" y="1798162"/>
            <a:ext cx="720000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700" dirty="0" smtClean="0">
                <a:latin typeface="Times New Roman" pitchFamily="18" charset="0"/>
                <a:cs typeface="Times New Roman" pitchFamily="18" charset="0"/>
              </a:rPr>
              <a:t>(0.6 </a:t>
            </a:r>
            <a:r>
              <a:rPr lang="en-GB" sz="700" dirty="0" err="1" smtClean="0">
                <a:latin typeface="Times New Roman" pitchFamily="18" charset="0"/>
                <a:cs typeface="Times New Roman" pitchFamily="18" charset="0"/>
              </a:rPr>
              <a:t>nM</a:t>
            </a:r>
            <a:r>
              <a:rPr lang="en-GB" sz="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700" dirty="0" err="1" smtClean="0">
                <a:latin typeface="Times New Roman" pitchFamily="18" charset="0"/>
                <a:cs typeface="Times New Roman" pitchFamily="18" charset="0"/>
              </a:rPr>
              <a:t>siRNA</a:t>
            </a:r>
            <a:r>
              <a:rPr lang="en-GB" sz="7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GB" sz="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1828800" y="381234"/>
            <a:ext cx="344785" cy="250281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GB" sz="1000" b="1" dirty="0">
                <a:latin typeface="Times New Roman" pitchFamily="18" charset="0"/>
                <a:cs typeface="Times New Roman" pitchFamily="18" charset="0"/>
              </a:rPr>
              <a:t>B</a:t>
            </a:r>
            <a:endParaRPr lang="en-GB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3157221" y="381234"/>
            <a:ext cx="344785" cy="250281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GB" sz="1000" b="1" dirty="0">
                <a:latin typeface="Times New Roman" pitchFamily="18" charset="0"/>
                <a:cs typeface="Times New Roman" pitchFamily="18" charset="0"/>
              </a:rPr>
              <a:t>C</a:t>
            </a:r>
            <a:endParaRPr lang="en-GB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4482352" y="381234"/>
            <a:ext cx="344785" cy="250281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GB" sz="1000" b="1" dirty="0">
                <a:latin typeface="Times New Roman" pitchFamily="18" charset="0"/>
                <a:cs typeface="Times New Roman" pitchFamily="18" charset="0"/>
              </a:rPr>
              <a:t>D</a:t>
            </a:r>
            <a:endParaRPr lang="en-GB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3595733" y="423518"/>
            <a:ext cx="864000" cy="238373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>
                <a:latin typeface="Times New Roman" pitchFamily="18" charset="0"/>
                <a:cs typeface="Times New Roman" pitchFamily="18" charset="0"/>
              </a:rPr>
              <a:t>1BR3hTERT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4927829" y="423518"/>
            <a:ext cx="864000" cy="238373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 smtClean="0">
                <a:latin typeface="Times New Roman" pitchFamily="18" charset="0"/>
                <a:cs typeface="Times New Roman" pitchFamily="18" charset="0"/>
              </a:rPr>
              <a:t>U2OS</a:t>
            </a:r>
            <a:endParaRPr lang="en-GB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2779052" y="955003"/>
            <a:ext cx="640080" cy="23081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GB" sz="900" dirty="0">
                <a:latin typeface="Times New Roman" pitchFamily="18" charset="0"/>
                <a:cs typeface="Times New Roman" pitchFamily="18" charset="0"/>
              </a:rPr>
              <a:t>ORC1</a:t>
            </a:r>
          </a:p>
        </p:txBody>
      </p:sp>
      <p:sp>
        <p:nvSpPr>
          <p:cNvPr id="150" name="TextBox 149"/>
          <p:cNvSpPr txBox="1"/>
          <p:nvPr/>
        </p:nvSpPr>
        <p:spPr>
          <a:xfrm>
            <a:off x="2779052" y="1208829"/>
            <a:ext cx="640080" cy="23081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Loading</a:t>
            </a:r>
            <a:endParaRPr lang="en-GB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2779052" y="1570690"/>
            <a:ext cx="640080" cy="23081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GB" sz="900" dirty="0">
                <a:latin typeface="Times New Roman" pitchFamily="18" charset="0"/>
                <a:cs typeface="Times New Roman" pitchFamily="18" charset="0"/>
              </a:rPr>
              <a:t>ORC1</a:t>
            </a:r>
          </a:p>
        </p:txBody>
      </p:sp>
      <p:sp>
        <p:nvSpPr>
          <p:cNvPr id="152" name="TextBox 151"/>
          <p:cNvSpPr txBox="1"/>
          <p:nvPr/>
        </p:nvSpPr>
        <p:spPr>
          <a:xfrm>
            <a:off x="2779052" y="1868331"/>
            <a:ext cx="640080" cy="23081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Loading</a:t>
            </a:r>
            <a:endParaRPr lang="en-GB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1851580" y="2738899"/>
            <a:ext cx="344785" cy="250281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GB" sz="1000" b="1" dirty="0" smtClean="0">
                <a:latin typeface="Times New Roman" pitchFamily="18" charset="0"/>
                <a:cs typeface="Times New Roman" pitchFamily="18" charset="0"/>
              </a:rPr>
              <a:t>F</a:t>
            </a:r>
            <a:endParaRPr lang="en-GB" sz="1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3047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 preferRelativeResize="0">
            <a:picLocks noChangeArrowheads="1"/>
          </p:cNvPicPr>
          <p:nvPr/>
        </p:nvPicPr>
        <p:blipFill rotWithShape="1">
          <a:blip r:embed="rId3" cstate="print"/>
          <a:srcRect l="7828" t="23857" r="28841" b="7337"/>
          <a:stretch/>
        </p:blipFill>
        <p:spPr bwMode="auto">
          <a:xfrm>
            <a:off x="969660" y="791394"/>
            <a:ext cx="684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 preferRelativeResize="0">
            <a:picLocks noChangeArrowheads="1"/>
          </p:cNvPicPr>
          <p:nvPr/>
        </p:nvPicPr>
        <p:blipFill rotWithShape="1">
          <a:blip r:embed="rId4" cstate="print"/>
          <a:srcRect l="7828" t="24345" r="28841" b="6855"/>
          <a:stretch/>
        </p:blipFill>
        <p:spPr bwMode="auto">
          <a:xfrm>
            <a:off x="969660" y="1591332"/>
            <a:ext cx="684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/>
          <p:cNvPicPr preferRelativeResize="0">
            <a:picLocks noChangeArrowheads="1"/>
          </p:cNvPicPr>
          <p:nvPr/>
        </p:nvPicPr>
        <p:blipFill rotWithShape="1">
          <a:blip r:embed="rId5" cstate="print"/>
          <a:srcRect l="7828" t="24345" r="28841" b="6854"/>
          <a:stretch/>
        </p:blipFill>
        <p:spPr bwMode="auto">
          <a:xfrm>
            <a:off x="1628800" y="1591332"/>
            <a:ext cx="684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2624527" y="581582"/>
            <a:ext cx="2268000" cy="238373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GB" sz="900" dirty="0">
                <a:latin typeface="Times New Roman" pitchFamily="18" charset="0"/>
                <a:cs typeface="Times New Roman" pitchFamily="18" charset="0"/>
              </a:rPr>
              <a:t>0                    2                     4                     24                        </a:t>
            </a:r>
          </a:p>
        </p:txBody>
      </p:sp>
      <p:cxnSp>
        <p:nvCxnSpPr>
          <p:cNvPr id="23" name="Straight Connector 22"/>
          <p:cNvCxnSpPr/>
          <p:nvPr/>
        </p:nvCxnSpPr>
        <p:spPr>
          <a:xfrm rot="5400000">
            <a:off x="3681168" y="-638970"/>
            <a:ext cx="0" cy="25200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2"/>
          <p:cNvPicPr preferRelativeResize="0">
            <a:picLocks noChangeArrowheads="1"/>
          </p:cNvPicPr>
          <p:nvPr/>
        </p:nvPicPr>
        <p:blipFill>
          <a:blip r:embed="rId6" cstate="print">
            <a:lum bright="20000" contrast="4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321" t="11719" r="17857"/>
          <a:stretch>
            <a:fillRect/>
          </a:stretch>
        </p:blipFill>
        <p:spPr bwMode="auto">
          <a:xfrm>
            <a:off x="1454292" y="3042694"/>
            <a:ext cx="648000" cy="6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3"/>
          <p:cNvPicPr preferRelativeResize="0">
            <a:picLocks noChangeArrowheads="1"/>
          </p:cNvPicPr>
          <p:nvPr/>
        </p:nvPicPr>
        <p:blipFill>
          <a:blip r:embed="rId7" cstate="print">
            <a:lum bright="20000" contrast="4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321" t="11719" r="17857"/>
          <a:stretch>
            <a:fillRect/>
          </a:stretch>
        </p:blipFill>
        <p:spPr bwMode="auto">
          <a:xfrm>
            <a:off x="2138125" y="3042694"/>
            <a:ext cx="648000" cy="6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4"/>
          <p:cNvPicPr preferRelativeResize="0">
            <a:picLocks noChangeArrowheads="1"/>
          </p:cNvPicPr>
          <p:nvPr/>
        </p:nvPicPr>
        <p:blipFill>
          <a:blip r:embed="rId8" cstate="print">
            <a:lum bright="20000" contrast="4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321" t="11719" r="17857"/>
          <a:stretch>
            <a:fillRect/>
          </a:stretch>
        </p:blipFill>
        <p:spPr bwMode="auto">
          <a:xfrm>
            <a:off x="770460" y="3042694"/>
            <a:ext cx="648000" cy="6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5"/>
          <p:cNvPicPr preferRelativeResize="0">
            <a:picLocks noChangeArrowheads="1"/>
          </p:cNvPicPr>
          <p:nvPr/>
        </p:nvPicPr>
        <p:blipFill>
          <a:blip r:embed="rId9" cstate="print">
            <a:lum bright="20000" contrast="4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321" t="11719" r="17857"/>
          <a:stretch>
            <a:fillRect/>
          </a:stretch>
        </p:blipFill>
        <p:spPr bwMode="auto">
          <a:xfrm>
            <a:off x="770460" y="3726986"/>
            <a:ext cx="648000" cy="6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6"/>
          <p:cNvPicPr preferRelativeResize="0">
            <a:picLocks noChangeArrowheads="1"/>
          </p:cNvPicPr>
          <p:nvPr/>
        </p:nvPicPr>
        <p:blipFill>
          <a:blip r:embed="rId10" cstate="print">
            <a:lum bright="20000" contrast="4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321" t="11719" r="17857"/>
          <a:stretch>
            <a:fillRect/>
          </a:stretch>
        </p:blipFill>
        <p:spPr bwMode="auto">
          <a:xfrm>
            <a:off x="2138125" y="3726986"/>
            <a:ext cx="648000" cy="6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7"/>
          <p:cNvPicPr preferRelativeResize="0">
            <a:picLocks noChangeArrowheads="1"/>
          </p:cNvPicPr>
          <p:nvPr/>
        </p:nvPicPr>
        <p:blipFill>
          <a:blip r:embed="rId11" cstate="print">
            <a:lum bright="20000" contrast="4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321" t="11719" r="17857"/>
          <a:stretch>
            <a:fillRect/>
          </a:stretch>
        </p:blipFill>
        <p:spPr bwMode="auto">
          <a:xfrm>
            <a:off x="1454292" y="3726986"/>
            <a:ext cx="648000" cy="6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2"/>
          <p:cNvPicPr preferRelativeResize="0">
            <a:picLocks noChangeArrowheads="1"/>
          </p:cNvPicPr>
          <p:nvPr/>
        </p:nvPicPr>
        <p:blipFill>
          <a:blip r:embed="rId12" cstate="print">
            <a:lum bright="20000" contrast="4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321" t="11719" r="17857"/>
          <a:stretch>
            <a:fillRect/>
          </a:stretch>
        </p:blipFill>
        <p:spPr bwMode="auto">
          <a:xfrm>
            <a:off x="3131005" y="3042694"/>
            <a:ext cx="648000" cy="6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3"/>
          <p:cNvPicPr preferRelativeResize="0">
            <a:picLocks noChangeArrowheads="1"/>
          </p:cNvPicPr>
          <p:nvPr/>
        </p:nvPicPr>
        <p:blipFill>
          <a:blip r:embed="rId13" cstate="print">
            <a:lum bright="20000" contrast="4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321" t="11719" r="17857"/>
          <a:stretch>
            <a:fillRect/>
          </a:stretch>
        </p:blipFill>
        <p:spPr bwMode="auto">
          <a:xfrm>
            <a:off x="3819169" y="3042694"/>
            <a:ext cx="648000" cy="6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4"/>
          <p:cNvPicPr preferRelativeResize="0">
            <a:picLocks noChangeArrowheads="1"/>
          </p:cNvPicPr>
          <p:nvPr/>
        </p:nvPicPr>
        <p:blipFill>
          <a:blip r:embed="rId14" cstate="print">
            <a:lum bright="20000" contrast="4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321" t="11719" r="17857"/>
          <a:stretch>
            <a:fillRect/>
          </a:stretch>
        </p:blipFill>
        <p:spPr bwMode="auto">
          <a:xfrm>
            <a:off x="4500983" y="3042694"/>
            <a:ext cx="648000" cy="6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6"/>
          <p:cNvPicPr preferRelativeResize="0">
            <a:picLocks noChangeArrowheads="1"/>
          </p:cNvPicPr>
          <p:nvPr/>
        </p:nvPicPr>
        <p:blipFill>
          <a:blip r:embed="rId15" cstate="print">
            <a:lum bright="20000" contrast="4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321" t="11719" r="17857"/>
          <a:stretch>
            <a:fillRect/>
          </a:stretch>
        </p:blipFill>
        <p:spPr bwMode="auto">
          <a:xfrm>
            <a:off x="3131005" y="3726986"/>
            <a:ext cx="648000" cy="6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" name="Picture 7"/>
          <p:cNvPicPr preferRelativeResize="0">
            <a:picLocks noChangeArrowheads="1"/>
          </p:cNvPicPr>
          <p:nvPr/>
        </p:nvPicPr>
        <p:blipFill>
          <a:blip r:embed="rId16" cstate="print">
            <a:lum bright="20000" contrast="4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321" t="11719" r="17857"/>
          <a:stretch>
            <a:fillRect/>
          </a:stretch>
        </p:blipFill>
        <p:spPr bwMode="auto">
          <a:xfrm>
            <a:off x="3819169" y="3726986"/>
            <a:ext cx="648000" cy="6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" name="Picture 8"/>
          <p:cNvPicPr preferRelativeResize="0">
            <a:picLocks noChangeArrowheads="1"/>
          </p:cNvPicPr>
          <p:nvPr/>
        </p:nvPicPr>
        <p:blipFill>
          <a:blip r:embed="rId17" cstate="print">
            <a:lum bright="20000" contrast="4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321" t="11719" r="17857"/>
          <a:stretch>
            <a:fillRect/>
          </a:stretch>
        </p:blipFill>
        <p:spPr bwMode="auto">
          <a:xfrm>
            <a:off x="4500983" y="3726986"/>
            <a:ext cx="648000" cy="6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7" name="TextBox 56"/>
          <p:cNvSpPr txBox="1"/>
          <p:nvPr/>
        </p:nvSpPr>
        <p:spPr>
          <a:xfrm>
            <a:off x="3791581" y="2849494"/>
            <a:ext cx="850469" cy="238373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4486247" y="2849494"/>
            <a:ext cx="850469" cy="238373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>
                <a:latin typeface="Times New Roman" pitchFamily="18" charset="0"/>
                <a:cs typeface="Times New Roman" pitchFamily="18" charset="0"/>
              </a:rPr>
              <a:t>24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620640" y="2690620"/>
            <a:ext cx="1728192" cy="238373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>
                <a:latin typeface="Times New Roman" pitchFamily="18" charset="0"/>
                <a:cs typeface="Times New Roman" pitchFamily="18" charset="0"/>
              </a:rPr>
              <a:t>Time (</a:t>
            </a:r>
            <a:r>
              <a:rPr lang="en-GB" sz="900" dirty="0" err="1">
                <a:latin typeface="Times New Roman" pitchFamily="18" charset="0"/>
                <a:cs typeface="Times New Roman" pitchFamily="18" charset="0"/>
              </a:rPr>
              <a:t>hr</a:t>
            </a:r>
            <a:r>
              <a:rPr lang="en-GB" sz="900" dirty="0">
                <a:latin typeface="Times New Roman" pitchFamily="18" charset="0"/>
                <a:cs typeface="Times New Roman" pitchFamily="18" charset="0"/>
              </a:rPr>
              <a:t>) after 24hr 2mM HU</a:t>
            </a:r>
          </a:p>
        </p:txBody>
      </p:sp>
      <p:cxnSp>
        <p:nvCxnSpPr>
          <p:cNvPr id="60" name="Straight Connector 59"/>
          <p:cNvCxnSpPr/>
          <p:nvPr/>
        </p:nvCxnSpPr>
        <p:spPr>
          <a:xfrm>
            <a:off x="3816266" y="2889625"/>
            <a:ext cx="129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3143660" y="2889625"/>
            <a:ext cx="57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1464182" y="2858748"/>
            <a:ext cx="850469" cy="238373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2135924" y="2858748"/>
            <a:ext cx="850469" cy="238373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>
                <a:latin typeface="Times New Roman" pitchFamily="18" charset="0"/>
                <a:cs typeface="Times New Roman" pitchFamily="18" charset="0"/>
              </a:rPr>
              <a:t>24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1316385" y="2690620"/>
            <a:ext cx="1728192" cy="238373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>
                <a:latin typeface="Times New Roman" pitchFamily="18" charset="0"/>
                <a:cs typeface="Times New Roman" pitchFamily="18" charset="0"/>
              </a:rPr>
              <a:t>Time (</a:t>
            </a:r>
            <a:r>
              <a:rPr lang="en-GB" sz="900" dirty="0" err="1">
                <a:latin typeface="Times New Roman" pitchFamily="18" charset="0"/>
                <a:cs typeface="Times New Roman" pitchFamily="18" charset="0"/>
              </a:rPr>
              <a:t>hr</a:t>
            </a:r>
            <a:r>
              <a:rPr lang="en-GB" sz="900" dirty="0">
                <a:latin typeface="Times New Roman" pitchFamily="18" charset="0"/>
                <a:cs typeface="Times New Roman" pitchFamily="18" charset="0"/>
              </a:rPr>
              <a:t>) after 24hr 2mM HU</a:t>
            </a:r>
          </a:p>
        </p:txBody>
      </p:sp>
      <p:cxnSp>
        <p:nvCxnSpPr>
          <p:cNvPr id="65" name="Straight Connector 64"/>
          <p:cNvCxnSpPr/>
          <p:nvPr/>
        </p:nvCxnSpPr>
        <p:spPr>
          <a:xfrm>
            <a:off x="1488867" y="2898879"/>
            <a:ext cx="129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794447" y="2898879"/>
            <a:ext cx="57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 rot="16200000">
            <a:off x="248060" y="3248942"/>
            <a:ext cx="891540" cy="23081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>
                <a:latin typeface="Times New Roman" pitchFamily="18" charset="0"/>
                <a:cs typeface="Times New Roman" pitchFamily="18" charset="0"/>
              </a:rPr>
              <a:t>siControl</a:t>
            </a:r>
          </a:p>
        </p:txBody>
      </p:sp>
      <p:sp>
        <p:nvSpPr>
          <p:cNvPr id="68" name="TextBox 67"/>
          <p:cNvSpPr txBox="1"/>
          <p:nvPr/>
        </p:nvSpPr>
        <p:spPr>
          <a:xfrm rot="16200000">
            <a:off x="248060" y="3922414"/>
            <a:ext cx="891540" cy="23081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>
                <a:latin typeface="Times New Roman" pitchFamily="18" charset="0"/>
                <a:cs typeface="Times New Roman" pitchFamily="18" charset="0"/>
              </a:rPr>
              <a:t>siORC1</a:t>
            </a:r>
          </a:p>
        </p:txBody>
      </p:sp>
      <p:sp>
        <p:nvSpPr>
          <p:cNvPr id="69" name="TextBox 68"/>
          <p:cNvSpPr txBox="1"/>
          <p:nvPr/>
        </p:nvSpPr>
        <p:spPr>
          <a:xfrm rot="16200000">
            <a:off x="-201808" y="3579710"/>
            <a:ext cx="1479376" cy="23081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>
                <a:latin typeface="Times New Roman" pitchFamily="18" charset="0"/>
                <a:cs typeface="Times New Roman" pitchFamily="18" charset="0"/>
              </a:rPr>
              <a:t>1BR3hTERT</a:t>
            </a:r>
          </a:p>
        </p:txBody>
      </p:sp>
      <p:cxnSp>
        <p:nvCxnSpPr>
          <p:cNvPr id="70" name="Straight Connector 69"/>
          <p:cNvCxnSpPr/>
          <p:nvPr/>
        </p:nvCxnSpPr>
        <p:spPr>
          <a:xfrm rot="16200000">
            <a:off x="-50424" y="3734459"/>
            <a:ext cx="133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668314" y="2690620"/>
            <a:ext cx="850469" cy="238373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>
                <a:latin typeface="Times New Roman" pitchFamily="18" charset="0"/>
                <a:cs typeface="Times New Roman" pitchFamily="18" charset="0"/>
              </a:rPr>
              <a:t>No HU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3025478" y="2690620"/>
            <a:ext cx="850469" cy="238373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>
                <a:latin typeface="Times New Roman" pitchFamily="18" charset="0"/>
                <a:cs typeface="Times New Roman" pitchFamily="18" charset="0"/>
              </a:rPr>
              <a:t>No HU</a:t>
            </a:r>
          </a:p>
        </p:txBody>
      </p:sp>
      <p:sp>
        <p:nvSpPr>
          <p:cNvPr id="73" name="TextBox 72"/>
          <p:cNvSpPr txBox="1"/>
          <p:nvPr/>
        </p:nvSpPr>
        <p:spPr>
          <a:xfrm rot="16200000">
            <a:off x="2604366" y="3248943"/>
            <a:ext cx="891540" cy="23081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>
                <a:latin typeface="Times New Roman" pitchFamily="18" charset="0"/>
                <a:cs typeface="Times New Roman" pitchFamily="18" charset="0"/>
              </a:rPr>
              <a:t>siControl</a:t>
            </a:r>
          </a:p>
        </p:txBody>
      </p:sp>
      <p:sp>
        <p:nvSpPr>
          <p:cNvPr id="74" name="TextBox 73"/>
          <p:cNvSpPr txBox="1"/>
          <p:nvPr/>
        </p:nvSpPr>
        <p:spPr>
          <a:xfrm rot="16200000">
            <a:off x="2598016" y="3922414"/>
            <a:ext cx="891540" cy="23081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>
                <a:latin typeface="Times New Roman" pitchFamily="18" charset="0"/>
                <a:cs typeface="Times New Roman" pitchFamily="18" charset="0"/>
              </a:rPr>
              <a:t>siORC1</a:t>
            </a:r>
          </a:p>
        </p:txBody>
      </p:sp>
      <p:sp>
        <p:nvSpPr>
          <p:cNvPr id="75" name="TextBox 74"/>
          <p:cNvSpPr txBox="1"/>
          <p:nvPr/>
        </p:nvSpPr>
        <p:spPr>
          <a:xfrm rot="16200000">
            <a:off x="2132273" y="3579710"/>
            <a:ext cx="1479376" cy="23081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>
                <a:latin typeface="Times New Roman" pitchFamily="18" charset="0"/>
                <a:cs typeface="Times New Roman" pitchFamily="18" charset="0"/>
              </a:rPr>
              <a:t>U2OS</a:t>
            </a:r>
          </a:p>
        </p:txBody>
      </p:sp>
      <p:cxnSp>
        <p:nvCxnSpPr>
          <p:cNvPr id="76" name="Straight Connector 75"/>
          <p:cNvCxnSpPr/>
          <p:nvPr/>
        </p:nvCxnSpPr>
        <p:spPr>
          <a:xfrm rot="16200000">
            <a:off x="2283657" y="3734459"/>
            <a:ext cx="133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2420888" y="401688"/>
            <a:ext cx="2520280" cy="238373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>
                <a:latin typeface="Times New Roman" pitchFamily="18" charset="0"/>
                <a:cs typeface="Times New Roman" pitchFamily="18" charset="0"/>
              </a:rPr>
              <a:t>Time (</a:t>
            </a:r>
            <a:r>
              <a:rPr lang="en-GB" sz="900" dirty="0" err="1">
                <a:latin typeface="Times New Roman" pitchFamily="18" charset="0"/>
                <a:cs typeface="Times New Roman" pitchFamily="18" charset="0"/>
              </a:rPr>
              <a:t>hrs</a:t>
            </a:r>
            <a:r>
              <a:rPr lang="en-GB" sz="900" dirty="0">
                <a:latin typeface="Times New Roman" pitchFamily="18" charset="0"/>
                <a:cs typeface="Times New Roman" pitchFamily="18" charset="0"/>
              </a:rPr>
              <a:t>) after 24hr 2mM HU</a:t>
            </a:r>
          </a:p>
        </p:txBody>
      </p:sp>
      <p:cxnSp>
        <p:nvCxnSpPr>
          <p:cNvPr id="80" name="Straight Connector 79"/>
          <p:cNvCxnSpPr/>
          <p:nvPr/>
        </p:nvCxnSpPr>
        <p:spPr>
          <a:xfrm>
            <a:off x="1734780" y="621030"/>
            <a:ext cx="57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1714538" y="401688"/>
            <a:ext cx="600113" cy="238373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>
                <a:latin typeface="Times New Roman" pitchFamily="18" charset="0"/>
                <a:cs typeface="Times New Roman" pitchFamily="18" charset="0"/>
              </a:rPr>
              <a:t>No HU</a:t>
            </a:r>
          </a:p>
        </p:txBody>
      </p:sp>
      <p:cxnSp>
        <p:nvCxnSpPr>
          <p:cNvPr id="82" name="Straight Connector 81"/>
          <p:cNvCxnSpPr/>
          <p:nvPr/>
        </p:nvCxnSpPr>
        <p:spPr>
          <a:xfrm>
            <a:off x="1052736" y="621030"/>
            <a:ext cx="57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1035932" y="401688"/>
            <a:ext cx="617728" cy="238373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>
                <a:latin typeface="Times New Roman" pitchFamily="18" charset="0"/>
                <a:cs typeface="Times New Roman" pitchFamily="18" charset="0"/>
              </a:rPr>
              <a:t>No </a:t>
            </a:r>
            <a:r>
              <a:rPr lang="en-GB" sz="900" dirty="0" err="1">
                <a:latin typeface="Times New Roman" pitchFamily="18" charset="0"/>
                <a:cs typeface="Times New Roman" pitchFamily="18" charset="0"/>
              </a:rPr>
              <a:t>BrdU</a:t>
            </a:r>
            <a:endParaRPr lang="en-GB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8" name="TextBox 41"/>
          <p:cNvSpPr txBox="1"/>
          <p:nvPr/>
        </p:nvSpPr>
        <p:spPr>
          <a:xfrm>
            <a:off x="2636912" y="2360712"/>
            <a:ext cx="864096" cy="215427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800" dirty="0">
                <a:latin typeface="Times New Roman" pitchFamily="18" charset="0"/>
                <a:cs typeface="Times New Roman" pitchFamily="18" charset="0"/>
              </a:rPr>
              <a:t>PI Intensity</a:t>
            </a:r>
          </a:p>
        </p:txBody>
      </p:sp>
      <p:sp>
        <p:nvSpPr>
          <p:cNvPr id="119" name="TextBox 41"/>
          <p:cNvSpPr txBox="1"/>
          <p:nvPr/>
        </p:nvSpPr>
        <p:spPr>
          <a:xfrm rot="16200000">
            <a:off x="297110" y="1447467"/>
            <a:ext cx="1125241" cy="215427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800" dirty="0" err="1">
                <a:latin typeface="Times New Roman" pitchFamily="18" charset="0"/>
                <a:cs typeface="Times New Roman" pitchFamily="18" charset="0"/>
              </a:rPr>
              <a:t>BrdU</a:t>
            </a:r>
            <a:r>
              <a:rPr lang="en-GB" sz="800" dirty="0">
                <a:latin typeface="Times New Roman" pitchFamily="18" charset="0"/>
                <a:cs typeface="Times New Roman" pitchFamily="18" charset="0"/>
              </a:rPr>
              <a:t> Intensity</a:t>
            </a:r>
          </a:p>
        </p:txBody>
      </p:sp>
      <p:sp>
        <p:nvSpPr>
          <p:cNvPr id="124" name="TextBox 123"/>
          <p:cNvSpPr txBox="1"/>
          <p:nvPr/>
        </p:nvSpPr>
        <p:spPr>
          <a:xfrm rot="16200000">
            <a:off x="254485" y="1032979"/>
            <a:ext cx="858000" cy="23081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>
                <a:latin typeface="Times New Roman" pitchFamily="18" charset="0"/>
                <a:cs typeface="Times New Roman" pitchFamily="18" charset="0"/>
              </a:rPr>
              <a:t>siControl</a:t>
            </a:r>
          </a:p>
        </p:txBody>
      </p:sp>
      <p:sp>
        <p:nvSpPr>
          <p:cNvPr id="125" name="TextBox 124"/>
          <p:cNvSpPr txBox="1"/>
          <p:nvPr/>
        </p:nvSpPr>
        <p:spPr>
          <a:xfrm rot="16200000">
            <a:off x="254484" y="1828661"/>
            <a:ext cx="858000" cy="23081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>
                <a:latin typeface="Times New Roman" pitchFamily="18" charset="0"/>
                <a:cs typeface="Times New Roman" pitchFamily="18" charset="0"/>
              </a:rPr>
              <a:t>siORC1</a:t>
            </a:r>
          </a:p>
        </p:txBody>
      </p:sp>
      <p:cxnSp>
        <p:nvCxnSpPr>
          <p:cNvPr id="126" name="Straight Connector 125"/>
          <p:cNvCxnSpPr/>
          <p:nvPr/>
        </p:nvCxnSpPr>
        <p:spPr>
          <a:xfrm rot="16200000">
            <a:off x="409128" y="2019076"/>
            <a:ext cx="72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rot="16200000">
            <a:off x="409127" y="1208624"/>
            <a:ext cx="72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/>
          <p:cNvSpPr txBox="1"/>
          <p:nvPr/>
        </p:nvSpPr>
        <p:spPr>
          <a:xfrm rot="16200000">
            <a:off x="91081" y="1399114"/>
            <a:ext cx="858000" cy="23081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>
                <a:latin typeface="Times New Roman" pitchFamily="18" charset="0"/>
                <a:cs typeface="Times New Roman" pitchFamily="18" charset="0"/>
              </a:rPr>
              <a:t>U2OS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407222" y="377870"/>
            <a:ext cx="344785" cy="250281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GB" sz="1000" b="1" dirty="0">
                <a:latin typeface="Times New Roman" pitchFamily="18" charset="0"/>
                <a:cs typeface="Times New Roman" pitchFamily="18" charset="0"/>
              </a:rPr>
              <a:t>A</a:t>
            </a:r>
            <a:endParaRPr lang="en-GB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416498" y="128465"/>
            <a:ext cx="1593550" cy="250281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GB" sz="1000" b="1" dirty="0" smtClean="0">
                <a:latin typeface="Times New Roman" pitchFamily="18" charset="0"/>
                <a:cs typeface="Times New Roman" pitchFamily="18" charset="0"/>
              </a:rPr>
              <a:t>Figure S2</a:t>
            </a:r>
            <a:endParaRPr lang="en-GB" sz="1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 preferRelativeResize="0">
            <a:picLocks noChangeArrowheads="1"/>
          </p:cNvPicPr>
          <p:nvPr/>
        </p:nvPicPr>
        <p:blipFill rotWithShape="1">
          <a:blip r:embed="rId18" cstate="print"/>
          <a:srcRect l="7828" t="23857" r="28841" b="7342"/>
          <a:stretch/>
        </p:blipFill>
        <p:spPr bwMode="auto">
          <a:xfrm>
            <a:off x="1628800" y="791394"/>
            <a:ext cx="684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 preferRelativeResize="0">
            <a:picLocks noChangeArrowheads="1"/>
          </p:cNvPicPr>
          <p:nvPr/>
        </p:nvPicPr>
        <p:blipFill rotWithShape="1">
          <a:blip r:embed="rId19" cstate="print"/>
          <a:srcRect l="7828" t="23857" r="28841" b="7342"/>
          <a:stretch/>
        </p:blipFill>
        <p:spPr bwMode="auto">
          <a:xfrm>
            <a:off x="2287044" y="791394"/>
            <a:ext cx="684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 preferRelativeResize="0">
            <a:picLocks noChangeArrowheads="1"/>
          </p:cNvPicPr>
          <p:nvPr/>
        </p:nvPicPr>
        <p:blipFill rotWithShape="1">
          <a:blip r:embed="rId20" cstate="print"/>
          <a:srcRect l="7828" t="24345" r="28841" b="6854"/>
          <a:stretch/>
        </p:blipFill>
        <p:spPr bwMode="auto">
          <a:xfrm>
            <a:off x="2287044" y="1591332"/>
            <a:ext cx="684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 preferRelativeResize="0">
            <a:picLocks noChangeArrowheads="1"/>
          </p:cNvPicPr>
          <p:nvPr/>
        </p:nvPicPr>
        <p:blipFill rotWithShape="1">
          <a:blip r:embed="rId21" cstate="print"/>
          <a:srcRect l="7828" t="23857" r="28841" b="7342"/>
          <a:stretch/>
        </p:blipFill>
        <p:spPr bwMode="auto">
          <a:xfrm>
            <a:off x="2943994" y="791394"/>
            <a:ext cx="684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/>
          <p:cNvPicPr preferRelativeResize="0">
            <a:picLocks noChangeArrowheads="1"/>
          </p:cNvPicPr>
          <p:nvPr/>
        </p:nvPicPr>
        <p:blipFill rotWithShape="1">
          <a:blip r:embed="rId22" cstate="print"/>
          <a:srcRect l="7828" t="24345" r="28841" b="6854"/>
          <a:stretch/>
        </p:blipFill>
        <p:spPr bwMode="auto">
          <a:xfrm>
            <a:off x="2943994" y="1591332"/>
            <a:ext cx="684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 preferRelativeResize="0">
            <a:picLocks noChangeArrowheads="1"/>
          </p:cNvPicPr>
          <p:nvPr/>
        </p:nvPicPr>
        <p:blipFill rotWithShape="1">
          <a:blip r:embed="rId23" cstate="print"/>
          <a:srcRect l="7828" t="23857" r="28841" b="7342"/>
          <a:stretch/>
        </p:blipFill>
        <p:spPr bwMode="auto">
          <a:xfrm>
            <a:off x="3611116" y="791394"/>
            <a:ext cx="684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/>
          <p:cNvPicPr preferRelativeResize="0">
            <a:picLocks noChangeArrowheads="1"/>
          </p:cNvPicPr>
          <p:nvPr/>
        </p:nvPicPr>
        <p:blipFill rotWithShape="1">
          <a:blip r:embed="rId24" cstate="print"/>
          <a:srcRect l="7828" t="24345" r="28841" b="6854"/>
          <a:stretch/>
        </p:blipFill>
        <p:spPr bwMode="auto">
          <a:xfrm>
            <a:off x="3611116" y="1591332"/>
            <a:ext cx="684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 preferRelativeResize="0">
            <a:picLocks noChangeArrowheads="1"/>
          </p:cNvPicPr>
          <p:nvPr/>
        </p:nvPicPr>
        <p:blipFill rotWithShape="1">
          <a:blip r:embed="rId25" cstate="print"/>
          <a:srcRect l="7828" t="23857" r="28841" b="7342"/>
          <a:stretch/>
        </p:blipFill>
        <p:spPr bwMode="auto">
          <a:xfrm>
            <a:off x="4287763" y="791394"/>
            <a:ext cx="684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/>
          <p:cNvPicPr preferRelativeResize="0">
            <a:picLocks noChangeArrowheads="1"/>
          </p:cNvPicPr>
          <p:nvPr/>
        </p:nvPicPr>
        <p:blipFill rotWithShape="1">
          <a:blip r:embed="rId26" cstate="print"/>
          <a:srcRect l="7828" t="24345" r="28841" b="6854"/>
          <a:stretch/>
        </p:blipFill>
        <p:spPr bwMode="auto">
          <a:xfrm>
            <a:off x="4287763" y="1591332"/>
            <a:ext cx="684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5" name="TextBox 84"/>
          <p:cNvSpPr txBox="1"/>
          <p:nvPr/>
        </p:nvSpPr>
        <p:spPr>
          <a:xfrm>
            <a:off x="402411" y="2504729"/>
            <a:ext cx="344785" cy="250281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GB" sz="1000" b="1" dirty="0">
                <a:latin typeface="Times New Roman" pitchFamily="18" charset="0"/>
                <a:cs typeface="Times New Roman" pitchFamily="18" charset="0"/>
              </a:rPr>
              <a:t>B</a:t>
            </a:r>
            <a:endParaRPr lang="en-GB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361024" y="3044564"/>
            <a:ext cx="432000" cy="1428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900" dirty="0">
                <a:latin typeface="Times New Roman" pitchFamily="18" charset="0"/>
                <a:cs typeface="Times New Roman" pitchFamily="18" charset="0"/>
              </a:rPr>
              <a:t>DAPI</a:t>
            </a:r>
          </a:p>
        </p:txBody>
      </p:sp>
      <p:sp>
        <p:nvSpPr>
          <p:cNvPr id="87" name="Rectangle 86"/>
          <p:cNvSpPr/>
          <p:nvPr/>
        </p:nvSpPr>
        <p:spPr>
          <a:xfrm>
            <a:off x="5222174" y="3070846"/>
            <a:ext cx="90000" cy="97500"/>
          </a:xfrm>
          <a:prstGeom prst="rect">
            <a:avLst/>
          </a:prstGeom>
          <a:solidFill>
            <a:srgbClr val="0033CC"/>
          </a:solidFill>
          <a:ln w="9525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rtlCol="0" anchor="ctr"/>
          <a:lstStyle/>
          <a:p>
            <a:pPr algn="ctr"/>
            <a:endParaRPr lang="en-GB"/>
          </a:p>
        </p:txBody>
      </p:sp>
      <p:sp>
        <p:nvSpPr>
          <p:cNvPr id="88" name="Rectangle 87"/>
          <p:cNvSpPr/>
          <p:nvPr/>
        </p:nvSpPr>
        <p:spPr>
          <a:xfrm>
            <a:off x="5222174" y="3227633"/>
            <a:ext cx="90000" cy="97500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rtlCol="0" anchor="ctr"/>
          <a:lstStyle/>
          <a:p>
            <a:pPr algn="ctr"/>
            <a:endParaRPr lang="en-GB"/>
          </a:p>
        </p:txBody>
      </p:sp>
      <p:sp>
        <p:nvSpPr>
          <p:cNvPr id="89" name="TextBox 88"/>
          <p:cNvSpPr txBox="1"/>
          <p:nvPr/>
        </p:nvSpPr>
        <p:spPr>
          <a:xfrm>
            <a:off x="5361024" y="3187438"/>
            <a:ext cx="432000" cy="1420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l-GR" sz="900" dirty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en-GB" sz="900" dirty="0">
                <a:latin typeface="Times New Roman" pitchFamily="18" charset="0"/>
                <a:cs typeface="Times New Roman" pitchFamily="18" charset="0"/>
              </a:rPr>
              <a:t>H2AX</a:t>
            </a:r>
          </a:p>
        </p:txBody>
      </p:sp>
      <p:sp>
        <p:nvSpPr>
          <p:cNvPr id="90" name="Rectangle 89"/>
          <p:cNvSpPr/>
          <p:nvPr/>
        </p:nvSpPr>
        <p:spPr>
          <a:xfrm>
            <a:off x="5222174" y="3384420"/>
            <a:ext cx="90000" cy="97500"/>
          </a:xfrm>
          <a:prstGeom prst="rect">
            <a:avLst/>
          </a:prstGeom>
          <a:solidFill>
            <a:srgbClr val="C00000"/>
          </a:solidFill>
          <a:ln w="95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rtlCol="0" anchor="ctr"/>
          <a:lstStyle/>
          <a:p>
            <a:pPr algn="ctr"/>
            <a:endParaRPr lang="en-GB"/>
          </a:p>
        </p:txBody>
      </p:sp>
      <p:sp>
        <p:nvSpPr>
          <p:cNvPr id="91" name="TextBox 90"/>
          <p:cNvSpPr txBox="1"/>
          <p:nvPr/>
        </p:nvSpPr>
        <p:spPr>
          <a:xfrm>
            <a:off x="5361024" y="3368413"/>
            <a:ext cx="432000" cy="1420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900" dirty="0">
                <a:latin typeface="Times New Roman" pitchFamily="18" charset="0"/>
                <a:cs typeface="Times New Roman" pitchFamily="18" charset="0"/>
              </a:rPr>
              <a:t>CENPF</a:t>
            </a:r>
          </a:p>
        </p:txBody>
      </p:sp>
      <p:sp>
        <p:nvSpPr>
          <p:cNvPr id="96" name="TextBox 41"/>
          <p:cNvSpPr txBox="1"/>
          <p:nvPr/>
        </p:nvSpPr>
        <p:spPr>
          <a:xfrm>
            <a:off x="1333241" y="715050"/>
            <a:ext cx="461963" cy="215427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0.5%</a:t>
            </a:r>
          </a:p>
        </p:txBody>
      </p:sp>
      <p:sp>
        <p:nvSpPr>
          <p:cNvPr id="97" name="TextBox 41"/>
          <p:cNvSpPr txBox="1"/>
          <p:nvPr/>
        </p:nvSpPr>
        <p:spPr>
          <a:xfrm>
            <a:off x="2007963" y="715050"/>
            <a:ext cx="461963" cy="215427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34 %</a:t>
            </a:r>
          </a:p>
        </p:txBody>
      </p:sp>
      <p:sp>
        <p:nvSpPr>
          <p:cNvPr id="98" name="TextBox 41"/>
          <p:cNvSpPr txBox="1"/>
          <p:nvPr/>
        </p:nvSpPr>
        <p:spPr>
          <a:xfrm>
            <a:off x="1323716" y="1531103"/>
            <a:ext cx="461963" cy="215427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1%</a:t>
            </a:r>
          </a:p>
        </p:txBody>
      </p:sp>
      <p:sp>
        <p:nvSpPr>
          <p:cNvPr id="99" name="TextBox 41"/>
          <p:cNvSpPr txBox="1"/>
          <p:nvPr/>
        </p:nvSpPr>
        <p:spPr>
          <a:xfrm>
            <a:off x="2635061" y="715050"/>
            <a:ext cx="461963" cy="215427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5 %</a:t>
            </a:r>
          </a:p>
        </p:txBody>
      </p:sp>
      <p:sp>
        <p:nvSpPr>
          <p:cNvPr id="100" name="TextBox 41"/>
          <p:cNvSpPr txBox="1"/>
          <p:nvPr/>
        </p:nvSpPr>
        <p:spPr>
          <a:xfrm>
            <a:off x="3309783" y="715050"/>
            <a:ext cx="461963" cy="215427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5 2%</a:t>
            </a:r>
          </a:p>
        </p:txBody>
      </p:sp>
      <p:sp>
        <p:nvSpPr>
          <p:cNvPr id="101" name="TextBox 41"/>
          <p:cNvSpPr txBox="1"/>
          <p:nvPr/>
        </p:nvSpPr>
        <p:spPr>
          <a:xfrm>
            <a:off x="3984506" y="715050"/>
            <a:ext cx="461963" cy="215427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5 8%</a:t>
            </a:r>
          </a:p>
        </p:txBody>
      </p:sp>
      <p:sp>
        <p:nvSpPr>
          <p:cNvPr id="102" name="TextBox 41"/>
          <p:cNvSpPr txBox="1"/>
          <p:nvPr/>
        </p:nvSpPr>
        <p:spPr>
          <a:xfrm>
            <a:off x="4649701" y="715050"/>
            <a:ext cx="461963" cy="215427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44%</a:t>
            </a:r>
          </a:p>
        </p:txBody>
      </p:sp>
      <p:sp>
        <p:nvSpPr>
          <p:cNvPr id="103" name="TextBox 41"/>
          <p:cNvSpPr txBox="1"/>
          <p:nvPr/>
        </p:nvSpPr>
        <p:spPr>
          <a:xfrm>
            <a:off x="1998438" y="1531103"/>
            <a:ext cx="461963" cy="215427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35 %</a:t>
            </a:r>
          </a:p>
        </p:txBody>
      </p:sp>
      <p:sp>
        <p:nvSpPr>
          <p:cNvPr id="104" name="TextBox 41"/>
          <p:cNvSpPr txBox="1"/>
          <p:nvPr/>
        </p:nvSpPr>
        <p:spPr>
          <a:xfrm>
            <a:off x="2625536" y="1531103"/>
            <a:ext cx="461963" cy="215427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8%</a:t>
            </a:r>
          </a:p>
        </p:txBody>
      </p:sp>
      <p:sp>
        <p:nvSpPr>
          <p:cNvPr id="105" name="TextBox 41"/>
          <p:cNvSpPr txBox="1"/>
          <p:nvPr/>
        </p:nvSpPr>
        <p:spPr>
          <a:xfrm>
            <a:off x="3300258" y="1531103"/>
            <a:ext cx="461963" cy="215427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17 %</a:t>
            </a:r>
          </a:p>
        </p:txBody>
      </p:sp>
      <p:sp>
        <p:nvSpPr>
          <p:cNvPr id="106" name="TextBox 41"/>
          <p:cNvSpPr txBox="1"/>
          <p:nvPr/>
        </p:nvSpPr>
        <p:spPr>
          <a:xfrm>
            <a:off x="3974981" y="1531103"/>
            <a:ext cx="461963" cy="215427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11 %</a:t>
            </a:r>
          </a:p>
        </p:txBody>
      </p:sp>
      <p:sp>
        <p:nvSpPr>
          <p:cNvPr id="107" name="TextBox 41"/>
          <p:cNvSpPr txBox="1"/>
          <p:nvPr/>
        </p:nvSpPr>
        <p:spPr>
          <a:xfrm>
            <a:off x="4640176" y="1531103"/>
            <a:ext cx="461963" cy="215427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14 %</a:t>
            </a:r>
          </a:p>
        </p:txBody>
      </p:sp>
      <p:sp>
        <p:nvSpPr>
          <p:cNvPr id="108" name="Rectangle 107"/>
          <p:cNvSpPr/>
          <p:nvPr/>
        </p:nvSpPr>
        <p:spPr>
          <a:xfrm>
            <a:off x="5085184" y="805111"/>
            <a:ext cx="90000" cy="97500"/>
          </a:xfrm>
          <a:prstGeom prst="rect">
            <a:avLst/>
          </a:prstGeom>
          <a:solidFill>
            <a:srgbClr val="0033CC"/>
          </a:solidFill>
          <a:ln w="9525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rtlCol="0" anchor="ctr"/>
          <a:lstStyle/>
          <a:p>
            <a:pPr algn="ctr"/>
            <a:endParaRPr lang="en-GB"/>
          </a:p>
        </p:txBody>
      </p:sp>
      <p:sp>
        <p:nvSpPr>
          <p:cNvPr id="109" name="TextBox 108"/>
          <p:cNvSpPr txBox="1"/>
          <p:nvPr/>
        </p:nvSpPr>
        <p:spPr>
          <a:xfrm>
            <a:off x="5229200" y="776536"/>
            <a:ext cx="432000" cy="285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900" dirty="0" err="1">
                <a:latin typeface="Times New Roman" pitchFamily="18" charset="0"/>
                <a:cs typeface="Times New Roman" pitchFamily="18" charset="0"/>
              </a:rPr>
              <a:t>BrdU</a:t>
            </a:r>
            <a:r>
              <a:rPr lang="en-GB" sz="900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GB" sz="900" dirty="0">
                <a:latin typeface="Times New Roman" pitchFamily="18" charset="0"/>
                <a:cs typeface="Times New Roman" pitchFamily="18" charset="0"/>
              </a:rPr>
              <a:t> fraction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1771202" y="4607354"/>
            <a:ext cx="344785" cy="250281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GB" sz="1000" b="1" dirty="0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en-GB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1953152" y="4862129"/>
            <a:ext cx="2700000" cy="136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rtlCol="0" anchor="ctr"/>
          <a:lstStyle/>
          <a:p>
            <a:pPr algn="ctr"/>
            <a:endParaRPr lang="en-US" sz="900"/>
          </a:p>
        </p:txBody>
      </p:sp>
      <p:sp>
        <p:nvSpPr>
          <p:cNvPr id="94" name="TextBox 93"/>
          <p:cNvSpPr txBox="1"/>
          <p:nvPr/>
        </p:nvSpPr>
        <p:spPr>
          <a:xfrm>
            <a:off x="404665" y="4612072"/>
            <a:ext cx="344785" cy="250281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GB" sz="1000" b="1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en-GB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Line 15"/>
          <p:cNvSpPr>
            <a:spLocks noChangeShapeType="1"/>
          </p:cNvSpPr>
          <p:nvPr/>
        </p:nvSpPr>
        <p:spPr bwMode="auto">
          <a:xfrm>
            <a:off x="2629919" y="5798178"/>
            <a:ext cx="828000" cy="0"/>
          </a:xfrm>
          <a:prstGeom prst="line">
            <a:avLst/>
          </a:prstGeom>
          <a:noFill/>
          <a:ln w="31750">
            <a:solidFill>
              <a:srgbClr val="00E302"/>
            </a:solidFill>
            <a:round/>
            <a:headEnd type="triangle" w="med" len="med"/>
            <a:tailEnd type="triangle" w="med" len="med"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lIns="91423" tIns="45712" rIns="91423" bIns="45712"/>
          <a:lstStyle/>
          <a:p>
            <a:pPr>
              <a:defRPr/>
            </a:pPr>
            <a:endParaRPr lang="en-US" sz="900" dirty="0">
              <a:latin typeface="Tw Cen MT"/>
              <a:cs typeface="ＭＳ Ｐゴシック" charset="-128"/>
            </a:endParaRPr>
          </a:p>
        </p:txBody>
      </p:sp>
      <p:sp>
        <p:nvSpPr>
          <p:cNvPr id="110" name="Text Box 16"/>
          <p:cNvSpPr txBox="1">
            <a:spLocks noChangeArrowheads="1"/>
          </p:cNvSpPr>
          <p:nvPr/>
        </p:nvSpPr>
        <p:spPr bwMode="auto">
          <a:xfrm>
            <a:off x="2060496" y="5731742"/>
            <a:ext cx="720000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noAutofit/>
          </a:bodyPr>
          <a:lstStyle/>
          <a:p>
            <a:r>
              <a:rPr lang="en-GB" sz="900" dirty="0">
                <a:latin typeface="Times New Roman" pitchFamily="18" charset="0"/>
                <a:cs typeface="Times New Roman" pitchFamily="18" charset="0"/>
              </a:rPr>
              <a:t>New origin</a:t>
            </a:r>
            <a:endParaRPr 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1" name="Picture 17"/>
          <p:cNvPicPr>
            <a:picLocks noChangeAspect="1" noChangeArrowheads="1"/>
          </p:cNvPicPr>
          <p:nvPr/>
        </p:nvPicPr>
        <p:blipFill>
          <a:blip r:embed="rId27" cstate="print">
            <a:lum bright="10000" contrast="20000"/>
          </a:blip>
          <a:srcRect/>
          <a:stretch>
            <a:fillRect/>
          </a:stretch>
        </p:blipFill>
        <p:spPr bwMode="auto">
          <a:xfrm>
            <a:off x="3569136" y="5716699"/>
            <a:ext cx="1011993" cy="333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</p:pic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2629919" y="5078152"/>
            <a:ext cx="828000" cy="0"/>
            <a:chOff x="1736" y="1685"/>
            <a:chExt cx="934" cy="0"/>
          </a:xfrm>
        </p:grpSpPr>
        <p:sp>
          <p:nvSpPr>
            <p:cNvPr id="113" name="Line 19"/>
            <p:cNvSpPr>
              <a:spLocks noChangeShapeType="1"/>
            </p:cNvSpPr>
            <p:nvPr/>
          </p:nvSpPr>
          <p:spPr bwMode="auto">
            <a:xfrm>
              <a:off x="1736" y="1685"/>
              <a:ext cx="467" cy="0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 sz="900" dirty="0">
                <a:latin typeface="Tw Cen MT"/>
                <a:cs typeface="ＭＳ Ｐゴシック" charset="-128"/>
              </a:endParaRPr>
            </a:p>
          </p:txBody>
        </p:sp>
        <p:sp>
          <p:nvSpPr>
            <p:cNvPr id="114" name="Line 20"/>
            <p:cNvSpPr>
              <a:spLocks noChangeShapeType="1"/>
            </p:cNvSpPr>
            <p:nvPr/>
          </p:nvSpPr>
          <p:spPr bwMode="auto">
            <a:xfrm>
              <a:off x="2203" y="1685"/>
              <a:ext cx="467" cy="0"/>
            </a:xfrm>
            <a:prstGeom prst="line">
              <a:avLst/>
            </a:prstGeom>
            <a:noFill/>
            <a:ln w="31750">
              <a:solidFill>
                <a:srgbClr val="00E302"/>
              </a:solidFill>
              <a:round/>
              <a:headEnd/>
              <a:tailEnd type="triangle" w="med" len="med"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 sz="900" dirty="0">
                <a:latin typeface="Tw Cen MT"/>
                <a:cs typeface="ＭＳ Ｐゴシック" charset="-128"/>
              </a:endParaRPr>
            </a:p>
          </p:txBody>
        </p:sp>
      </p:grpSp>
      <p:sp>
        <p:nvSpPr>
          <p:cNvPr id="115" name="Text Box 21"/>
          <p:cNvSpPr txBox="1">
            <a:spLocks noChangeArrowheads="1"/>
          </p:cNvSpPr>
          <p:nvPr/>
        </p:nvSpPr>
        <p:spPr bwMode="auto">
          <a:xfrm>
            <a:off x="1988488" y="5011660"/>
            <a:ext cx="720000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noAutofit/>
          </a:bodyPr>
          <a:lstStyle/>
          <a:p>
            <a:r>
              <a:rPr lang="en-GB" sz="900" dirty="0">
                <a:latin typeface="Times New Roman" pitchFamily="18" charset="0"/>
                <a:cs typeface="Times New Roman" pitchFamily="18" charset="0"/>
              </a:rPr>
              <a:t>Ongoing fork</a:t>
            </a:r>
            <a:endParaRPr 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6" name="Picture 22"/>
          <p:cNvPicPr>
            <a:picLocks noChangeAspect="1" noChangeArrowheads="1"/>
          </p:cNvPicPr>
          <p:nvPr/>
        </p:nvPicPr>
        <p:blipFill>
          <a:blip r:embed="rId28" cstate="print">
            <a:lum bright="10000" contrast="20000"/>
          </a:blip>
          <a:srcRect l="6155" t="6496" b="8858"/>
          <a:stretch>
            <a:fillRect/>
          </a:stretch>
        </p:blipFill>
        <p:spPr bwMode="auto">
          <a:xfrm>
            <a:off x="3569134" y="4947009"/>
            <a:ext cx="1011993" cy="314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</p:pic>
      <p:sp>
        <p:nvSpPr>
          <p:cNvPr id="117" name="Text Box 25"/>
          <p:cNvSpPr txBox="1">
            <a:spLocks noChangeArrowheads="1"/>
          </p:cNvSpPr>
          <p:nvPr/>
        </p:nvSpPr>
        <p:spPr bwMode="auto">
          <a:xfrm>
            <a:off x="2060496" y="5403450"/>
            <a:ext cx="720000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noAutofit/>
          </a:bodyPr>
          <a:lstStyle/>
          <a:p>
            <a:r>
              <a:rPr lang="en-GB" sz="900" dirty="0">
                <a:latin typeface="Times New Roman" pitchFamily="18" charset="0"/>
                <a:cs typeface="Times New Roman" pitchFamily="18" charset="0"/>
              </a:rPr>
              <a:t>Stalled fork</a:t>
            </a:r>
          </a:p>
        </p:txBody>
      </p:sp>
      <p:pic>
        <p:nvPicPr>
          <p:cNvPr id="122" name="Picture 26"/>
          <p:cNvPicPr>
            <a:picLocks noChangeAspect="1" noChangeArrowheads="1"/>
          </p:cNvPicPr>
          <p:nvPr/>
        </p:nvPicPr>
        <p:blipFill>
          <a:blip r:embed="rId29" cstate="print">
            <a:lum bright="10000" contrast="20000"/>
          </a:blip>
          <a:srcRect l="3081" r="27217"/>
          <a:stretch>
            <a:fillRect/>
          </a:stretch>
        </p:blipFill>
        <p:spPr bwMode="auto">
          <a:xfrm>
            <a:off x="3569134" y="5346157"/>
            <a:ext cx="1011993" cy="306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</p:pic>
      <p:sp>
        <p:nvSpPr>
          <p:cNvPr id="123" name="Line 30"/>
          <p:cNvSpPr>
            <a:spLocks noChangeShapeType="1"/>
          </p:cNvSpPr>
          <p:nvPr/>
        </p:nvSpPr>
        <p:spPr bwMode="auto">
          <a:xfrm>
            <a:off x="2629919" y="5482642"/>
            <a:ext cx="828000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lIns="91423" tIns="45712" rIns="91423" bIns="45712"/>
          <a:lstStyle/>
          <a:p>
            <a:pPr>
              <a:defRPr/>
            </a:pPr>
            <a:endParaRPr lang="en-US" sz="900" dirty="0">
              <a:latin typeface="Tw Cen MT"/>
              <a:cs typeface="ＭＳ Ｐゴシック" charset="-128"/>
            </a:endParaRPr>
          </a:p>
        </p:txBody>
      </p:sp>
      <p:sp>
        <p:nvSpPr>
          <p:cNvPr id="129" name="Text Box 32"/>
          <p:cNvSpPr txBox="1">
            <a:spLocks noChangeArrowheads="1"/>
          </p:cNvSpPr>
          <p:nvPr/>
        </p:nvSpPr>
        <p:spPr bwMode="auto">
          <a:xfrm>
            <a:off x="3323218" y="5311920"/>
            <a:ext cx="298445" cy="33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none" lIns="91423" tIns="45712" rIns="91423" bIns="45712">
            <a:spAutoFit/>
          </a:bodyPr>
          <a:lstStyle/>
          <a:p>
            <a:r>
              <a:rPr lang="en-GB" sz="1600" dirty="0">
                <a:solidFill>
                  <a:srgbClr val="968C8C"/>
                </a:solidFill>
                <a:latin typeface="Tw Cen MT" charset="0"/>
              </a:rPr>
              <a:t>X</a:t>
            </a:r>
            <a:endParaRPr lang="en-US" sz="1600" dirty="0">
              <a:solidFill>
                <a:srgbClr val="968C8C"/>
              </a:solidFill>
              <a:latin typeface="Tw Cen MT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754200" y="5084153"/>
            <a:ext cx="900000" cy="23837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 min. </a:t>
            </a:r>
            <a:r>
              <a:rPr lang="en-GB" sz="9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CldU</a:t>
            </a:r>
            <a:endParaRPr lang="en-GB" sz="9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754200" y="5510200"/>
            <a:ext cx="900000" cy="23837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>
                <a:latin typeface="Times New Roman" pitchFamily="18" charset="0"/>
                <a:cs typeface="Times New Roman" pitchFamily="18" charset="0"/>
              </a:rPr>
              <a:t>24hr 2mM HU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754200" y="5906778"/>
            <a:ext cx="900000" cy="23837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1 hr </a:t>
            </a:r>
            <a:r>
              <a:rPr lang="en-GB" sz="900" dirty="0" err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IdU</a:t>
            </a:r>
            <a:endParaRPr lang="en-GB" sz="90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3" name="Straight Arrow Connector 132"/>
          <p:cNvCxnSpPr/>
          <p:nvPr/>
        </p:nvCxnSpPr>
        <p:spPr>
          <a:xfrm>
            <a:off x="1195742" y="5312722"/>
            <a:ext cx="0" cy="18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/>
          <p:cNvCxnSpPr/>
          <p:nvPr/>
        </p:nvCxnSpPr>
        <p:spPr>
          <a:xfrm>
            <a:off x="1195742" y="5721585"/>
            <a:ext cx="0" cy="18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728808" y="5006144"/>
            <a:ext cx="972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TextBox 135"/>
          <p:cNvSpPr txBox="1"/>
          <p:nvPr/>
        </p:nvSpPr>
        <p:spPr>
          <a:xfrm>
            <a:off x="548680" y="4645980"/>
            <a:ext cx="1306748" cy="381269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>
                <a:latin typeface="Times New Roman" pitchFamily="18" charset="0"/>
                <a:cs typeface="Times New Roman" pitchFamily="18" charset="0"/>
              </a:rPr>
              <a:t>U2OS    </a:t>
            </a:r>
          </a:p>
          <a:p>
            <a:pPr algn="ctr"/>
            <a:r>
              <a:rPr lang="en-GB" sz="900" dirty="0">
                <a:latin typeface="Times New Roman" pitchFamily="18" charset="0"/>
                <a:cs typeface="Times New Roman" pitchFamily="18" charset="0"/>
              </a:rPr>
              <a:t>siControl vs. siORC1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688380" y="5294177"/>
            <a:ext cx="432048" cy="238373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GB" sz="900" i="1" dirty="0">
                <a:latin typeface="Times New Roman" pitchFamily="18" charset="0"/>
                <a:cs typeface="Times New Roman" pitchFamily="18" charset="0"/>
              </a:rPr>
              <a:t>wash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688380" y="5700824"/>
            <a:ext cx="432048" cy="238373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GB" sz="900" i="1" dirty="0">
                <a:latin typeface="Times New Roman" pitchFamily="18" charset="0"/>
                <a:cs typeface="Times New Roman" pitchFamily="18" charset="0"/>
              </a:rPr>
              <a:t>wash</a:t>
            </a:r>
          </a:p>
        </p:txBody>
      </p:sp>
      <p:sp>
        <p:nvSpPr>
          <p:cNvPr id="139" name="TextBox 138"/>
          <p:cNvSpPr txBox="1"/>
          <p:nvPr/>
        </p:nvSpPr>
        <p:spPr>
          <a:xfrm>
            <a:off x="754200" y="6299923"/>
            <a:ext cx="900000" cy="38126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>
                <a:latin typeface="Times New Roman" pitchFamily="18" charset="0"/>
                <a:cs typeface="Times New Roman" pitchFamily="18" charset="0"/>
              </a:rPr>
              <a:t>Harvest, spread fibres, stain</a:t>
            </a:r>
          </a:p>
        </p:txBody>
      </p:sp>
      <p:cxnSp>
        <p:nvCxnSpPr>
          <p:cNvPr id="140" name="Straight Arrow Connector 139"/>
          <p:cNvCxnSpPr/>
          <p:nvPr/>
        </p:nvCxnSpPr>
        <p:spPr>
          <a:xfrm>
            <a:off x="1195742" y="6128681"/>
            <a:ext cx="0" cy="18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" name="Chart 4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5960151"/>
              </p:ext>
            </p:extLst>
          </p:nvPr>
        </p:nvGraphicFramePr>
        <p:xfrm>
          <a:off x="2951622" y="665956"/>
          <a:ext cx="1544178" cy="15183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6" name="TextBox 35"/>
          <p:cNvSpPr txBox="1"/>
          <p:nvPr/>
        </p:nvSpPr>
        <p:spPr>
          <a:xfrm>
            <a:off x="416498" y="98268"/>
            <a:ext cx="1593550" cy="250281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GB" sz="1000" b="1" dirty="0" smtClean="0">
                <a:latin typeface="Times New Roman" pitchFamily="18" charset="0"/>
                <a:cs typeface="Times New Roman" pitchFamily="18" charset="0"/>
              </a:rPr>
              <a:t>Figure S3</a:t>
            </a:r>
            <a:endParaRPr lang="en-GB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506164" y="2070026"/>
            <a:ext cx="576000" cy="238373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 err="1" smtClean="0">
                <a:latin typeface="Times New Roman" pitchFamily="18" charset="0"/>
                <a:cs typeface="Times New Roman" pitchFamily="18" charset="0"/>
              </a:rPr>
              <a:t>mM</a:t>
            </a:r>
            <a:r>
              <a:rPr lang="en-GB" sz="900" dirty="0" smtClean="0">
                <a:latin typeface="Times New Roman" pitchFamily="18" charset="0"/>
                <a:cs typeface="Times New Roman" pitchFamily="18" charset="0"/>
              </a:rPr>
              <a:t> HU</a:t>
            </a:r>
            <a:endParaRPr lang="en-GB" sz="9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30"/>
          <p:cNvGrpSpPr/>
          <p:nvPr/>
        </p:nvGrpSpPr>
        <p:grpSpPr>
          <a:xfrm>
            <a:off x="3828946" y="714177"/>
            <a:ext cx="586685" cy="506028"/>
            <a:chOff x="3303558" y="665070"/>
            <a:chExt cx="586685" cy="506028"/>
          </a:xfrm>
        </p:grpSpPr>
        <p:sp>
          <p:nvSpPr>
            <p:cNvPr id="32" name="TextBox 31"/>
            <p:cNvSpPr txBox="1"/>
            <p:nvPr/>
          </p:nvSpPr>
          <p:spPr>
            <a:xfrm>
              <a:off x="3457695" y="792709"/>
              <a:ext cx="432000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800" dirty="0" smtClean="0">
                  <a:latin typeface="Times New Roman" pitchFamily="18" charset="0"/>
                  <a:cs typeface="Times New Roman" pitchFamily="18" charset="0"/>
                </a:rPr>
                <a:t>siORC1</a:t>
              </a:r>
              <a:endParaRPr lang="en-GB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457695" y="665070"/>
              <a:ext cx="432000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800" dirty="0">
                  <a:latin typeface="Times New Roman" pitchFamily="18" charset="0"/>
                  <a:cs typeface="Times New Roman" pitchFamily="18" charset="0"/>
                </a:rPr>
                <a:t>siControl</a:t>
              </a:r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3303558" y="732291"/>
              <a:ext cx="14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3303558" y="866431"/>
              <a:ext cx="14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/>
            <p:nvPr/>
          </p:nvSpPr>
          <p:spPr>
            <a:xfrm>
              <a:off x="3347930" y="832314"/>
              <a:ext cx="61200" cy="612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3" tIns="45712" rIns="91423" bIns="45712" rtlCol="0" anchor="ctr"/>
            <a:lstStyle/>
            <a:p>
              <a:pPr algn="ctr"/>
              <a:endParaRPr lang="en-GB"/>
            </a:p>
          </p:txBody>
        </p:sp>
        <p:sp>
          <p:nvSpPr>
            <p:cNvPr id="39" name="Isosceles Triangle 38"/>
            <p:cNvSpPr/>
            <p:nvPr/>
          </p:nvSpPr>
          <p:spPr>
            <a:xfrm>
              <a:off x="3342530" y="698418"/>
              <a:ext cx="72000" cy="71448"/>
            </a:xfrm>
            <a:prstGeom prst="triangl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457695" y="920348"/>
              <a:ext cx="432000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800" dirty="0" smtClean="0">
                  <a:latin typeface="Times New Roman" pitchFamily="18" charset="0"/>
                  <a:cs typeface="Times New Roman" pitchFamily="18" charset="0"/>
                </a:rPr>
                <a:t>siORC6</a:t>
              </a:r>
              <a:endParaRPr lang="en-GB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1" name="Straight Connector 40"/>
            <p:cNvCxnSpPr/>
            <p:nvPr/>
          </p:nvCxnSpPr>
          <p:spPr>
            <a:xfrm>
              <a:off x="3303558" y="990247"/>
              <a:ext cx="14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Isosceles Triangle 41"/>
            <p:cNvSpPr/>
            <p:nvPr/>
          </p:nvSpPr>
          <p:spPr>
            <a:xfrm>
              <a:off x="3342530" y="956374"/>
              <a:ext cx="72000" cy="71448"/>
            </a:xfrm>
            <a:prstGeom prst="triangl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458243" y="1047987"/>
              <a:ext cx="432000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800" dirty="0" smtClean="0">
                  <a:latin typeface="Times New Roman" pitchFamily="18" charset="0"/>
                  <a:cs typeface="Times New Roman" pitchFamily="18" charset="0"/>
                </a:rPr>
                <a:t>siCDC6</a:t>
              </a:r>
              <a:endParaRPr lang="en-GB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3304106" y="1123575"/>
              <a:ext cx="14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l 44"/>
            <p:cNvSpPr/>
            <p:nvPr/>
          </p:nvSpPr>
          <p:spPr>
            <a:xfrm>
              <a:off x="3348478" y="1089458"/>
              <a:ext cx="61200" cy="612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3" tIns="45712" rIns="91423" bIns="45712" rtlCol="0" anchor="ctr"/>
            <a:lstStyle/>
            <a:p>
              <a:pPr algn="ctr"/>
              <a:endParaRPr lang="en-GB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3390819" y="480058"/>
            <a:ext cx="864000" cy="238373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 smtClean="0">
                <a:latin typeface="Times New Roman" pitchFamily="18" charset="0"/>
                <a:cs typeface="Times New Roman" pitchFamily="18" charset="0"/>
              </a:rPr>
              <a:t>1BR3hTERT</a:t>
            </a:r>
            <a:endParaRPr lang="en-GB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 rot="16200000">
            <a:off x="2315992" y="1130559"/>
            <a:ext cx="1224000" cy="216000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>
                <a:latin typeface="Times New Roman" pitchFamily="18" charset="0"/>
                <a:cs typeface="Times New Roman" pitchFamily="18" charset="0"/>
              </a:rPr>
              <a:t>% Viability</a:t>
            </a:r>
          </a:p>
        </p:txBody>
      </p:sp>
      <p:pic>
        <p:nvPicPr>
          <p:cNvPr id="49" name="Picture 5"/>
          <p:cNvPicPr preferRelativeResize="0">
            <a:picLocks noChangeArrowheads="1"/>
          </p:cNvPicPr>
          <p:nvPr/>
        </p:nvPicPr>
        <p:blipFill rotWithShape="1">
          <a:blip r:embed="rId4" cstate="print"/>
          <a:srcRect l="77821" t="35553" r="15526" b="60055"/>
          <a:stretch/>
        </p:blipFill>
        <p:spPr bwMode="auto">
          <a:xfrm>
            <a:off x="1813736" y="1469085"/>
            <a:ext cx="553664" cy="252000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50" name="Picture 7"/>
          <p:cNvPicPr preferRelativeResize="0">
            <a:picLocks noChangeArrowheads="1"/>
          </p:cNvPicPr>
          <p:nvPr/>
        </p:nvPicPr>
        <p:blipFill rotWithShape="1">
          <a:blip r:embed="rId5" cstate="print"/>
          <a:srcRect l="77469" t="25014" r="16604" b="69485"/>
          <a:stretch/>
        </p:blipFill>
        <p:spPr bwMode="auto">
          <a:xfrm>
            <a:off x="1813350" y="1129106"/>
            <a:ext cx="554436" cy="252000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70" name="TextBox 69"/>
          <p:cNvSpPr txBox="1"/>
          <p:nvPr/>
        </p:nvSpPr>
        <p:spPr>
          <a:xfrm>
            <a:off x="1248600" y="1141806"/>
            <a:ext cx="504000" cy="23081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GB" sz="900" dirty="0" smtClean="0">
                <a:latin typeface="Times New Roman" pitchFamily="18" charset="0"/>
                <a:cs typeface="Times New Roman" pitchFamily="18" charset="0"/>
              </a:rPr>
              <a:t>ORC6</a:t>
            </a:r>
            <a:endParaRPr lang="en-GB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248600" y="1506674"/>
            <a:ext cx="504000" cy="23081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l-GR" sz="900" dirty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GB" sz="900" dirty="0">
                <a:latin typeface="Times New Roman" pitchFamily="18" charset="0"/>
                <a:cs typeface="Times New Roman" pitchFamily="18" charset="0"/>
              </a:rPr>
              <a:t>-actin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407222" y="381234"/>
            <a:ext cx="344785" cy="250281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GB" sz="1000" b="1" dirty="0">
                <a:latin typeface="Times New Roman" pitchFamily="18" charset="0"/>
                <a:cs typeface="Times New Roman" pitchFamily="18" charset="0"/>
              </a:rPr>
              <a:t>A</a:t>
            </a:r>
            <a:endParaRPr lang="en-GB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603968" y="381234"/>
            <a:ext cx="344785" cy="250281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GB" sz="1000" b="1" dirty="0">
                <a:latin typeface="Times New Roman" pitchFamily="18" charset="0"/>
                <a:cs typeface="Times New Roman" pitchFamily="18" charset="0"/>
              </a:rPr>
              <a:t>B</a:t>
            </a:r>
            <a:endParaRPr lang="en-GB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 rot="-2400000">
            <a:off x="506323" y="813012"/>
            <a:ext cx="61200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900" dirty="0" smtClean="0">
                <a:latin typeface="Times New Roman" pitchFamily="18" charset="0"/>
                <a:cs typeface="Times New Roman" pitchFamily="18" charset="0"/>
              </a:rPr>
              <a:t>siControl</a:t>
            </a:r>
            <a:endParaRPr lang="en-GB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 rot="-2400000">
            <a:off x="1077870" y="813012"/>
            <a:ext cx="61200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900" dirty="0" smtClean="0">
                <a:latin typeface="Times New Roman" pitchFamily="18" charset="0"/>
                <a:cs typeface="Times New Roman" pitchFamily="18" charset="0"/>
              </a:rPr>
              <a:t>siORC6</a:t>
            </a:r>
            <a:endParaRPr lang="en-GB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 rot="-2400000">
            <a:off x="1819886" y="813012"/>
            <a:ext cx="55636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900" dirty="0" smtClean="0">
                <a:latin typeface="Times New Roman" pitchFamily="18" charset="0"/>
                <a:cs typeface="Times New Roman" pitchFamily="18" charset="0"/>
              </a:rPr>
              <a:t>siControl</a:t>
            </a:r>
            <a:endParaRPr lang="en-GB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 rot="-2400000">
            <a:off x="2136493" y="813012"/>
            <a:ext cx="55636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900" dirty="0" smtClean="0">
                <a:latin typeface="Times New Roman" pitchFamily="18" charset="0"/>
                <a:cs typeface="Times New Roman" pitchFamily="18" charset="0"/>
              </a:rPr>
              <a:t>siCDC6</a:t>
            </a:r>
            <a:endParaRPr lang="en-GB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315992" y="1125931"/>
            <a:ext cx="504000" cy="23081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GB" sz="900" dirty="0" smtClean="0">
                <a:latin typeface="Times New Roman" pitchFamily="18" charset="0"/>
                <a:cs typeface="Times New Roman" pitchFamily="18" charset="0"/>
              </a:rPr>
              <a:t>CDC6</a:t>
            </a:r>
            <a:endParaRPr lang="en-GB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2315992" y="1506674"/>
            <a:ext cx="504000" cy="23081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l-GR" sz="900" dirty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GB" sz="900" dirty="0">
                <a:latin typeface="Times New Roman" pitchFamily="18" charset="0"/>
                <a:cs typeface="Times New Roman" pitchFamily="18" charset="0"/>
              </a:rPr>
              <a:t>-actin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1117200" y="480058"/>
            <a:ext cx="864000" cy="238373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 smtClean="0">
                <a:latin typeface="Times New Roman" pitchFamily="18" charset="0"/>
                <a:cs typeface="Times New Roman" pitchFamily="18" charset="0"/>
              </a:rPr>
              <a:t>1BR3hTERT</a:t>
            </a:r>
            <a:endParaRPr lang="en-GB" sz="9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4" name="Picture 4"/>
          <p:cNvPicPr>
            <a:picLocks noChangeAspect="1" noChangeArrowheads="1"/>
          </p:cNvPicPr>
          <p:nvPr/>
        </p:nvPicPr>
        <p:blipFill>
          <a:blip r:embed="rId6" cstate="print">
            <a:lum bright="-1000" contrast="12000"/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rightnessContrast bright="23000" contrast="65000"/>
                    </a14:imgEffect>
                  </a14:imgLayer>
                </a14:imgProps>
              </a:ext>
            </a:extLst>
          </a:blip>
          <a:srcRect l="27045" t="83321" r="57072" b="13268"/>
          <a:stretch>
            <a:fillRect/>
          </a:stretch>
        </p:blipFill>
        <p:spPr bwMode="auto">
          <a:xfrm>
            <a:off x="495300" y="1143000"/>
            <a:ext cx="813886" cy="273857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55" name="Picture 4"/>
          <p:cNvPicPr preferRelativeResize="0">
            <a:picLocks noChangeArrowheads="1"/>
          </p:cNvPicPr>
          <p:nvPr/>
        </p:nvPicPr>
        <p:blipFill>
          <a:blip r:embed="rId8" cstate="print"/>
          <a:srcRect l="29529" t="47345" r="55583" b="47799"/>
          <a:stretch>
            <a:fillRect/>
          </a:stretch>
        </p:blipFill>
        <p:spPr bwMode="auto">
          <a:xfrm>
            <a:off x="495300" y="1474200"/>
            <a:ext cx="813816" cy="279870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56" name="TextBox 55"/>
          <p:cNvSpPr txBox="1"/>
          <p:nvPr/>
        </p:nvSpPr>
        <p:spPr>
          <a:xfrm rot="-2400000">
            <a:off x="801598" y="813012"/>
            <a:ext cx="61200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900" dirty="0" smtClean="0">
                <a:latin typeface="Times New Roman" pitchFamily="18" charset="0"/>
                <a:cs typeface="Times New Roman" pitchFamily="18" charset="0"/>
              </a:rPr>
              <a:t>siORC1</a:t>
            </a:r>
            <a:endParaRPr lang="en-GB" sz="9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" name="Chart 3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703747706"/>
              </p:ext>
            </p:extLst>
          </p:nvPr>
        </p:nvGraphicFramePr>
        <p:xfrm>
          <a:off x="666163" y="2532992"/>
          <a:ext cx="1296000" cy="136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416498" y="128465"/>
            <a:ext cx="1593550" cy="250281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GB" sz="1000" b="1" dirty="0" smtClean="0">
                <a:latin typeface="Times New Roman" pitchFamily="18" charset="0"/>
                <a:cs typeface="Times New Roman" pitchFamily="18" charset="0"/>
              </a:rPr>
              <a:t>Figure S4</a:t>
            </a:r>
            <a:endParaRPr lang="en-GB" sz="1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499763245"/>
              </p:ext>
            </p:extLst>
          </p:nvPr>
        </p:nvGraphicFramePr>
        <p:xfrm>
          <a:off x="666163" y="649985"/>
          <a:ext cx="1296000" cy="136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0" name="Isosceles Triangle 19"/>
          <p:cNvSpPr/>
          <p:nvPr/>
        </p:nvSpPr>
        <p:spPr>
          <a:xfrm flipV="1">
            <a:off x="1466498" y="1615246"/>
            <a:ext cx="72008" cy="108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 rot="16200000">
            <a:off x="-43700" y="1196044"/>
            <a:ext cx="1224000" cy="182880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>
                <a:latin typeface="Times New Roman" pitchFamily="18" charset="0"/>
                <a:cs typeface="Times New Roman" pitchFamily="18" charset="0"/>
              </a:rPr>
              <a:t>% Viability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11243" y="470123"/>
            <a:ext cx="1005840" cy="274320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 err="1" smtClean="0">
                <a:latin typeface="Times New Roman" pitchFamily="18" charset="0"/>
                <a:cs typeface="Times New Roman" pitchFamily="18" charset="0"/>
              </a:rPr>
              <a:t>BJhTERT</a:t>
            </a:r>
            <a:endParaRPr lang="en-GB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34168" y="1978628"/>
            <a:ext cx="959991" cy="238373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 err="1">
                <a:latin typeface="Times New Roman" pitchFamily="18" charset="0"/>
                <a:cs typeface="Times New Roman" pitchFamily="18" charset="0"/>
              </a:rPr>
              <a:t>nM</a:t>
            </a:r>
            <a:r>
              <a:rPr lang="en-GB" sz="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900" dirty="0" err="1">
                <a:latin typeface="Times New Roman" pitchFamily="18" charset="0"/>
                <a:cs typeface="Times New Roman" pitchFamily="18" charset="0"/>
              </a:rPr>
              <a:t>siRNA</a:t>
            </a:r>
            <a:endParaRPr lang="en-GB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162173" y="1978628"/>
            <a:ext cx="959991" cy="238373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 err="1">
                <a:latin typeface="Times New Roman" pitchFamily="18" charset="0"/>
                <a:cs typeface="Times New Roman" pitchFamily="18" charset="0"/>
              </a:rPr>
              <a:t>nM</a:t>
            </a:r>
            <a:r>
              <a:rPr lang="en-GB" sz="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900" dirty="0" err="1">
                <a:latin typeface="Times New Roman" pitchFamily="18" charset="0"/>
                <a:cs typeface="Times New Roman" pitchFamily="18" charset="0"/>
              </a:rPr>
              <a:t>siRNA</a:t>
            </a:r>
            <a:endParaRPr lang="en-GB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11243" y="2340654"/>
            <a:ext cx="1005840" cy="274320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 err="1" smtClean="0">
                <a:latin typeface="Times New Roman" pitchFamily="18" charset="0"/>
                <a:cs typeface="Times New Roman" pitchFamily="18" charset="0"/>
              </a:rPr>
              <a:t>HeLa</a:t>
            </a:r>
            <a:endParaRPr lang="en-GB" sz="9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25"/>
          <p:cNvGrpSpPr/>
          <p:nvPr/>
        </p:nvGrpSpPr>
        <p:grpSpPr>
          <a:xfrm>
            <a:off x="934934" y="1330185"/>
            <a:ext cx="586137" cy="248884"/>
            <a:chOff x="880161" y="1347861"/>
            <a:chExt cx="586137" cy="248884"/>
          </a:xfrm>
        </p:grpSpPr>
        <p:sp>
          <p:nvSpPr>
            <p:cNvPr id="27" name="TextBox 26"/>
            <p:cNvSpPr txBox="1"/>
            <p:nvPr/>
          </p:nvSpPr>
          <p:spPr>
            <a:xfrm>
              <a:off x="1034298" y="1473634"/>
              <a:ext cx="432000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800" dirty="0" smtClean="0">
                  <a:latin typeface="Times New Roman" pitchFamily="18" charset="0"/>
                  <a:cs typeface="Times New Roman" pitchFamily="18" charset="0"/>
                </a:rPr>
                <a:t>siORC1</a:t>
              </a:r>
              <a:endParaRPr lang="en-GB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034298" y="1347861"/>
              <a:ext cx="432000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800" dirty="0">
                  <a:latin typeface="Times New Roman" pitchFamily="18" charset="0"/>
                  <a:cs typeface="Times New Roman" pitchFamily="18" charset="0"/>
                </a:rPr>
                <a:t>siControl</a:t>
              </a:r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880161" y="1415082"/>
              <a:ext cx="14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880161" y="1549222"/>
              <a:ext cx="14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Oval 30"/>
            <p:cNvSpPr/>
            <p:nvPr/>
          </p:nvSpPr>
          <p:spPr>
            <a:xfrm>
              <a:off x="924533" y="1515105"/>
              <a:ext cx="61200" cy="612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3" tIns="45712" rIns="91423" bIns="45712" rtlCol="0" anchor="ctr"/>
            <a:lstStyle/>
            <a:p>
              <a:pPr algn="ctr"/>
              <a:endParaRPr lang="en-GB"/>
            </a:p>
          </p:txBody>
        </p:sp>
        <p:sp>
          <p:nvSpPr>
            <p:cNvPr id="32" name="Isosceles Triangle 31"/>
            <p:cNvSpPr/>
            <p:nvPr/>
          </p:nvSpPr>
          <p:spPr>
            <a:xfrm>
              <a:off x="919133" y="1381209"/>
              <a:ext cx="72000" cy="71448"/>
            </a:xfrm>
            <a:prstGeom prst="triangl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1" name="Isosceles Triangle 40"/>
          <p:cNvSpPr/>
          <p:nvPr/>
        </p:nvSpPr>
        <p:spPr>
          <a:xfrm flipV="1">
            <a:off x="1210925" y="3493101"/>
            <a:ext cx="72008" cy="108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 rot="16200000">
            <a:off x="1366329" y="1147841"/>
            <a:ext cx="1224000" cy="279288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>
                <a:latin typeface="Times New Roman" pitchFamily="18" charset="0"/>
                <a:cs typeface="Times New Roman" pitchFamily="18" charset="0"/>
              </a:rPr>
              <a:t>% Viability</a:t>
            </a:r>
          </a:p>
        </p:txBody>
      </p:sp>
      <p:graphicFrame>
        <p:nvGraphicFramePr>
          <p:cNvPr id="33" name="Chart 32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344904264"/>
              </p:ext>
            </p:extLst>
          </p:nvPr>
        </p:nvGraphicFramePr>
        <p:xfrm>
          <a:off x="1994168" y="649985"/>
          <a:ext cx="1296000" cy="136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43" name="Chart 42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566508951"/>
              </p:ext>
            </p:extLst>
          </p:nvPr>
        </p:nvGraphicFramePr>
        <p:xfrm>
          <a:off x="1994168" y="2532992"/>
          <a:ext cx="1296000" cy="136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45" name="Chart 4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921289546"/>
              </p:ext>
            </p:extLst>
          </p:nvPr>
        </p:nvGraphicFramePr>
        <p:xfrm>
          <a:off x="3326800" y="666832"/>
          <a:ext cx="1296000" cy="136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46" name="TextBox 45"/>
          <p:cNvSpPr txBox="1"/>
          <p:nvPr/>
        </p:nvSpPr>
        <p:spPr>
          <a:xfrm>
            <a:off x="2139248" y="470123"/>
            <a:ext cx="1005840" cy="274320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 smtClean="0">
                <a:latin typeface="Times New Roman" pitchFamily="18" charset="0"/>
                <a:cs typeface="Times New Roman" pitchFamily="18" charset="0"/>
              </a:rPr>
              <a:t>48BR</a:t>
            </a:r>
            <a:endParaRPr lang="en-GB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139248" y="2340654"/>
            <a:ext cx="1005840" cy="274320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 smtClean="0">
                <a:latin typeface="Times New Roman" pitchFamily="18" charset="0"/>
                <a:cs typeface="Times New Roman" pitchFamily="18" charset="0"/>
              </a:rPr>
              <a:t>MDA-MB-231</a:t>
            </a:r>
            <a:endParaRPr lang="en-GB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517600" y="470123"/>
            <a:ext cx="914400" cy="274320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 smtClean="0">
                <a:latin typeface="Times New Roman" pitchFamily="18" charset="0"/>
                <a:cs typeface="Times New Roman" pitchFamily="18" charset="0"/>
              </a:rPr>
              <a:t>MRC-5</a:t>
            </a:r>
            <a:endParaRPr lang="en-GB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519173" y="1978628"/>
            <a:ext cx="959991" cy="238373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 err="1">
                <a:latin typeface="Times New Roman" pitchFamily="18" charset="0"/>
                <a:cs typeface="Times New Roman" pitchFamily="18" charset="0"/>
              </a:rPr>
              <a:t>nM</a:t>
            </a:r>
            <a:r>
              <a:rPr lang="en-GB" sz="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900" dirty="0" err="1">
                <a:latin typeface="Times New Roman" pitchFamily="18" charset="0"/>
                <a:cs typeface="Times New Roman" pitchFamily="18" charset="0"/>
              </a:rPr>
              <a:t>siRNA</a:t>
            </a:r>
            <a:endParaRPr lang="en-GB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834168" y="3873841"/>
            <a:ext cx="959991" cy="238373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 err="1">
                <a:latin typeface="Times New Roman" pitchFamily="18" charset="0"/>
                <a:cs typeface="Times New Roman" pitchFamily="18" charset="0"/>
              </a:rPr>
              <a:t>nM</a:t>
            </a:r>
            <a:r>
              <a:rPr lang="en-GB" sz="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900" dirty="0" err="1">
                <a:latin typeface="Times New Roman" pitchFamily="18" charset="0"/>
                <a:cs typeface="Times New Roman" pitchFamily="18" charset="0"/>
              </a:rPr>
              <a:t>siRNA</a:t>
            </a:r>
            <a:endParaRPr lang="en-GB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162173" y="3873841"/>
            <a:ext cx="959991" cy="238373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 err="1">
                <a:latin typeface="Times New Roman" pitchFamily="18" charset="0"/>
                <a:cs typeface="Times New Roman" pitchFamily="18" charset="0"/>
              </a:rPr>
              <a:t>nM</a:t>
            </a:r>
            <a:r>
              <a:rPr lang="en-GB" sz="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900" dirty="0" err="1">
                <a:latin typeface="Times New Roman" pitchFamily="18" charset="0"/>
                <a:cs typeface="Times New Roman" pitchFamily="18" charset="0"/>
              </a:rPr>
              <a:t>siRNA</a:t>
            </a:r>
            <a:endParaRPr lang="en-GB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 rot="16200000">
            <a:off x="2693119" y="1147841"/>
            <a:ext cx="1224000" cy="279288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>
                <a:latin typeface="Times New Roman" pitchFamily="18" charset="0"/>
                <a:cs typeface="Times New Roman" pitchFamily="18" charset="0"/>
              </a:rPr>
              <a:t>% Viability</a:t>
            </a:r>
          </a:p>
        </p:txBody>
      </p:sp>
      <p:sp>
        <p:nvSpPr>
          <p:cNvPr id="59" name="TextBox 58"/>
          <p:cNvSpPr txBox="1"/>
          <p:nvPr/>
        </p:nvSpPr>
        <p:spPr>
          <a:xfrm rot="16200000">
            <a:off x="-43700" y="3096825"/>
            <a:ext cx="1224000" cy="182880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>
                <a:latin typeface="Times New Roman" pitchFamily="18" charset="0"/>
                <a:cs typeface="Times New Roman" pitchFamily="18" charset="0"/>
              </a:rPr>
              <a:t>% Viability</a:t>
            </a:r>
          </a:p>
        </p:txBody>
      </p:sp>
      <p:sp>
        <p:nvSpPr>
          <p:cNvPr id="60" name="TextBox 59"/>
          <p:cNvSpPr txBox="1"/>
          <p:nvPr/>
        </p:nvSpPr>
        <p:spPr>
          <a:xfrm rot="16200000">
            <a:off x="1366329" y="3048621"/>
            <a:ext cx="1224000" cy="279288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>
                <a:latin typeface="Times New Roman" pitchFamily="18" charset="0"/>
                <a:cs typeface="Times New Roman" pitchFamily="18" charset="0"/>
              </a:rPr>
              <a:t>% Viability</a:t>
            </a:r>
          </a:p>
        </p:txBody>
      </p:sp>
      <p:sp>
        <p:nvSpPr>
          <p:cNvPr id="94" name="Isosceles Triangle 93"/>
          <p:cNvSpPr/>
          <p:nvPr/>
        </p:nvSpPr>
        <p:spPr>
          <a:xfrm flipV="1">
            <a:off x="2634462" y="1615246"/>
            <a:ext cx="72008" cy="108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rtlCol="0" anchor="ctr"/>
          <a:lstStyle/>
          <a:p>
            <a:pPr algn="ctr"/>
            <a:endParaRPr lang="en-US"/>
          </a:p>
        </p:txBody>
      </p:sp>
      <p:sp>
        <p:nvSpPr>
          <p:cNvPr id="95" name="Isosceles Triangle 94"/>
          <p:cNvSpPr/>
          <p:nvPr/>
        </p:nvSpPr>
        <p:spPr>
          <a:xfrm flipV="1">
            <a:off x="2640812" y="3493101"/>
            <a:ext cx="72008" cy="108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rtlCol="0" anchor="ctr"/>
          <a:lstStyle/>
          <a:p>
            <a:pPr algn="ctr"/>
            <a:endParaRPr lang="en-US"/>
          </a:p>
        </p:txBody>
      </p:sp>
      <p:sp>
        <p:nvSpPr>
          <p:cNvPr id="96" name="Isosceles Triangle 95"/>
          <p:cNvSpPr/>
          <p:nvPr/>
        </p:nvSpPr>
        <p:spPr>
          <a:xfrm flipV="1">
            <a:off x="3971925" y="1615246"/>
            <a:ext cx="72008" cy="108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rtlCol="0" anchor="ctr"/>
          <a:lstStyle/>
          <a:p>
            <a:pPr algn="ctr"/>
            <a:endParaRPr lang="en-US"/>
          </a:p>
        </p:txBody>
      </p:sp>
      <p:grpSp>
        <p:nvGrpSpPr>
          <p:cNvPr id="98" name="Group 25"/>
          <p:cNvGrpSpPr/>
          <p:nvPr/>
        </p:nvGrpSpPr>
        <p:grpSpPr>
          <a:xfrm>
            <a:off x="934934" y="3190746"/>
            <a:ext cx="586137" cy="248884"/>
            <a:chOff x="880161" y="1347861"/>
            <a:chExt cx="586137" cy="248884"/>
          </a:xfrm>
        </p:grpSpPr>
        <p:sp>
          <p:nvSpPr>
            <p:cNvPr id="99" name="TextBox 98"/>
            <p:cNvSpPr txBox="1"/>
            <p:nvPr/>
          </p:nvSpPr>
          <p:spPr>
            <a:xfrm>
              <a:off x="1034298" y="1473634"/>
              <a:ext cx="432000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800" dirty="0" smtClean="0">
                  <a:latin typeface="Times New Roman" pitchFamily="18" charset="0"/>
                  <a:cs typeface="Times New Roman" pitchFamily="18" charset="0"/>
                </a:rPr>
                <a:t>siORC1</a:t>
              </a:r>
              <a:endParaRPr lang="en-GB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1034298" y="1347861"/>
              <a:ext cx="432000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800" dirty="0">
                  <a:latin typeface="Times New Roman" pitchFamily="18" charset="0"/>
                  <a:cs typeface="Times New Roman" pitchFamily="18" charset="0"/>
                </a:rPr>
                <a:t>siControl</a:t>
              </a:r>
            </a:p>
          </p:txBody>
        </p:sp>
        <p:cxnSp>
          <p:nvCxnSpPr>
            <p:cNvPr id="101" name="Straight Connector 100"/>
            <p:cNvCxnSpPr/>
            <p:nvPr/>
          </p:nvCxnSpPr>
          <p:spPr>
            <a:xfrm>
              <a:off x="880161" y="1415082"/>
              <a:ext cx="14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>
              <a:off x="880161" y="1549222"/>
              <a:ext cx="14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Oval 102"/>
            <p:cNvSpPr/>
            <p:nvPr/>
          </p:nvSpPr>
          <p:spPr>
            <a:xfrm>
              <a:off x="924533" y="1515105"/>
              <a:ext cx="61200" cy="612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3" tIns="45712" rIns="91423" bIns="45712" rtlCol="0" anchor="ctr"/>
            <a:lstStyle/>
            <a:p>
              <a:pPr algn="ctr"/>
              <a:endParaRPr lang="en-GB"/>
            </a:p>
          </p:txBody>
        </p:sp>
        <p:sp>
          <p:nvSpPr>
            <p:cNvPr id="104" name="Isosceles Triangle 103"/>
            <p:cNvSpPr/>
            <p:nvPr/>
          </p:nvSpPr>
          <p:spPr>
            <a:xfrm>
              <a:off x="919133" y="1381209"/>
              <a:ext cx="72000" cy="71448"/>
            </a:xfrm>
            <a:prstGeom prst="triangl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5" name="Group 25"/>
          <p:cNvGrpSpPr/>
          <p:nvPr/>
        </p:nvGrpSpPr>
        <p:grpSpPr>
          <a:xfrm>
            <a:off x="2267882" y="1330185"/>
            <a:ext cx="586137" cy="248884"/>
            <a:chOff x="880161" y="1347861"/>
            <a:chExt cx="586137" cy="248884"/>
          </a:xfrm>
        </p:grpSpPr>
        <p:sp>
          <p:nvSpPr>
            <p:cNvPr id="106" name="TextBox 105"/>
            <p:cNvSpPr txBox="1"/>
            <p:nvPr/>
          </p:nvSpPr>
          <p:spPr>
            <a:xfrm>
              <a:off x="1034298" y="1473634"/>
              <a:ext cx="432000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800" dirty="0" smtClean="0">
                  <a:latin typeface="Times New Roman" pitchFamily="18" charset="0"/>
                  <a:cs typeface="Times New Roman" pitchFamily="18" charset="0"/>
                </a:rPr>
                <a:t>siORC1</a:t>
              </a:r>
              <a:endParaRPr lang="en-GB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1034298" y="1347861"/>
              <a:ext cx="432000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800" dirty="0">
                  <a:latin typeface="Times New Roman" pitchFamily="18" charset="0"/>
                  <a:cs typeface="Times New Roman" pitchFamily="18" charset="0"/>
                </a:rPr>
                <a:t>siControl</a:t>
              </a:r>
            </a:p>
          </p:txBody>
        </p:sp>
        <p:cxnSp>
          <p:nvCxnSpPr>
            <p:cNvPr id="108" name="Straight Connector 107"/>
            <p:cNvCxnSpPr/>
            <p:nvPr/>
          </p:nvCxnSpPr>
          <p:spPr>
            <a:xfrm>
              <a:off x="880161" y="1415082"/>
              <a:ext cx="14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>
              <a:off x="880161" y="1549222"/>
              <a:ext cx="14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Oval 109"/>
            <p:cNvSpPr/>
            <p:nvPr/>
          </p:nvSpPr>
          <p:spPr>
            <a:xfrm>
              <a:off x="924533" y="1515105"/>
              <a:ext cx="61200" cy="612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3" tIns="45712" rIns="91423" bIns="45712" rtlCol="0" anchor="ctr"/>
            <a:lstStyle/>
            <a:p>
              <a:pPr algn="ctr"/>
              <a:endParaRPr lang="en-GB"/>
            </a:p>
          </p:txBody>
        </p:sp>
        <p:sp>
          <p:nvSpPr>
            <p:cNvPr id="111" name="Isosceles Triangle 110"/>
            <p:cNvSpPr/>
            <p:nvPr/>
          </p:nvSpPr>
          <p:spPr>
            <a:xfrm>
              <a:off x="919133" y="1381209"/>
              <a:ext cx="72000" cy="71448"/>
            </a:xfrm>
            <a:prstGeom prst="triangl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2" name="Group 25"/>
          <p:cNvGrpSpPr/>
          <p:nvPr/>
        </p:nvGrpSpPr>
        <p:grpSpPr>
          <a:xfrm>
            <a:off x="2267882" y="3190746"/>
            <a:ext cx="586137" cy="248884"/>
            <a:chOff x="880161" y="1347861"/>
            <a:chExt cx="586137" cy="248884"/>
          </a:xfrm>
        </p:grpSpPr>
        <p:sp>
          <p:nvSpPr>
            <p:cNvPr id="113" name="TextBox 112"/>
            <p:cNvSpPr txBox="1"/>
            <p:nvPr/>
          </p:nvSpPr>
          <p:spPr>
            <a:xfrm>
              <a:off x="1034298" y="1473634"/>
              <a:ext cx="432000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800" dirty="0" smtClean="0">
                  <a:latin typeface="Times New Roman" pitchFamily="18" charset="0"/>
                  <a:cs typeface="Times New Roman" pitchFamily="18" charset="0"/>
                </a:rPr>
                <a:t>siORC1</a:t>
              </a:r>
              <a:endParaRPr lang="en-GB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1034298" y="1347861"/>
              <a:ext cx="432000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800" dirty="0">
                  <a:latin typeface="Times New Roman" pitchFamily="18" charset="0"/>
                  <a:cs typeface="Times New Roman" pitchFamily="18" charset="0"/>
                </a:rPr>
                <a:t>siControl</a:t>
              </a:r>
            </a:p>
          </p:txBody>
        </p:sp>
        <p:cxnSp>
          <p:nvCxnSpPr>
            <p:cNvPr id="115" name="Straight Connector 114"/>
            <p:cNvCxnSpPr/>
            <p:nvPr/>
          </p:nvCxnSpPr>
          <p:spPr>
            <a:xfrm>
              <a:off x="880161" y="1415082"/>
              <a:ext cx="14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/>
          </p:nvCxnSpPr>
          <p:spPr>
            <a:xfrm>
              <a:off x="880161" y="1549222"/>
              <a:ext cx="14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7" name="Oval 116"/>
            <p:cNvSpPr/>
            <p:nvPr/>
          </p:nvSpPr>
          <p:spPr>
            <a:xfrm>
              <a:off x="924533" y="1515105"/>
              <a:ext cx="61200" cy="612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3" tIns="45712" rIns="91423" bIns="45712" rtlCol="0" anchor="ctr"/>
            <a:lstStyle/>
            <a:p>
              <a:pPr algn="ctr"/>
              <a:endParaRPr lang="en-GB"/>
            </a:p>
          </p:txBody>
        </p:sp>
        <p:sp>
          <p:nvSpPr>
            <p:cNvPr id="118" name="Isosceles Triangle 117"/>
            <p:cNvSpPr/>
            <p:nvPr/>
          </p:nvSpPr>
          <p:spPr>
            <a:xfrm>
              <a:off x="919133" y="1381209"/>
              <a:ext cx="72000" cy="71448"/>
            </a:xfrm>
            <a:prstGeom prst="triangl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3" name="Group 25"/>
          <p:cNvGrpSpPr/>
          <p:nvPr/>
        </p:nvGrpSpPr>
        <p:grpSpPr>
          <a:xfrm>
            <a:off x="3611381" y="1330185"/>
            <a:ext cx="586137" cy="248884"/>
            <a:chOff x="880161" y="1347861"/>
            <a:chExt cx="586137" cy="248884"/>
          </a:xfrm>
        </p:grpSpPr>
        <p:sp>
          <p:nvSpPr>
            <p:cNvPr id="134" name="TextBox 133"/>
            <p:cNvSpPr txBox="1"/>
            <p:nvPr/>
          </p:nvSpPr>
          <p:spPr>
            <a:xfrm>
              <a:off x="1034298" y="1473634"/>
              <a:ext cx="432000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800" dirty="0" smtClean="0">
                  <a:latin typeface="Times New Roman" pitchFamily="18" charset="0"/>
                  <a:cs typeface="Times New Roman" pitchFamily="18" charset="0"/>
                </a:rPr>
                <a:t>siORC1</a:t>
              </a:r>
              <a:endParaRPr lang="en-GB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1034298" y="1347861"/>
              <a:ext cx="432000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800" dirty="0">
                  <a:latin typeface="Times New Roman" pitchFamily="18" charset="0"/>
                  <a:cs typeface="Times New Roman" pitchFamily="18" charset="0"/>
                </a:rPr>
                <a:t>siControl</a:t>
              </a:r>
            </a:p>
          </p:txBody>
        </p:sp>
        <p:cxnSp>
          <p:nvCxnSpPr>
            <p:cNvPr id="136" name="Straight Connector 135"/>
            <p:cNvCxnSpPr/>
            <p:nvPr/>
          </p:nvCxnSpPr>
          <p:spPr>
            <a:xfrm>
              <a:off x="880161" y="1415082"/>
              <a:ext cx="14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/>
          </p:nvCxnSpPr>
          <p:spPr>
            <a:xfrm>
              <a:off x="880161" y="1549222"/>
              <a:ext cx="14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8" name="Oval 137"/>
            <p:cNvSpPr/>
            <p:nvPr/>
          </p:nvSpPr>
          <p:spPr>
            <a:xfrm>
              <a:off x="924533" y="1515105"/>
              <a:ext cx="61200" cy="612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3" tIns="45712" rIns="91423" bIns="45712" rtlCol="0" anchor="ctr"/>
            <a:lstStyle/>
            <a:p>
              <a:pPr algn="ctr"/>
              <a:endParaRPr lang="en-GB"/>
            </a:p>
          </p:txBody>
        </p:sp>
        <p:sp>
          <p:nvSpPr>
            <p:cNvPr id="139" name="Isosceles Triangle 138"/>
            <p:cNvSpPr/>
            <p:nvPr/>
          </p:nvSpPr>
          <p:spPr>
            <a:xfrm>
              <a:off x="919133" y="1381209"/>
              <a:ext cx="72000" cy="71448"/>
            </a:xfrm>
            <a:prstGeom prst="triangl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7" name="TextBox 146"/>
          <p:cNvSpPr txBox="1"/>
          <p:nvPr/>
        </p:nvSpPr>
        <p:spPr>
          <a:xfrm>
            <a:off x="406505" y="381234"/>
            <a:ext cx="344785" cy="250281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GB" sz="1000" b="1" dirty="0">
                <a:latin typeface="Times New Roman" pitchFamily="18" charset="0"/>
                <a:cs typeface="Times New Roman" pitchFamily="18" charset="0"/>
              </a:rPr>
              <a:t>A</a:t>
            </a:r>
            <a:endParaRPr lang="en-GB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1749201" y="381234"/>
            <a:ext cx="344785" cy="250281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GB" sz="1000" b="1" dirty="0">
                <a:latin typeface="Times New Roman" pitchFamily="18" charset="0"/>
                <a:cs typeface="Times New Roman" pitchFamily="18" charset="0"/>
              </a:rPr>
              <a:t>B</a:t>
            </a:r>
            <a:endParaRPr lang="en-GB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3069056" y="381234"/>
            <a:ext cx="344785" cy="250281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GB" sz="1000" b="1" dirty="0">
                <a:latin typeface="Times New Roman" pitchFamily="18" charset="0"/>
                <a:cs typeface="Times New Roman" pitchFamily="18" charset="0"/>
              </a:rPr>
              <a:t>C</a:t>
            </a:r>
            <a:endParaRPr lang="en-GB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406505" y="2283612"/>
            <a:ext cx="344785" cy="250281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GB" sz="1000" b="1" dirty="0">
                <a:latin typeface="Times New Roman" pitchFamily="18" charset="0"/>
                <a:cs typeface="Times New Roman" pitchFamily="18" charset="0"/>
              </a:rPr>
              <a:t>D</a:t>
            </a:r>
            <a:endParaRPr lang="en-GB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1749201" y="2283612"/>
            <a:ext cx="344785" cy="250281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GB" sz="1000" b="1" dirty="0">
                <a:latin typeface="Times New Roman" pitchFamily="18" charset="0"/>
                <a:cs typeface="Times New Roman" pitchFamily="18" charset="0"/>
              </a:rPr>
              <a:t>E</a:t>
            </a:r>
            <a:endParaRPr lang="en-GB" sz="1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3727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" name="Chart 93"/>
          <p:cNvGraphicFramePr>
            <a:graphicFrameLocks/>
          </p:cNvGraphicFramePr>
          <p:nvPr/>
        </p:nvGraphicFramePr>
        <p:xfrm>
          <a:off x="673707" y="4407957"/>
          <a:ext cx="1298448" cy="155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0" name="Chart 39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983373748"/>
              </p:ext>
            </p:extLst>
          </p:nvPr>
        </p:nvGraphicFramePr>
        <p:xfrm>
          <a:off x="2204954" y="685154"/>
          <a:ext cx="1298448" cy="155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2" name="TextBox 41"/>
          <p:cNvSpPr txBox="1"/>
          <p:nvPr/>
        </p:nvSpPr>
        <p:spPr>
          <a:xfrm>
            <a:off x="2469548" y="415057"/>
            <a:ext cx="914400" cy="274320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 smtClean="0">
                <a:latin typeface="Times New Roman" pitchFamily="18" charset="0"/>
                <a:cs typeface="Times New Roman" pitchFamily="18" charset="0"/>
              </a:rPr>
              <a:t>48BR</a:t>
            </a:r>
            <a:endParaRPr lang="en-GB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6498" y="128465"/>
            <a:ext cx="1593550" cy="250281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GB" sz="1000" b="1" dirty="0" smtClean="0">
                <a:latin typeface="Times New Roman" pitchFamily="18" charset="0"/>
                <a:cs typeface="Times New Roman" pitchFamily="18" charset="0"/>
              </a:rPr>
              <a:t>Figure S5</a:t>
            </a:r>
            <a:endParaRPr lang="en-GB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6606" y="381234"/>
            <a:ext cx="344785" cy="250281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GB" sz="1000" b="1" dirty="0">
                <a:latin typeface="Times New Roman" pitchFamily="18" charset="0"/>
                <a:cs typeface="Times New Roman" pitchFamily="18" charset="0"/>
              </a:rPr>
              <a:t>A</a:t>
            </a:r>
            <a:endParaRPr lang="en-GB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11843" y="381234"/>
            <a:ext cx="344785" cy="250281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GB" sz="1000" b="1" dirty="0">
                <a:latin typeface="Times New Roman" pitchFamily="18" charset="0"/>
                <a:cs typeface="Times New Roman" pitchFamily="18" charset="0"/>
              </a:rPr>
              <a:t>B</a:t>
            </a:r>
            <a:endParaRPr lang="en-GB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18393" y="381234"/>
            <a:ext cx="344785" cy="250281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GB" sz="1000" b="1" dirty="0">
                <a:latin typeface="Times New Roman" pitchFamily="18" charset="0"/>
                <a:cs typeface="Times New Roman" pitchFamily="18" charset="0"/>
              </a:rPr>
              <a:t>C</a:t>
            </a:r>
            <a:endParaRPr lang="en-GB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6606" y="2190383"/>
            <a:ext cx="344785" cy="250281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GB" sz="1000" b="1" dirty="0">
                <a:latin typeface="Times New Roman" pitchFamily="18" charset="0"/>
                <a:cs typeface="Times New Roman" pitchFamily="18" charset="0"/>
              </a:rPr>
              <a:t>D</a:t>
            </a:r>
            <a:endParaRPr lang="en-GB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6606" y="4083741"/>
            <a:ext cx="344785" cy="250281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GB" sz="1000" b="1" dirty="0">
                <a:latin typeface="Times New Roman" pitchFamily="18" charset="0"/>
                <a:cs typeface="Times New Roman" pitchFamily="18" charset="0"/>
              </a:rPr>
              <a:t>F</a:t>
            </a:r>
            <a:endParaRPr lang="en-GB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11843" y="2190383"/>
            <a:ext cx="344785" cy="250281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GB" sz="1000" b="1" dirty="0">
                <a:latin typeface="Times New Roman" pitchFamily="18" charset="0"/>
                <a:cs typeface="Times New Roman" pitchFamily="18" charset="0"/>
              </a:rPr>
              <a:t>E</a:t>
            </a:r>
            <a:endParaRPr lang="en-GB" sz="1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699871829"/>
              </p:ext>
            </p:extLst>
          </p:nvPr>
        </p:nvGraphicFramePr>
        <p:xfrm>
          <a:off x="654056" y="685154"/>
          <a:ext cx="1298448" cy="155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695680783"/>
              </p:ext>
            </p:extLst>
          </p:nvPr>
        </p:nvGraphicFramePr>
        <p:xfrm>
          <a:off x="654056" y="2548182"/>
          <a:ext cx="1298448" cy="155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943850" y="433031"/>
            <a:ext cx="864000" cy="238373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 err="1" smtClean="0">
                <a:latin typeface="Times New Roman" pitchFamily="18" charset="0"/>
                <a:cs typeface="Times New Roman" pitchFamily="18" charset="0"/>
              </a:rPr>
              <a:t>BJhTERT</a:t>
            </a:r>
            <a:endParaRPr lang="en-GB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43850" y="2293337"/>
            <a:ext cx="864000" cy="182880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 err="1" smtClean="0">
                <a:latin typeface="Times New Roman" pitchFamily="18" charset="0"/>
                <a:cs typeface="Times New Roman" pitchFamily="18" charset="0"/>
              </a:rPr>
              <a:t>HeLa</a:t>
            </a:r>
            <a:endParaRPr lang="en-GB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16200000">
            <a:off x="-116231" y="1262019"/>
            <a:ext cx="1430832" cy="23081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>
                <a:latin typeface="Times New Roman" pitchFamily="18" charset="0"/>
                <a:cs typeface="Times New Roman" pitchFamily="18" charset="0"/>
              </a:rPr>
              <a:t>% </a:t>
            </a:r>
            <a:r>
              <a:rPr lang="el-GR" sz="900" dirty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en-GB" sz="900" dirty="0">
                <a:latin typeface="Times New Roman" pitchFamily="18" charset="0"/>
                <a:cs typeface="Times New Roman" pitchFamily="18" charset="0"/>
              </a:rPr>
              <a:t>H2AX positive cells</a:t>
            </a:r>
          </a:p>
        </p:txBody>
      </p:sp>
      <p:sp>
        <p:nvSpPr>
          <p:cNvPr id="16" name="TextBox 15"/>
          <p:cNvSpPr txBox="1"/>
          <p:nvPr/>
        </p:nvSpPr>
        <p:spPr>
          <a:xfrm rot="16200000">
            <a:off x="1402817" y="1262020"/>
            <a:ext cx="1430832" cy="23081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>
                <a:latin typeface="Times New Roman" pitchFamily="18" charset="0"/>
                <a:cs typeface="Times New Roman" pitchFamily="18" charset="0"/>
              </a:rPr>
              <a:t>% </a:t>
            </a:r>
            <a:r>
              <a:rPr lang="el-GR" sz="900" dirty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en-GB" sz="900" dirty="0">
                <a:latin typeface="Times New Roman" pitchFamily="18" charset="0"/>
                <a:cs typeface="Times New Roman" pitchFamily="18" charset="0"/>
              </a:rPr>
              <a:t>H2AX positive cells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16587" y="2018053"/>
            <a:ext cx="1080120" cy="23081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 smtClean="0">
                <a:latin typeface="Times New Roman" pitchFamily="18" charset="0"/>
                <a:cs typeface="Times New Roman" pitchFamily="18" charset="0"/>
              </a:rPr>
              <a:t>Time (hr) HU</a:t>
            </a:r>
            <a:endParaRPr lang="en-GB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57660" y="2018053"/>
            <a:ext cx="1080120" cy="23081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 smtClean="0">
                <a:latin typeface="Times New Roman" pitchFamily="18" charset="0"/>
                <a:cs typeface="Times New Roman" pitchFamily="18" charset="0"/>
              </a:rPr>
              <a:t>Time (hr) HU</a:t>
            </a:r>
            <a:endParaRPr lang="en-GB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Isosceles Triangle 35"/>
          <p:cNvSpPr/>
          <p:nvPr/>
        </p:nvSpPr>
        <p:spPr>
          <a:xfrm flipV="1">
            <a:off x="1622810" y="1705807"/>
            <a:ext cx="72008" cy="108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rtlCol="0" anchor="ctr"/>
          <a:lstStyle/>
          <a:p>
            <a:pPr algn="ctr"/>
            <a:endParaRPr lang="en-US"/>
          </a:p>
        </p:txBody>
      </p:sp>
      <p:sp>
        <p:nvSpPr>
          <p:cNvPr id="37" name="Isosceles Triangle 36"/>
          <p:cNvSpPr/>
          <p:nvPr/>
        </p:nvSpPr>
        <p:spPr>
          <a:xfrm flipV="1">
            <a:off x="1199793" y="3565484"/>
            <a:ext cx="72008" cy="108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rtlCol="0" anchor="ctr"/>
          <a:lstStyle/>
          <a:p>
            <a:pPr algn="ctr"/>
            <a:endParaRPr lang="en-US"/>
          </a:p>
        </p:txBody>
      </p:sp>
      <p:graphicFrame>
        <p:nvGraphicFramePr>
          <p:cNvPr id="38" name="Chart 37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262419114"/>
              </p:ext>
            </p:extLst>
          </p:nvPr>
        </p:nvGraphicFramePr>
        <p:xfrm>
          <a:off x="2204954" y="2547620"/>
          <a:ext cx="1298448" cy="155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39" name="Chart 38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875498347"/>
              </p:ext>
            </p:extLst>
          </p:nvPr>
        </p:nvGraphicFramePr>
        <p:xfrm>
          <a:off x="3673000" y="685154"/>
          <a:ext cx="1298448" cy="155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2469548" y="2293337"/>
            <a:ext cx="914400" cy="182880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 smtClean="0">
                <a:latin typeface="Times New Roman" pitchFamily="18" charset="0"/>
                <a:cs typeface="Times New Roman" pitchFamily="18" charset="0"/>
              </a:rPr>
              <a:t>MDA-MB-231</a:t>
            </a:r>
            <a:endParaRPr lang="en-GB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937594" y="415057"/>
            <a:ext cx="914400" cy="274320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 smtClean="0">
                <a:latin typeface="Times New Roman" pitchFamily="18" charset="0"/>
                <a:cs typeface="Times New Roman" pitchFamily="18" charset="0"/>
              </a:rPr>
              <a:t>MRC-5</a:t>
            </a:r>
            <a:endParaRPr lang="en-GB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825706" y="2018053"/>
            <a:ext cx="1080120" cy="23081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 smtClean="0">
                <a:latin typeface="Times New Roman" pitchFamily="18" charset="0"/>
                <a:cs typeface="Times New Roman" pitchFamily="18" charset="0"/>
              </a:rPr>
              <a:t>Time (hr) HU</a:t>
            </a:r>
            <a:endParaRPr lang="en-GB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16587" y="3883984"/>
            <a:ext cx="1080120" cy="23081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 smtClean="0">
                <a:latin typeface="Times New Roman" pitchFamily="18" charset="0"/>
                <a:cs typeface="Times New Roman" pitchFamily="18" charset="0"/>
              </a:rPr>
              <a:t>Time (hr) HU</a:t>
            </a:r>
            <a:endParaRPr lang="en-GB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357660" y="3882926"/>
            <a:ext cx="1080120" cy="23081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 smtClean="0">
                <a:latin typeface="Times New Roman" pitchFamily="18" charset="0"/>
                <a:cs typeface="Times New Roman" pitchFamily="18" charset="0"/>
              </a:rPr>
              <a:t>Time (hr) HU</a:t>
            </a:r>
            <a:endParaRPr lang="en-GB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16587" y="5770463"/>
            <a:ext cx="1080120" cy="23081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 smtClean="0">
                <a:latin typeface="Times New Roman" pitchFamily="18" charset="0"/>
                <a:cs typeface="Times New Roman" pitchFamily="18" charset="0"/>
              </a:rPr>
              <a:t>Time (hr) HU</a:t>
            </a:r>
            <a:endParaRPr lang="en-GB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Isosceles Triangle 49"/>
          <p:cNvSpPr/>
          <p:nvPr/>
        </p:nvSpPr>
        <p:spPr>
          <a:xfrm flipV="1">
            <a:off x="3196313" y="1705807"/>
            <a:ext cx="72008" cy="108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rtlCol="0" anchor="ctr"/>
          <a:lstStyle/>
          <a:p>
            <a:pPr algn="ctr"/>
            <a:endParaRPr lang="en-US"/>
          </a:p>
        </p:txBody>
      </p:sp>
      <p:sp>
        <p:nvSpPr>
          <p:cNvPr id="51" name="Isosceles Triangle 50"/>
          <p:cNvSpPr/>
          <p:nvPr/>
        </p:nvSpPr>
        <p:spPr>
          <a:xfrm flipV="1">
            <a:off x="2743516" y="3564922"/>
            <a:ext cx="72008" cy="108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rtlCol="0" anchor="ctr"/>
          <a:lstStyle/>
          <a:p>
            <a:pPr algn="ctr"/>
            <a:endParaRPr lang="en-US"/>
          </a:p>
        </p:txBody>
      </p:sp>
      <p:sp>
        <p:nvSpPr>
          <p:cNvPr id="52" name="Isosceles Triangle 51"/>
          <p:cNvSpPr/>
          <p:nvPr/>
        </p:nvSpPr>
        <p:spPr>
          <a:xfrm flipV="1">
            <a:off x="4494912" y="1705807"/>
            <a:ext cx="72008" cy="108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rtlCol="0" anchor="ctr"/>
          <a:lstStyle/>
          <a:p>
            <a:pPr algn="ctr"/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 rot="16200000">
            <a:off x="2884611" y="1262020"/>
            <a:ext cx="1430832" cy="23081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>
                <a:latin typeface="Times New Roman" pitchFamily="18" charset="0"/>
                <a:cs typeface="Times New Roman" pitchFamily="18" charset="0"/>
              </a:rPr>
              <a:t>% </a:t>
            </a:r>
            <a:r>
              <a:rPr lang="el-GR" sz="900" dirty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en-GB" sz="900" dirty="0">
                <a:latin typeface="Times New Roman" pitchFamily="18" charset="0"/>
                <a:cs typeface="Times New Roman" pitchFamily="18" charset="0"/>
              </a:rPr>
              <a:t>H2AX positive cells</a:t>
            </a:r>
          </a:p>
        </p:txBody>
      </p:sp>
      <p:sp>
        <p:nvSpPr>
          <p:cNvPr id="55" name="TextBox 54"/>
          <p:cNvSpPr txBox="1"/>
          <p:nvPr/>
        </p:nvSpPr>
        <p:spPr>
          <a:xfrm rot="16200000">
            <a:off x="-116231" y="3052033"/>
            <a:ext cx="1430832" cy="23081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>
                <a:latin typeface="Times New Roman" pitchFamily="18" charset="0"/>
                <a:cs typeface="Times New Roman" pitchFamily="18" charset="0"/>
              </a:rPr>
              <a:t>% </a:t>
            </a:r>
            <a:r>
              <a:rPr lang="el-GR" sz="900" dirty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en-GB" sz="900" dirty="0">
                <a:latin typeface="Times New Roman" pitchFamily="18" charset="0"/>
                <a:cs typeface="Times New Roman" pitchFamily="18" charset="0"/>
              </a:rPr>
              <a:t>H2AX positive cells</a:t>
            </a:r>
          </a:p>
        </p:txBody>
      </p:sp>
      <p:sp>
        <p:nvSpPr>
          <p:cNvPr id="56" name="TextBox 55"/>
          <p:cNvSpPr txBox="1"/>
          <p:nvPr/>
        </p:nvSpPr>
        <p:spPr>
          <a:xfrm rot="16200000">
            <a:off x="1402817" y="3052034"/>
            <a:ext cx="1430832" cy="23081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>
                <a:latin typeface="Times New Roman" pitchFamily="18" charset="0"/>
                <a:cs typeface="Times New Roman" pitchFamily="18" charset="0"/>
              </a:rPr>
              <a:t>% </a:t>
            </a:r>
            <a:r>
              <a:rPr lang="el-GR" sz="900" dirty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en-GB" sz="900" dirty="0">
                <a:latin typeface="Times New Roman" pitchFamily="18" charset="0"/>
                <a:cs typeface="Times New Roman" pitchFamily="18" charset="0"/>
              </a:rPr>
              <a:t>H2AX positive cells</a:t>
            </a:r>
          </a:p>
        </p:txBody>
      </p:sp>
      <p:sp>
        <p:nvSpPr>
          <p:cNvPr id="57" name="TextBox 56"/>
          <p:cNvSpPr txBox="1"/>
          <p:nvPr/>
        </p:nvSpPr>
        <p:spPr>
          <a:xfrm rot="16200000">
            <a:off x="-116231" y="4869475"/>
            <a:ext cx="1430832" cy="23081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>
                <a:latin typeface="Times New Roman" pitchFamily="18" charset="0"/>
                <a:cs typeface="Times New Roman" pitchFamily="18" charset="0"/>
              </a:rPr>
              <a:t>% </a:t>
            </a:r>
            <a:r>
              <a:rPr lang="el-GR" sz="900" dirty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en-GB" sz="900" dirty="0">
                <a:latin typeface="Times New Roman" pitchFamily="18" charset="0"/>
                <a:cs typeface="Times New Roman" pitchFamily="18" charset="0"/>
              </a:rPr>
              <a:t>H2AX positive cells</a:t>
            </a:r>
          </a:p>
        </p:txBody>
      </p:sp>
      <p:grpSp>
        <p:nvGrpSpPr>
          <p:cNvPr id="109" name="Group 25"/>
          <p:cNvGrpSpPr/>
          <p:nvPr/>
        </p:nvGrpSpPr>
        <p:grpSpPr>
          <a:xfrm>
            <a:off x="2515407" y="720535"/>
            <a:ext cx="586137" cy="248884"/>
            <a:chOff x="880161" y="1347861"/>
            <a:chExt cx="586137" cy="248884"/>
          </a:xfrm>
        </p:grpSpPr>
        <p:sp>
          <p:nvSpPr>
            <p:cNvPr id="110" name="TextBox 109"/>
            <p:cNvSpPr txBox="1"/>
            <p:nvPr/>
          </p:nvSpPr>
          <p:spPr>
            <a:xfrm>
              <a:off x="1034298" y="1473634"/>
              <a:ext cx="432000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800" dirty="0" smtClean="0">
                  <a:latin typeface="Times New Roman" pitchFamily="18" charset="0"/>
                  <a:cs typeface="Times New Roman" pitchFamily="18" charset="0"/>
                </a:rPr>
                <a:t>siORC1</a:t>
              </a:r>
              <a:endParaRPr lang="en-GB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1034298" y="1347861"/>
              <a:ext cx="432000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800" dirty="0">
                  <a:latin typeface="Times New Roman" pitchFamily="18" charset="0"/>
                  <a:cs typeface="Times New Roman" pitchFamily="18" charset="0"/>
                </a:rPr>
                <a:t>siControl</a:t>
              </a:r>
            </a:p>
          </p:txBody>
        </p:sp>
        <p:cxnSp>
          <p:nvCxnSpPr>
            <p:cNvPr id="112" name="Straight Connector 111"/>
            <p:cNvCxnSpPr/>
            <p:nvPr/>
          </p:nvCxnSpPr>
          <p:spPr>
            <a:xfrm>
              <a:off x="880161" y="1415082"/>
              <a:ext cx="14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>
              <a:off x="880161" y="1549222"/>
              <a:ext cx="14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Oval 113"/>
            <p:cNvSpPr/>
            <p:nvPr/>
          </p:nvSpPr>
          <p:spPr>
            <a:xfrm>
              <a:off x="924533" y="1515105"/>
              <a:ext cx="61200" cy="612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3" tIns="45712" rIns="91423" bIns="45712" rtlCol="0" anchor="ctr"/>
            <a:lstStyle/>
            <a:p>
              <a:pPr algn="ctr"/>
              <a:endParaRPr lang="en-GB"/>
            </a:p>
          </p:txBody>
        </p:sp>
        <p:sp>
          <p:nvSpPr>
            <p:cNvPr id="115" name="Isosceles Triangle 114"/>
            <p:cNvSpPr/>
            <p:nvPr/>
          </p:nvSpPr>
          <p:spPr>
            <a:xfrm>
              <a:off x="919133" y="1381209"/>
              <a:ext cx="72000" cy="71448"/>
            </a:xfrm>
            <a:prstGeom prst="triangl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6" name="Group 25"/>
          <p:cNvGrpSpPr/>
          <p:nvPr/>
        </p:nvGrpSpPr>
        <p:grpSpPr>
          <a:xfrm>
            <a:off x="2515407" y="2579744"/>
            <a:ext cx="586137" cy="248884"/>
            <a:chOff x="880161" y="1347861"/>
            <a:chExt cx="586137" cy="248884"/>
          </a:xfrm>
        </p:grpSpPr>
        <p:sp>
          <p:nvSpPr>
            <p:cNvPr id="117" name="TextBox 116"/>
            <p:cNvSpPr txBox="1"/>
            <p:nvPr/>
          </p:nvSpPr>
          <p:spPr>
            <a:xfrm>
              <a:off x="1034298" y="1473634"/>
              <a:ext cx="432000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800" dirty="0" smtClean="0">
                  <a:latin typeface="Times New Roman" pitchFamily="18" charset="0"/>
                  <a:cs typeface="Times New Roman" pitchFamily="18" charset="0"/>
                </a:rPr>
                <a:t>siORC1</a:t>
              </a:r>
              <a:endParaRPr lang="en-GB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034298" y="1347861"/>
              <a:ext cx="432000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800" dirty="0">
                  <a:latin typeface="Times New Roman" pitchFamily="18" charset="0"/>
                  <a:cs typeface="Times New Roman" pitchFamily="18" charset="0"/>
                </a:rPr>
                <a:t>siControl</a:t>
              </a:r>
            </a:p>
          </p:txBody>
        </p:sp>
        <p:cxnSp>
          <p:nvCxnSpPr>
            <p:cNvPr id="119" name="Straight Connector 118"/>
            <p:cNvCxnSpPr/>
            <p:nvPr/>
          </p:nvCxnSpPr>
          <p:spPr>
            <a:xfrm>
              <a:off x="880161" y="1415082"/>
              <a:ext cx="14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>
              <a:off x="880161" y="1549222"/>
              <a:ext cx="14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Oval 120"/>
            <p:cNvSpPr/>
            <p:nvPr/>
          </p:nvSpPr>
          <p:spPr>
            <a:xfrm>
              <a:off x="924533" y="1515105"/>
              <a:ext cx="61200" cy="612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3" tIns="45712" rIns="91423" bIns="45712" rtlCol="0" anchor="ctr"/>
            <a:lstStyle/>
            <a:p>
              <a:pPr algn="ctr"/>
              <a:endParaRPr lang="en-GB"/>
            </a:p>
          </p:txBody>
        </p:sp>
        <p:sp>
          <p:nvSpPr>
            <p:cNvPr id="122" name="Isosceles Triangle 121"/>
            <p:cNvSpPr/>
            <p:nvPr/>
          </p:nvSpPr>
          <p:spPr>
            <a:xfrm>
              <a:off x="919133" y="1381209"/>
              <a:ext cx="72000" cy="71448"/>
            </a:xfrm>
            <a:prstGeom prst="triangl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3" name="Group 25"/>
          <p:cNvGrpSpPr/>
          <p:nvPr/>
        </p:nvGrpSpPr>
        <p:grpSpPr>
          <a:xfrm>
            <a:off x="993140" y="720535"/>
            <a:ext cx="586137" cy="248884"/>
            <a:chOff x="880161" y="1347861"/>
            <a:chExt cx="586137" cy="248884"/>
          </a:xfrm>
        </p:grpSpPr>
        <p:sp>
          <p:nvSpPr>
            <p:cNvPr id="124" name="TextBox 123"/>
            <p:cNvSpPr txBox="1"/>
            <p:nvPr/>
          </p:nvSpPr>
          <p:spPr>
            <a:xfrm>
              <a:off x="1034298" y="1473634"/>
              <a:ext cx="432000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800" dirty="0" smtClean="0">
                  <a:latin typeface="Times New Roman" pitchFamily="18" charset="0"/>
                  <a:cs typeface="Times New Roman" pitchFamily="18" charset="0"/>
                </a:rPr>
                <a:t>siORC1</a:t>
              </a:r>
              <a:endParaRPr lang="en-GB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1034298" y="1347861"/>
              <a:ext cx="432000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800" dirty="0">
                  <a:latin typeface="Times New Roman" pitchFamily="18" charset="0"/>
                  <a:cs typeface="Times New Roman" pitchFamily="18" charset="0"/>
                </a:rPr>
                <a:t>siControl</a:t>
              </a:r>
            </a:p>
          </p:txBody>
        </p:sp>
        <p:cxnSp>
          <p:nvCxnSpPr>
            <p:cNvPr id="126" name="Straight Connector 125"/>
            <p:cNvCxnSpPr/>
            <p:nvPr/>
          </p:nvCxnSpPr>
          <p:spPr>
            <a:xfrm>
              <a:off x="880161" y="1415082"/>
              <a:ext cx="14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/>
          </p:nvCxnSpPr>
          <p:spPr>
            <a:xfrm>
              <a:off x="880161" y="1549222"/>
              <a:ext cx="14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Oval 127"/>
            <p:cNvSpPr/>
            <p:nvPr/>
          </p:nvSpPr>
          <p:spPr>
            <a:xfrm>
              <a:off x="924533" y="1515105"/>
              <a:ext cx="61200" cy="612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3" tIns="45712" rIns="91423" bIns="45712" rtlCol="0" anchor="ctr"/>
            <a:lstStyle/>
            <a:p>
              <a:pPr algn="ctr"/>
              <a:endParaRPr lang="en-GB"/>
            </a:p>
          </p:txBody>
        </p:sp>
        <p:sp>
          <p:nvSpPr>
            <p:cNvPr id="129" name="Isosceles Triangle 128"/>
            <p:cNvSpPr/>
            <p:nvPr/>
          </p:nvSpPr>
          <p:spPr>
            <a:xfrm>
              <a:off x="919133" y="1381209"/>
              <a:ext cx="72000" cy="71448"/>
            </a:xfrm>
            <a:prstGeom prst="triangl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0" name="Group 25"/>
          <p:cNvGrpSpPr/>
          <p:nvPr/>
        </p:nvGrpSpPr>
        <p:grpSpPr>
          <a:xfrm>
            <a:off x="993140" y="2580306"/>
            <a:ext cx="586137" cy="248884"/>
            <a:chOff x="880161" y="1347861"/>
            <a:chExt cx="586137" cy="248884"/>
          </a:xfrm>
        </p:grpSpPr>
        <p:sp>
          <p:nvSpPr>
            <p:cNvPr id="131" name="TextBox 130"/>
            <p:cNvSpPr txBox="1"/>
            <p:nvPr/>
          </p:nvSpPr>
          <p:spPr>
            <a:xfrm>
              <a:off x="1034298" y="1473634"/>
              <a:ext cx="432000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800" dirty="0" smtClean="0">
                  <a:latin typeface="Times New Roman" pitchFamily="18" charset="0"/>
                  <a:cs typeface="Times New Roman" pitchFamily="18" charset="0"/>
                </a:rPr>
                <a:t>siORC1</a:t>
              </a:r>
              <a:endParaRPr lang="en-GB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1034298" y="1347861"/>
              <a:ext cx="432000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800" dirty="0">
                  <a:latin typeface="Times New Roman" pitchFamily="18" charset="0"/>
                  <a:cs typeface="Times New Roman" pitchFamily="18" charset="0"/>
                </a:rPr>
                <a:t>siControl</a:t>
              </a:r>
            </a:p>
          </p:txBody>
        </p:sp>
        <p:cxnSp>
          <p:nvCxnSpPr>
            <p:cNvPr id="133" name="Straight Connector 132"/>
            <p:cNvCxnSpPr/>
            <p:nvPr/>
          </p:nvCxnSpPr>
          <p:spPr>
            <a:xfrm>
              <a:off x="880161" y="1415082"/>
              <a:ext cx="14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/>
          </p:nvCxnSpPr>
          <p:spPr>
            <a:xfrm>
              <a:off x="880161" y="1549222"/>
              <a:ext cx="14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Oval 134"/>
            <p:cNvSpPr/>
            <p:nvPr/>
          </p:nvSpPr>
          <p:spPr>
            <a:xfrm>
              <a:off x="924533" y="1515105"/>
              <a:ext cx="61200" cy="612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3" tIns="45712" rIns="91423" bIns="45712" rtlCol="0" anchor="ctr"/>
            <a:lstStyle/>
            <a:p>
              <a:pPr algn="ctr"/>
              <a:endParaRPr lang="en-GB"/>
            </a:p>
          </p:txBody>
        </p:sp>
        <p:sp>
          <p:nvSpPr>
            <p:cNvPr id="136" name="Isosceles Triangle 135"/>
            <p:cNvSpPr/>
            <p:nvPr/>
          </p:nvSpPr>
          <p:spPr>
            <a:xfrm>
              <a:off x="919133" y="1381209"/>
              <a:ext cx="72000" cy="71448"/>
            </a:xfrm>
            <a:prstGeom prst="triangl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7" name="Group 25"/>
          <p:cNvGrpSpPr/>
          <p:nvPr/>
        </p:nvGrpSpPr>
        <p:grpSpPr>
          <a:xfrm>
            <a:off x="3990518" y="720535"/>
            <a:ext cx="586137" cy="248884"/>
            <a:chOff x="880161" y="1347861"/>
            <a:chExt cx="586137" cy="248884"/>
          </a:xfrm>
        </p:grpSpPr>
        <p:sp>
          <p:nvSpPr>
            <p:cNvPr id="138" name="TextBox 137"/>
            <p:cNvSpPr txBox="1"/>
            <p:nvPr/>
          </p:nvSpPr>
          <p:spPr>
            <a:xfrm>
              <a:off x="1034298" y="1473634"/>
              <a:ext cx="432000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800" dirty="0" smtClean="0">
                  <a:latin typeface="Times New Roman" pitchFamily="18" charset="0"/>
                  <a:cs typeface="Times New Roman" pitchFamily="18" charset="0"/>
                </a:rPr>
                <a:t>siORC1</a:t>
              </a:r>
              <a:endParaRPr lang="en-GB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1034298" y="1347861"/>
              <a:ext cx="432000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800" dirty="0">
                  <a:latin typeface="Times New Roman" pitchFamily="18" charset="0"/>
                  <a:cs typeface="Times New Roman" pitchFamily="18" charset="0"/>
                </a:rPr>
                <a:t>siControl</a:t>
              </a:r>
            </a:p>
          </p:txBody>
        </p:sp>
        <p:cxnSp>
          <p:nvCxnSpPr>
            <p:cNvPr id="140" name="Straight Connector 139"/>
            <p:cNvCxnSpPr/>
            <p:nvPr/>
          </p:nvCxnSpPr>
          <p:spPr>
            <a:xfrm>
              <a:off x="880161" y="1415082"/>
              <a:ext cx="14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>
              <a:off x="880161" y="1549222"/>
              <a:ext cx="14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2" name="Oval 141"/>
            <p:cNvSpPr/>
            <p:nvPr/>
          </p:nvSpPr>
          <p:spPr>
            <a:xfrm>
              <a:off x="924533" y="1515105"/>
              <a:ext cx="61200" cy="612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3" tIns="45712" rIns="91423" bIns="45712" rtlCol="0" anchor="ctr"/>
            <a:lstStyle/>
            <a:p>
              <a:pPr algn="ctr"/>
              <a:endParaRPr lang="en-GB"/>
            </a:p>
          </p:txBody>
        </p:sp>
        <p:sp>
          <p:nvSpPr>
            <p:cNvPr id="143" name="Isosceles Triangle 142"/>
            <p:cNvSpPr/>
            <p:nvPr/>
          </p:nvSpPr>
          <p:spPr>
            <a:xfrm>
              <a:off x="919133" y="1381209"/>
              <a:ext cx="72000" cy="71448"/>
            </a:xfrm>
            <a:prstGeom prst="triangl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6" name="TextBox 95"/>
          <p:cNvSpPr txBox="1"/>
          <p:nvPr/>
        </p:nvSpPr>
        <p:spPr>
          <a:xfrm>
            <a:off x="869151" y="4180874"/>
            <a:ext cx="1052701" cy="182880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en-GB" sz="900" dirty="0" smtClean="0">
                <a:latin typeface="Times New Roman" pitchFamily="18" charset="0"/>
                <a:cs typeface="Times New Roman" pitchFamily="18" charset="0"/>
              </a:rPr>
              <a:t>ORC1-P4hTERT</a:t>
            </a:r>
            <a:endParaRPr lang="en-GB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Isosceles Triangle 87"/>
          <p:cNvSpPr/>
          <p:nvPr/>
        </p:nvSpPr>
        <p:spPr>
          <a:xfrm flipV="1">
            <a:off x="1809750" y="5426025"/>
            <a:ext cx="72008" cy="108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1550</TotalTime>
  <Words>350</Words>
  <Application>Microsoft Office PowerPoint</Application>
  <PresentationFormat>A4 Paper (210x297 mm)</PresentationFormat>
  <Paragraphs>191</Paragraphs>
  <Slides>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Kristin Zimmerman</dc:creator>
  <cp:lastModifiedBy>Kristin Zimmerman</cp:lastModifiedBy>
  <cp:revision>20</cp:revision>
  <dcterms:created xsi:type="dcterms:W3CDTF">2012-07-30T12:45:21Z</dcterms:created>
  <dcterms:modified xsi:type="dcterms:W3CDTF">2012-12-10T11:15:04Z</dcterms:modified>
</cp:coreProperties>
</file>