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282" y="6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EC6EC-FCB0-4D9F-B998-4C3335CAD767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2087563" y="739775"/>
            <a:ext cx="25606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1E07FB-2732-4368-8C3F-6F6685299270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E07FB-2732-4368-8C3F-6F6685299270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kumimoji="1" lang="ja-JP" altLang="en-US" smtClean="0"/>
              <a:pPr/>
              <a:t>2013/6/19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グループ化 19"/>
          <p:cNvGrpSpPr>
            <a:grpSpLocks noChangeAspect="1"/>
          </p:cNvGrpSpPr>
          <p:nvPr/>
        </p:nvGrpSpPr>
        <p:grpSpPr>
          <a:xfrm>
            <a:off x="203154" y="2957906"/>
            <a:ext cx="5602110" cy="2920383"/>
            <a:chOff x="944558" y="2700923"/>
            <a:chExt cx="4177897" cy="2177943"/>
          </a:xfrm>
        </p:grpSpPr>
        <p:grpSp>
          <p:nvGrpSpPr>
            <p:cNvPr id="2" name="グループ化 3"/>
            <p:cNvGrpSpPr>
              <a:grpSpLocks noChangeAspect="1"/>
            </p:cNvGrpSpPr>
            <p:nvPr/>
          </p:nvGrpSpPr>
          <p:grpSpPr>
            <a:xfrm>
              <a:off x="1461491" y="2700923"/>
              <a:ext cx="3658197" cy="2177943"/>
              <a:chOff x="1262405" y="3595085"/>
              <a:chExt cx="2799264" cy="1538372"/>
            </a:xfrm>
          </p:grpSpPr>
          <p:sp>
            <p:nvSpPr>
              <p:cNvPr id="5" name="テキスト ボックス 4"/>
              <p:cNvSpPr txBox="1"/>
              <p:nvPr/>
            </p:nvSpPr>
            <p:spPr>
              <a:xfrm>
                <a:off x="1384071" y="4922691"/>
                <a:ext cx="537159" cy="2107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dirty="0" smtClean="0"/>
                  <a:t>ERK1/2</a:t>
                </a:r>
                <a:endParaRPr kumimoji="1" lang="ja-JP" altLang="en-US" sz="2000" dirty="0"/>
              </a:p>
            </p:txBody>
          </p:sp>
          <p:sp>
            <p:nvSpPr>
              <p:cNvPr id="6" name="テキスト ボックス 5"/>
              <p:cNvSpPr txBox="1"/>
              <p:nvPr/>
            </p:nvSpPr>
            <p:spPr>
              <a:xfrm>
                <a:off x="1262405" y="4349263"/>
                <a:ext cx="658826" cy="2107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/>
                  <a:t>p-</a:t>
                </a:r>
                <a:r>
                  <a:rPr kumimoji="1" lang="en-US" altLang="ja-JP" sz="2000" dirty="0" smtClean="0"/>
                  <a:t>ERK1/2</a:t>
                </a:r>
                <a:endParaRPr kumimoji="1" lang="ja-JP" altLang="en-US" sz="2000" dirty="0"/>
              </a:p>
            </p:txBody>
          </p:sp>
          <p:sp>
            <p:nvSpPr>
              <p:cNvPr id="7" name="テキスト ボックス 6"/>
              <p:cNvSpPr txBox="1"/>
              <p:nvPr/>
            </p:nvSpPr>
            <p:spPr>
              <a:xfrm>
                <a:off x="2737296" y="3595085"/>
                <a:ext cx="604479" cy="23204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2000" dirty="0" smtClean="0"/>
                  <a:t>CRAMP</a:t>
                </a:r>
                <a:endParaRPr kumimoji="1" lang="ja-JP" altLang="en-US" sz="2000" dirty="0"/>
              </a:p>
            </p:txBody>
          </p:sp>
          <p:pic>
            <p:nvPicPr>
              <p:cNvPr id="9" name="図 8" descr="30sc.png"/>
              <p:cNvPicPr>
                <a:picLocks noChangeAspect="1"/>
              </p:cNvPicPr>
              <p:nvPr/>
            </p:nvPicPr>
            <p:blipFill>
              <a:blip r:embed="rId2" cstate="print"/>
              <a:srcRect l="32317" t="26250" r="5386" b="15502"/>
              <a:stretch>
                <a:fillRect/>
              </a:stretch>
            </p:blipFill>
            <p:spPr>
              <a:xfrm>
                <a:off x="1913124" y="4180866"/>
                <a:ext cx="2148545" cy="494125"/>
              </a:xfrm>
              <a:prstGeom prst="rect">
                <a:avLst/>
              </a:prstGeom>
            </p:spPr>
          </p:pic>
          <p:sp>
            <p:nvSpPr>
              <p:cNvPr id="10" name="直角三角形 9"/>
              <p:cNvSpPr/>
              <p:nvPr/>
            </p:nvSpPr>
            <p:spPr>
              <a:xfrm rot="16200000">
                <a:off x="3025328" y="3000363"/>
                <a:ext cx="216024" cy="1656184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" name="テキスト ボックス 12"/>
            <p:cNvSpPr txBox="1"/>
            <p:nvPr/>
          </p:nvSpPr>
          <p:spPr>
            <a:xfrm>
              <a:off x="944558" y="3229980"/>
              <a:ext cx="1386169" cy="2983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000" dirty="0" smtClean="0"/>
                <a:t>CRAMP</a:t>
              </a:r>
              <a:r>
                <a:rPr lang="ja-JP" altLang="en-US" sz="2000" dirty="0" smtClean="0"/>
                <a:t> </a:t>
              </a:r>
              <a:r>
                <a:rPr lang="en-US" altLang="ja-JP" sz="2000" dirty="0" smtClean="0"/>
                <a:t>(</a:t>
              </a:r>
              <a:r>
                <a:rPr lang="en-US" altLang="ja-JP" sz="2000" dirty="0" smtClean="0">
                  <a:latin typeface="Symbol" pitchFamily="18" charset="2"/>
                </a:rPr>
                <a:t>m</a:t>
              </a:r>
              <a:r>
                <a:rPr lang="en-US" altLang="ja-JP" sz="2000" dirty="0" smtClean="0"/>
                <a:t>g/ml)</a:t>
              </a:r>
              <a:endParaRPr kumimoji="1" lang="ja-JP" altLang="en-US" sz="2000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381353" y="3221507"/>
              <a:ext cx="258231" cy="328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0</a:t>
              </a:r>
              <a:endParaRPr kumimoji="1" lang="ja-JP" altLang="en-US" sz="2000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825394" y="3221507"/>
              <a:ext cx="417486" cy="328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0.5</a:t>
              </a:r>
              <a:endParaRPr kumimoji="1" lang="ja-JP" altLang="en-US" sz="2000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3401458" y="3221507"/>
              <a:ext cx="258231" cy="328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1</a:t>
              </a:r>
              <a:endParaRPr kumimoji="1" lang="ja-JP" altLang="en-US" sz="20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893520" y="3221507"/>
              <a:ext cx="258231" cy="328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2</a:t>
              </a:r>
              <a:endParaRPr kumimoji="1" lang="ja-JP" altLang="en-US" sz="2000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4325568" y="3221507"/>
              <a:ext cx="364839" cy="328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 smtClean="0"/>
                <a:t>10</a:t>
              </a:r>
              <a:endParaRPr kumimoji="1" lang="ja-JP" altLang="en-US" sz="2000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4757616" y="3221507"/>
              <a:ext cx="364839" cy="3285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dirty="0" smtClean="0"/>
                <a:t>30</a:t>
              </a:r>
              <a:endParaRPr kumimoji="1" lang="ja-JP" altLang="en-US" sz="2000" dirty="0"/>
            </a:p>
          </p:txBody>
        </p:sp>
      </p:grpSp>
      <p:sp>
        <p:nvSpPr>
          <p:cNvPr id="21" name="正方形/長方形 20"/>
          <p:cNvSpPr/>
          <p:nvPr/>
        </p:nvSpPr>
        <p:spPr>
          <a:xfrm>
            <a:off x="332656" y="263188"/>
            <a:ext cx="251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latin typeface="Arial" pitchFamily="34" charset="0"/>
                <a:cs typeface="Arial" pitchFamily="34" charset="0"/>
              </a:rPr>
              <a:t>Supplementary Fig. 1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stg1013\Desktop\westernblot\130608 bmmf totalerk cramp\縮小\img021.jpg"/>
          <p:cNvPicPr>
            <a:picLocks noChangeAspect="1" noChangeArrowheads="1"/>
          </p:cNvPicPr>
          <p:nvPr/>
        </p:nvPicPr>
        <p:blipFill>
          <a:blip r:embed="rId3" cstate="print"/>
          <a:srcRect b="11726"/>
          <a:stretch>
            <a:fillRect/>
          </a:stretch>
        </p:blipFill>
        <p:spPr bwMode="auto">
          <a:xfrm>
            <a:off x="2040752" y="5169024"/>
            <a:ext cx="3762375" cy="936104"/>
          </a:xfrm>
          <a:prstGeom prst="rect">
            <a:avLst/>
          </a:prstGeom>
          <a:noFill/>
        </p:spPr>
      </p:pic>
      <p:sp>
        <p:nvSpPr>
          <p:cNvPr id="22" name="テキスト ボックス 122"/>
          <p:cNvSpPr txBox="1">
            <a:spLocks noChangeArrowheads="1"/>
          </p:cNvSpPr>
          <p:nvPr/>
        </p:nvSpPr>
        <p:spPr bwMode="auto">
          <a:xfrm>
            <a:off x="4581525" y="9347200"/>
            <a:ext cx="12207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 err="1">
                <a:latin typeface="Calibri" pitchFamily="34" charset="0"/>
              </a:rPr>
              <a:t>K.Horibe</a:t>
            </a:r>
            <a:r>
              <a:rPr lang="en-US" altLang="ja-JP" sz="1400" dirty="0">
                <a:latin typeface="Calibri" pitchFamily="34" charset="0"/>
              </a:rPr>
              <a:t> et al.</a:t>
            </a:r>
            <a:endParaRPr lang="ja-JP" altLang="en-US" sz="1400" dirty="0">
              <a:latin typeface="Calibri" pitchFamily="34" charset="0"/>
            </a:endParaRPr>
          </a:p>
        </p:txBody>
      </p:sp>
      <p:sp>
        <p:nvSpPr>
          <p:cNvPr id="23" name="テキスト ボックス 121"/>
          <p:cNvSpPr txBox="1">
            <a:spLocks noChangeArrowheads="1"/>
          </p:cNvSpPr>
          <p:nvPr/>
        </p:nvSpPr>
        <p:spPr bwMode="auto">
          <a:xfrm>
            <a:off x="549275" y="9326563"/>
            <a:ext cx="8507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>
                <a:latin typeface="Calibri" pitchFamily="34" charset="0"/>
              </a:rPr>
              <a:t>Figure </a:t>
            </a:r>
            <a:r>
              <a:rPr lang="en-US" altLang="ja-JP" sz="1400" smtClean="0">
                <a:latin typeface="Calibri" pitchFamily="34" charset="0"/>
              </a:rPr>
              <a:t>S1</a:t>
            </a:r>
            <a:endParaRPr lang="ja-JP" altLang="en-US" sz="1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テキスト ボックス 24"/>
          <p:cNvSpPr txBox="1"/>
          <p:nvPr/>
        </p:nvSpPr>
        <p:spPr>
          <a:xfrm>
            <a:off x="1925339" y="5292048"/>
            <a:ext cx="830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Mouse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32656" y="827552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(a)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32656" y="4793993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(b)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332656" y="263188"/>
            <a:ext cx="251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 smtClean="0">
                <a:latin typeface="Arial" pitchFamily="34" charset="0"/>
                <a:cs typeface="Arial" pitchFamily="34" charset="0"/>
              </a:rPr>
              <a:t>Supplementary Fig. 2</a:t>
            </a:r>
            <a:endParaRPr lang="ja-JP" alt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2" name="直線コネクタ 5"/>
          <p:cNvCxnSpPr/>
          <p:nvPr/>
        </p:nvCxnSpPr>
        <p:spPr>
          <a:xfrm>
            <a:off x="1128376" y="5689423"/>
            <a:ext cx="0" cy="2484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直線コネクタ 185"/>
          <p:cNvCxnSpPr/>
          <p:nvPr/>
        </p:nvCxnSpPr>
        <p:spPr>
          <a:xfrm>
            <a:off x="1073345" y="5687914"/>
            <a:ext cx="5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直線コネクタ 186"/>
          <p:cNvCxnSpPr/>
          <p:nvPr/>
        </p:nvCxnSpPr>
        <p:spPr>
          <a:xfrm>
            <a:off x="1073345" y="6185774"/>
            <a:ext cx="5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直線コネクタ 187"/>
          <p:cNvCxnSpPr/>
          <p:nvPr/>
        </p:nvCxnSpPr>
        <p:spPr>
          <a:xfrm>
            <a:off x="1073345" y="6684806"/>
            <a:ext cx="5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直線コネクタ 188"/>
          <p:cNvCxnSpPr/>
          <p:nvPr/>
        </p:nvCxnSpPr>
        <p:spPr>
          <a:xfrm>
            <a:off x="1073345" y="7179416"/>
            <a:ext cx="5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直線コネクタ 189"/>
          <p:cNvCxnSpPr/>
          <p:nvPr/>
        </p:nvCxnSpPr>
        <p:spPr>
          <a:xfrm>
            <a:off x="1073345" y="7675752"/>
            <a:ext cx="5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直線コネクタ 190"/>
          <p:cNvCxnSpPr/>
          <p:nvPr/>
        </p:nvCxnSpPr>
        <p:spPr>
          <a:xfrm>
            <a:off x="1070994" y="8176162"/>
            <a:ext cx="5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テキスト ボックス 126"/>
          <p:cNvSpPr txBox="1"/>
          <p:nvPr/>
        </p:nvSpPr>
        <p:spPr>
          <a:xfrm rot="16200000">
            <a:off x="-536339" y="6705514"/>
            <a:ext cx="2321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TRAP (+) multinucleated cells/well</a:t>
            </a:r>
            <a:endParaRPr kumimoji="1" lang="ja-JP" altLang="en-US" sz="1200" dirty="0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873148" y="8040547"/>
            <a:ext cx="295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0</a:t>
            </a:r>
            <a:endParaRPr kumimoji="1" lang="ja-JP" altLang="en-US" sz="1200" dirty="0"/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720255" y="7547156"/>
            <a:ext cx="472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200</a:t>
            </a:r>
            <a:endParaRPr kumimoji="1" lang="ja-JP" altLang="en-US" sz="1200" dirty="0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720255" y="6050228"/>
            <a:ext cx="472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800</a:t>
            </a:r>
            <a:endParaRPr kumimoji="1" lang="ja-JP" altLang="en-US" sz="1200" dirty="0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644007" y="5549600"/>
            <a:ext cx="5603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1000</a:t>
            </a:r>
            <a:endParaRPr kumimoji="1" lang="ja-JP" altLang="en-US" sz="1200" dirty="0"/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720255" y="7046910"/>
            <a:ext cx="472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400</a:t>
            </a:r>
            <a:endParaRPr kumimoji="1" lang="ja-JP" altLang="en-US" sz="1200" dirty="0"/>
          </a:p>
        </p:txBody>
      </p:sp>
      <p:sp>
        <p:nvSpPr>
          <p:cNvPr id="139" name="テキスト ボックス 138"/>
          <p:cNvSpPr txBox="1"/>
          <p:nvPr/>
        </p:nvSpPr>
        <p:spPr>
          <a:xfrm>
            <a:off x="720255" y="6546282"/>
            <a:ext cx="472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600</a:t>
            </a:r>
            <a:endParaRPr kumimoji="1" lang="ja-JP" altLang="en-US" sz="1200" dirty="0"/>
          </a:p>
        </p:txBody>
      </p:sp>
      <p:grpSp>
        <p:nvGrpSpPr>
          <p:cNvPr id="3" name="グループ化 38"/>
          <p:cNvGrpSpPr/>
          <p:nvPr/>
        </p:nvGrpSpPr>
        <p:grpSpPr>
          <a:xfrm>
            <a:off x="1926840" y="6267661"/>
            <a:ext cx="259295" cy="1908501"/>
            <a:chOff x="2503194" y="5935143"/>
            <a:chExt cx="230833" cy="1908501"/>
          </a:xfrm>
        </p:grpSpPr>
        <p:sp>
          <p:nvSpPr>
            <p:cNvPr id="169" name="正方形/長方形 14"/>
            <p:cNvSpPr/>
            <p:nvPr/>
          </p:nvSpPr>
          <p:spPr>
            <a:xfrm>
              <a:off x="2503194" y="6194844"/>
              <a:ext cx="230833" cy="16488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24"/>
            <p:cNvGrpSpPr/>
            <p:nvPr/>
          </p:nvGrpSpPr>
          <p:grpSpPr>
            <a:xfrm>
              <a:off x="2582606" y="5935143"/>
              <a:ext cx="72008" cy="261469"/>
              <a:chOff x="2565776" y="4855979"/>
              <a:chExt cx="72008" cy="534340"/>
            </a:xfrm>
          </p:grpSpPr>
          <p:cxnSp>
            <p:nvCxnSpPr>
              <p:cNvPr id="171" name="直線コネクタ 170"/>
              <p:cNvCxnSpPr/>
              <p:nvPr/>
            </p:nvCxnSpPr>
            <p:spPr>
              <a:xfrm>
                <a:off x="2565776" y="4855979"/>
                <a:ext cx="7200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線コネクタ 171"/>
              <p:cNvCxnSpPr/>
              <p:nvPr/>
            </p:nvCxnSpPr>
            <p:spPr>
              <a:xfrm>
                <a:off x="2601780" y="4860616"/>
                <a:ext cx="0" cy="529703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グループ化 39"/>
          <p:cNvGrpSpPr/>
          <p:nvPr/>
        </p:nvGrpSpPr>
        <p:grpSpPr>
          <a:xfrm>
            <a:off x="2597270" y="6351419"/>
            <a:ext cx="264989" cy="1824743"/>
            <a:chOff x="3015738" y="6101187"/>
            <a:chExt cx="235902" cy="1824743"/>
          </a:xfrm>
        </p:grpSpPr>
        <p:sp>
          <p:nvSpPr>
            <p:cNvPr id="165" name="正方形/長方形 17"/>
            <p:cNvSpPr/>
            <p:nvPr/>
          </p:nvSpPr>
          <p:spPr>
            <a:xfrm>
              <a:off x="3015738" y="6262730"/>
              <a:ext cx="235902" cy="16632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25"/>
            <p:cNvGrpSpPr/>
            <p:nvPr/>
          </p:nvGrpSpPr>
          <p:grpSpPr>
            <a:xfrm>
              <a:off x="3097685" y="6101187"/>
              <a:ext cx="72008" cy="182296"/>
              <a:chOff x="2569345" y="5025288"/>
              <a:chExt cx="72008" cy="372546"/>
            </a:xfrm>
          </p:grpSpPr>
          <p:cxnSp>
            <p:nvCxnSpPr>
              <p:cNvPr id="167" name="直線コネクタ 166"/>
              <p:cNvCxnSpPr/>
              <p:nvPr/>
            </p:nvCxnSpPr>
            <p:spPr>
              <a:xfrm>
                <a:off x="2569345" y="5025288"/>
                <a:ext cx="7200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線コネクタ 167"/>
              <p:cNvCxnSpPr/>
              <p:nvPr/>
            </p:nvCxnSpPr>
            <p:spPr>
              <a:xfrm>
                <a:off x="2605349" y="5029980"/>
                <a:ext cx="0" cy="367854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グループ化 38"/>
          <p:cNvGrpSpPr/>
          <p:nvPr/>
        </p:nvGrpSpPr>
        <p:grpSpPr>
          <a:xfrm>
            <a:off x="3273395" y="6152461"/>
            <a:ext cx="259295" cy="2023701"/>
            <a:chOff x="2503194" y="5819591"/>
            <a:chExt cx="230833" cy="2023701"/>
          </a:xfrm>
        </p:grpSpPr>
        <p:sp>
          <p:nvSpPr>
            <p:cNvPr id="161" name="正方形/長方形 14"/>
            <p:cNvSpPr/>
            <p:nvPr/>
          </p:nvSpPr>
          <p:spPr>
            <a:xfrm>
              <a:off x="2503194" y="6079292"/>
              <a:ext cx="230833" cy="1764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24"/>
            <p:cNvGrpSpPr/>
            <p:nvPr/>
          </p:nvGrpSpPr>
          <p:grpSpPr>
            <a:xfrm>
              <a:off x="2582607" y="5819591"/>
              <a:ext cx="72008" cy="261469"/>
              <a:chOff x="2565777" y="4619838"/>
              <a:chExt cx="72008" cy="534340"/>
            </a:xfrm>
          </p:grpSpPr>
          <p:cxnSp>
            <p:nvCxnSpPr>
              <p:cNvPr id="163" name="直線コネクタ 162"/>
              <p:cNvCxnSpPr/>
              <p:nvPr/>
            </p:nvCxnSpPr>
            <p:spPr>
              <a:xfrm>
                <a:off x="2565777" y="4619838"/>
                <a:ext cx="72008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線コネクタ 163"/>
              <p:cNvCxnSpPr/>
              <p:nvPr/>
            </p:nvCxnSpPr>
            <p:spPr>
              <a:xfrm>
                <a:off x="2601780" y="4624475"/>
                <a:ext cx="0" cy="529703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5" name="正方形/長方形 154"/>
          <p:cNvSpPr/>
          <p:nvPr/>
        </p:nvSpPr>
        <p:spPr>
          <a:xfrm>
            <a:off x="1304795" y="8158162"/>
            <a:ext cx="242660" cy="18000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4" name="テキスト ボックス 193"/>
          <p:cNvSpPr txBox="1"/>
          <p:nvPr/>
        </p:nvSpPr>
        <p:spPr>
          <a:xfrm>
            <a:off x="1146558" y="8225793"/>
            <a:ext cx="5299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M-CSF</a:t>
            </a:r>
            <a:endParaRPr kumimoji="1" lang="ja-JP" altLang="en-US" sz="1200" dirty="0"/>
          </a:p>
        </p:txBody>
      </p:sp>
      <p:sp>
        <p:nvSpPr>
          <p:cNvPr id="195" name="テキスト ボックス 194"/>
          <p:cNvSpPr txBox="1"/>
          <p:nvPr/>
        </p:nvSpPr>
        <p:spPr>
          <a:xfrm>
            <a:off x="1801340" y="8225793"/>
            <a:ext cx="544493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  <a:endParaRPr kumimoji="1" lang="ja-JP" altLang="en-US" sz="1200" dirty="0"/>
          </a:p>
        </p:txBody>
      </p:sp>
      <p:sp>
        <p:nvSpPr>
          <p:cNvPr id="196" name="テキスト ボックス 195"/>
          <p:cNvSpPr txBox="1"/>
          <p:nvPr/>
        </p:nvSpPr>
        <p:spPr>
          <a:xfrm>
            <a:off x="2398471" y="8225793"/>
            <a:ext cx="651140" cy="74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CRAMP</a:t>
            </a:r>
            <a:endParaRPr kumimoji="1" lang="ja-JP" altLang="en-US" sz="1200" dirty="0"/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3132228" y="8225793"/>
            <a:ext cx="544493" cy="738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LL-37</a:t>
            </a:r>
            <a:endParaRPr kumimoji="1" lang="ja-JP" altLang="en-US" sz="1200" dirty="0"/>
          </a:p>
        </p:txBody>
      </p:sp>
      <p:grpSp>
        <p:nvGrpSpPr>
          <p:cNvPr id="9" name="グループ化 219"/>
          <p:cNvGrpSpPr/>
          <p:nvPr/>
        </p:nvGrpSpPr>
        <p:grpSpPr>
          <a:xfrm>
            <a:off x="4725144" y="5162917"/>
            <a:ext cx="1528683" cy="3966547"/>
            <a:chOff x="4797152" y="5255917"/>
            <a:chExt cx="1528683" cy="3966547"/>
          </a:xfrm>
        </p:grpSpPr>
        <p:pic>
          <p:nvPicPr>
            <p:cNvPr id="207" name="Picture 14" descr="C:\Users\stg1013\Desktop\リバイス用データ\Fig修正\appendix photo\新しいフォルダー\サイズ解像度変更\色味変更\GST2.jpg"/>
            <p:cNvPicPr>
              <a:picLocks noChangeAspect="1" noChangeArrowheads="1"/>
            </p:cNvPicPr>
            <p:nvPr/>
          </p:nvPicPr>
          <p:blipFill>
            <a:blip r:embed="rId3" cstate="print">
              <a:lum bright="3000" contrast="13000"/>
            </a:blip>
            <a:srcRect r="11495"/>
            <a:stretch>
              <a:fillRect/>
            </a:stretch>
          </p:blipFill>
          <p:spPr bwMode="auto">
            <a:xfrm>
              <a:off x="4797152" y="5255917"/>
              <a:ext cx="1527493" cy="1297161"/>
            </a:xfrm>
            <a:prstGeom prst="rect">
              <a:avLst/>
            </a:prstGeom>
            <a:noFill/>
          </p:spPr>
        </p:pic>
        <p:pic>
          <p:nvPicPr>
            <p:cNvPr id="208" name="Picture 15" descr="C:\Users\stg1013\Desktop\リバイス用データ\Fig修正\appendix photo\新しいフォルダー\サイズ解像度変更\色味変更\GSTCR1.jpg"/>
            <p:cNvPicPr>
              <a:picLocks noChangeAspect="1" noChangeArrowheads="1"/>
            </p:cNvPicPr>
            <p:nvPr/>
          </p:nvPicPr>
          <p:blipFill>
            <a:blip r:embed="rId4" cstate="print">
              <a:lum bright="4000" contrast="12000"/>
            </a:blip>
            <a:srcRect r="11495"/>
            <a:stretch>
              <a:fillRect/>
            </a:stretch>
          </p:blipFill>
          <p:spPr bwMode="auto">
            <a:xfrm>
              <a:off x="4797152" y="6590610"/>
              <a:ext cx="1527493" cy="1297161"/>
            </a:xfrm>
            <a:prstGeom prst="rect">
              <a:avLst/>
            </a:prstGeom>
            <a:noFill/>
          </p:spPr>
        </p:pic>
        <p:pic>
          <p:nvPicPr>
            <p:cNvPr id="209" name="Picture 16" descr="C:\Users\stg1013\Desktop\リバイス用データ\Fig修正\appendix photo\新しいフォルダー\サイズ解像度変更\色味変更\GSTLL372.jpg"/>
            <p:cNvPicPr>
              <a:picLocks noChangeAspect="1" noChangeArrowheads="1"/>
            </p:cNvPicPr>
            <p:nvPr/>
          </p:nvPicPr>
          <p:blipFill>
            <a:blip r:embed="rId5" cstate="print">
              <a:lum bright="4000" contrast="17000"/>
            </a:blip>
            <a:srcRect l="11495"/>
            <a:stretch>
              <a:fillRect/>
            </a:stretch>
          </p:blipFill>
          <p:spPr bwMode="auto">
            <a:xfrm>
              <a:off x="4798372" y="7925303"/>
              <a:ext cx="1527463" cy="1297161"/>
            </a:xfrm>
            <a:prstGeom prst="rect">
              <a:avLst/>
            </a:prstGeom>
            <a:noFill/>
          </p:spPr>
        </p:pic>
        <p:cxnSp>
          <p:nvCxnSpPr>
            <p:cNvPr id="210" name="直線コネクタ 209"/>
            <p:cNvCxnSpPr/>
            <p:nvPr/>
          </p:nvCxnSpPr>
          <p:spPr>
            <a:xfrm>
              <a:off x="5993485" y="9169668"/>
              <a:ext cx="29766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テキスト ボックス 9"/>
          <p:cNvSpPr txBox="1"/>
          <p:nvPr/>
        </p:nvSpPr>
        <p:spPr>
          <a:xfrm>
            <a:off x="1162003" y="4075235"/>
            <a:ext cx="4351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M-CSF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45820" y="4119450"/>
            <a:ext cx="44707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  <a:endParaRPr kumimoji="1" lang="ja-JP" altLang="en-US" sz="12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424371" y="4121336"/>
            <a:ext cx="648072" cy="74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CRAMP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201436" y="4113016"/>
            <a:ext cx="44707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LL-37</a:t>
            </a:r>
            <a:endParaRPr kumimoji="1" lang="ja-JP" altLang="en-US" sz="12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925339" y="1028877"/>
            <a:ext cx="684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Human 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 rot="16200000">
            <a:off x="-500789" y="2570413"/>
            <a:ext cx="2321854" cy="2059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TRAP(+) multinucleated cells/well</a:t>
            </a:r>
            <a:endParaRPr kumimoji="1" lang="ja-JP" altLang="en-US" sz="1200" dirty="0"/>
          </a:p>
        </p:txBody>
      </p:sp>
      <p:grpSp>
        <p:nvGrpSpPr>
          <p:cNvPr id="16" name="グループ化 31"/>
          <p:cNvGrpSpPr/>
          <p:nvPr/>
        </p:nvGrpSpPr>
        <p:grpSpPr>
          <a:xfrm>
            <a:off x="2098352" y="1788359"/>
            <a:ext cx="682576" cy="1764000"/>
            <a:chOff x="3140968" y="4352314"/>
            <a:chExt cx="1010875" cy="2678212"/>
          </a:xfrm>
        </p:grpSpPr>
        <p:cxnSp>
          <p:nvCxnSpPr>
            <p:cNvPr id="31" name="直線コネクタ 30"/>
            <p:cNvCxnSpPr/>
            <p:nvPr/>
          </p:nvCxnSpPr>
          <p:spPr>
            <a:xfrm>
              <a:off x="3140968" y="4352725"/>
              <a:ext cx="0" cy="216024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3140968" y="4354204"/>
              <a:ext cx="100811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>
            <a:xfrm>
              <a:off x="4151843" y="4352314"/>
              <a:ext cx="0" cy="2678212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グループ化 44"/>
          <p:cNvGrpSpPr/>
          <p:nvPr/>
        </p:nvGrpSpPr>
        <p:grpSpPr>
          <a:xfrm>
            <a:off x="2026345" y="1637256"/>
            <a:ext cx="1402656" cy="2286923"/>
            <a:chOff x="3140968" y="4351216"/>
            <a:chExt cx="1010875" cy="2052000"/>
          </a:xfrm>
        </p:grpSpPr>
        <p:cxnSp>
          <p:nvCxnSpPr>
            <p:cNvPr id="46" name="直線コネクタ 45"/>
            <p:cNvCxnSpPr/>
            <p:nvPr/>
          </p:nvCxnSpPr>
          <p:spPr>
            <a:xfrm>
              <a:off x="3140968" y="4351627"/>
              <a:ext cx="0" cy="25841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>
              <a:off x="3140968" y="4354204"/>
              <a:ext cx="1008112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>
              <a:off x="4151843" y="4351216"/>
              <a:ext cx="0" cy="205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テキスト ボックス 44"/>
          <p:cNvSpPr txBox="1">
            <a:spLocks noChangeArrowheads="1"/>
          </p:cNvSpPr>
          <p:nvPr/>
        </p:nvSpPr>
        <p:spPr bwMode="auto">
          <a:xfrm>
            <a:off x="2608034" y="1458829"/>
            <a:ext cx="2516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cs typeface="Arial" charset="0"/>
              </a:rPr>
              <a:t>**</a:t>
            </a:r>
          </a:p>
        </p:txBody>
      </p:sp>
      <p:sp>
        <p:nvSpPr>
          <p:cNvPr id="50" name="テキスト ボックス 44"/>
          <p:cNvSpPr txBox="1">
            <a:spLocks noChangeArrowheads="1"/>
          </p:cNvSpPr>
          <p:nvPr/>
        </p:nvSpPr>
        <p:spPr bwMode="auto">
          <a:xfrm>
            <a:off x="2262620" y="1602727"/>
            <a:ext cx="2516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1200" dirty="0">
                <a:cs typeface="Arial" charset="0"/>
              </a:rPr>
              <a:t>**</a:t>
            </a:r>
          </a:p>
        </p:txBody>
      </p:sp>
      <p:cxnSp>
        <p:nvCxnSpPr>
          <p:cNvPr id="73" name="直線コネクタ 72"/>
          <p:cNvCxnSpPr/>
          <p:nvPr/>
        </p:nvCxnSpPr>
        <p:spPr>
          <a:xfrm>
            <a:off x="1131976" y="1422293"/>
            <a:ext cx="0" cy="26712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グループ化 99"/>
          <p:cNvGrpSpPr/>
          <p:nvPr/>
        </p:nvGrpSpPr>
        <p:grpSpPr>
          <a:xfrm>
            <a:off x="1934507" y="2003268"/>
            <a:ext cx="267627" cy="2088254"/>
            <a:chOff x="1934507" y="2096151"/>
            <a:chExt cx="267627" cy="2088254"/>
          </a:xfrm>
        </p:grpSpPr>
        <p:sp>
          <p:nvSpPr>
            <p:cNvPr id="96" name="正方形/長方形 8"/>
            <p:cNvSpPr/>
            <p:nvPr/>
          </p:nvSpPr>
          <p:spPr>
            <a:xfrm>
              <a:off x="1934507" y="2438405"/>
              <a:ext cx="267627" cy="1746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3"/>
            <p:cNvGrpSpPr/>
            <p:nvPr/>
          </p:nvGrpSpPr>
          <p:grpSpPr>
            <a:xfrm>
              <a:off x="2026920" y="2096151"/>
              <a:ext cx="82800" cy="342920"/>
              <a:chOff x="3441464" y="2025120"/>
              <a:chExt cx="111392" cy="342920"/>
            </a:xfrm>
          </p:grpSpPr>
          <p:cxnSp>
            <p:nvCxnSpPr>
              <p:cNvPr id="98" name="直線コネクタ 97"/>
              <p:cNvCxnSpPr/>
              <p:nvPr/>
            </p:nvCxnSpPr>
            <p:spPr>
              <a:xfrm>
                <a:off x="3441464" y="2025120"/>
                <a:ext cx="11139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線コネクタ 98"/>
              <p:cNvCxnSpPr/>
              <p:nvPr/>
            </p:nvCxnSpPr>
            <p:spPr>
              <a:xfrm>
                <a:off x="3497160" y="2026040"/>
                <a:ext cx="0" cy="34200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2" name="グループ化 101"/>
          <p:cNvGrpSpPr/>
          <p:nvPr/>
        </p:nvGrpSpPr>
        <p:grpSpPr>
          <a:xfrm>
            <a:off x="2607707" y="3620551"/>
            <a:ext cx="267627" cy="470971"/>
            <a:chOff x="2607707" y="3710804"/>
            <a:chExt cx="267627" cy="470971"/>
          </a:xfrm>
        </p:grpSpPr>
        <p:sp>
          <p:nvSpPr>
            <p:cNvPr id="92" name="正方形/長方形 91"/>
            <p:cNvSpPr/>
            <p:nvPr/>
          </p:nvSpPr>
          <p:spPr>
            <a:xfrm>
              <a:off x="2607707" y="3821775"/>
              <a:ext cx="267627" cy="360000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5"/>
            <p:cNvGrpSpPr/>
            <p:nvPr/>
          </p:nvGrpSpPr>
          <p:grpSpPr>
            <a:xfrm>
              <a:off x="2700120" y="3710804"/>
              <a:ext cx="82800" cy="112060"/>
              <a:chOff x="3498817" y="2005232"/>
              <a:chExt cx="111392" cy="354856"/>
            </a:xfrm>
          </p:grpSpPr>
          <p:cxnSp>
            <p:nvCxnSpPr>
              <p:cNvPr id="94" name="直線コネクタ 93"/>
              <p:cNvCxnSpPr/>
              <p:nvPr/>
            </p:nvCxnSpPr>
            <p:spPr>
              <a:xfrm>
                <a:off x="3498817" y="2005232"/>
                <a:ext cx="11139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線コネクタ 94"/>
              <p:cNvCxnSpPr/>
              <p:nvPr/>
            </p:nvCxnSpPr>
            <p:spPr>
              <a:xfrm>
                <a:off x="3554513" y="2018089"/>
                <a:ext cx="0" cy="341999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1" name="グループ化 100"/>
          <p:cNvGrpSpPr/>
          <p:nvPr/>
        </p:nvGrpSpPr>
        <p:grpSpPr>
          <a:xfrm>
            <a:off x="3280907" y="4011346"/>
            <a:ext cx="267627" cy="80176"/>
            <a:chOff x="3280907" y="4102469"/>
            <a:chExt cx="267627" cy="80176"/>
          </a:xfrm>
        </p:grpSpPr>
        <p:sp>
          <p:nvSpPr>
            <p:cNvPr id="88" name="正方形/長方形 87"/>
            <p:cNvSpPr/>
            <p:nvPr/>
          </p:nvSpPr>
          <p:spPr>
            <a:xfrm>
              <a:off x="3280907" y="4135845"/>
              <a:ext cx="267627" cy="468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" name="グループ化 88"/>
            <p:cNvGrpSpPr/>
            <p:nvPr/>
          </p:nvGrpSpPr>
          <p:grpSpPr>
            <a:xfrm>
              <a:off x="3373320" y="4102469"/>
              <a:ext cx="82800" cy="36000"/>
              <a:chOff x="3496732" y="2021144"/>
              <a:chExt cx="111392" cy="360553"/>
            </a:xfrm>
          </p:grpSpPr>
          <p:cxnSp>
            <p:nvCxnSpPr>
              <p:cNvPr id="90" name="直線コネクタ 89"/>
              <p:cNvCxnSpPr/>
              <p:nvPr/>
            </p:nvCxnSpPr>
            <p:spPr>
              <a:xfrm>
                <a:off x="3496732" y="2021144"/>
                <a:ext cx="111392" cy="0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線コネクタ 90"/>
              <p:cNvCxnSpPr/>
              <p:nvPr/>
            </p:nvCxnSpPr>
            <p:spPr>
              <a:xfrm>
                <a:off x="3552428" y="2039692"/>
                <a:ext cx="0" cy="342005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" name="正方形/長方形 77"/>
          <p:cNvSpPr/>
          <p:nvPr/>
        </p:nvSpPr>
        <p:spPr>
          <a:xfrm>
            <a:off x="1314657" y="4073522"/>
            <a:ext cx="267627" cy="18000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9" name="直線コネクタ 78"/>
          <p:cNvCxnSpPr/>
          <p:nvPr/>
        </p:nvCxnSpPr>
        <p:spPr>
          <a:xfrm>
            <a:off x="1079384" y="3423887"/>
            <a:ext cx="5352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直線コネクタ 79"/>
          <p:cNvCxnSpPr/>
          <p:nvPr/>
        </p:nvCxnSpPr>
        <p:spPr>
          <a:xfrm>
            <a:off x="1078527" y="2755343"/>
            <a:ext cx="5352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直線コネクタ 80"/>
          <p:cNvCxnSpPr/>
          <p:nvPr/>
        </p:nvCxnSpPr>
        <p:spPr>
          <a:xfrm>
            <a:off x="1079384" y="2080687"/>
            <a:ext cx="5352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>
            <a:off x="1079384" y="1419458"/>
            <a:ext cx="53525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テキスト ボックス 82"/>
          <p:cNvSpPr txBox="1"/>
          <p:nvPr/>
        </p:nvSpPr>
        <p:spPr>
          <a:xfrm>
            <a:off x="897778" y="3967118"/>
            <a:ext cx="195654" cy="276999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0</a:t>
            </a:r>
            <a:endParaRPr kumimoji="1" lang="ja-JP" altLang="en-US" sz="1200" dirty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33997" y="1281368"/>
            <a:ext cx="312426" cy="276999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200</a:t>
            </a:r>
            <a:endParaRPr kumimoji="1" lang="ja-JP" altLang="en-US" sz="1200" dirty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33997" y="2622728"/>
            <a:ext cx="312426" cy="276999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1</a:t>
            </a:r>
            <a:r>
              <a:rPr kumimoji="1" lang="en-US" altLang="ja-JP" sz="1200" dirty="0" smtClean="0"/>
              <a:t>00</a:t>
            </a:r>
            <a:endParaRPr kumimoji="1" lang="ja-JP" altLang="en-US" sz="1200" dirty="0"/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807407" y="3297278"/>
            <a:ext cx="254039" cy="276999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5</a:t>
            </a:r>
            <a:r>
              <a:rPr kumimoji="1" lang="en-US" altLang="ja-JP" sz="1200" dirty="0" smtClean="0"/>
              <a:t>0</a:t>
            </a:r>
            <a:endParaRPr kumimoji="1" lang="ja-JP" altLang="en-US" sz="1200" dirty="0"/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731196" y="1950521"/>
            <a:ext cx="312426" cy="276999"/>
          </a:xfrm>
          <a:prstGeom prst="rect">
            <a:avLst/>
          </a:prstGeom>
          <a:noFill/>
          <a:ln w="6350"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15</a:t>
            </a:r>
            <a:r>
              <a:rPr kumimoji="1" lang="en-US" altLang="ja-JP" sz="1200" dirty="0" smtClean="0"/>
              <a:t>0</a:t>
            </a:r>
            <a:endParaRPr kumimoji="1" lang="ja-JP" altLang="en-US" sz="1200" dirty="0"/>
          </a:p>
        </p:txBody>
      </p:sp>
      <p:grpSp>
        <p:nvGrpSpPr>
          <p:cNvPr id="21" name="グループ化 220"/>
          <p:cNvGrpSpPr/>
          <p:nvPr/>
        </p:nvGrpSpPr>
        <p:grpSpPr>
          <a:xfrm>
            <a:off x="4725144" y="681755"/>
            <a:ext cx="1529110" cy="3969300"/>
            <a:chOff x="4917795" y="774755"/>
            <a:chExt cx="1529110" cy="3969300"/>
          </a:xfrm>
        </p:grpSpPr>
        <p:pic>
          <p:nvPicPr>
            <p:cNvPr id="214" name="Picture 6" descr="C:\Users\stg1013\Desktop\リバイス用データ\Fig修正\hpbmc+RANKL+antimicrobial\採用写真\サイズ変更\ｈPBMC RANKL2色調.jpg"/>
            <p:cNvPicPr>
              <a:picLocks noChangeAspect="1" noChangeArrowheads="1"/>
            </p:cNvPicPr>
            <p:nvPr/>
          </p:nvPicPr>
          <p:blipFill>
            <a:blip r:embed="rId6" cstate="print">
              <a:lum bright="17000"/>
            </a:blip>
            <a:srcRect l="5747" r="5747"/>
            <a:stretch>
              <a:fillRect/>
            </a:stretch>
          </p:blipFill>
          <p:spPr bwMode="auto">
            <a:xfrm>
              <a:off x="4917807" y="774755"/>
              <a:ext cx="1529097" cy="1298530"/>
            </a:xfrm>
            <a:prstGeom prst="rect">
              <a:avLst/>
            </a:prstGeom>
            <a:noFill/>
          </p:spPr>
        </p:pic>
        <p:pic>
          <p:nvPicPr>
            <p:cNvPr id="215" name="Picture 8"/>
            <p:cNvPicPr>
              <a:picLocks noChangeAspect="1" noChangeArrowheads="1"/>
            </p:cNvPicPr>
            <p:nvPr/>
          </p:nvPicPr>
          <p:blipFill>
            <a:blip r:embed="rId7" cstate="print">
              <a:lum bright="14000"/>
            </a:blip>
            <a:srcRect l="11495"/>
            <a:stretch>
              <a:fillRect/>
            </a:stretch>
          </p:blipFill>
          <p:spPr bwMode="auto">
            <a:xfrm>
              <a:off x="4917795" y="2112000"/>
              <a:ext cx="1529110" cy="1298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6" name="Picture 9"/>
            <p:cNvPicPr>
              <a:picLocks noChangeAspect="1" noChangeArrowheads="1"/>
            </p:cNvPicPr>
            <p:nvPr/>
          </p:nvPicPr>
          <p:blipFill>
            <a:blip r:embed="rId8" cstate="print">
              <a:lum bright="9000"/>
            </a:blip>
            <a:srcRect l="11495"/>
            <a:stretch>
              <a:fillRect/>
            </a:stretch>
          </p:blipFill>
          <p:spPr bwMode="auto">
            <a:xfrm>
              <a:off x="4929407" y="3455387"/>
              <a:ext cx="1517498" cy="12886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17" name="直線コネクタ 216"/>
            <p:cNvCxnSpPr/>
            <p:nvPr/>
          </p:nvCxnSpPr>
          <p:spPr>
            <a:xfrm>
              <a:off x="6095372" y="4671572"/>
              <a:ext cx="29766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" name="テキスト ボックス 224"/>
          <p:cNvSpPr txBox="1"/>
          <p:nvPr/>
        </p:nvSpPr>
        <p:spPr>
          <a:xfrm>
            <a:off x="4134057" y="5604005"/>
            <a:ext cx="44707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  <a:endParaRPr kumimoji="1" lang="ja-JP" altLang="en-US" sz="1200" dirty="0"/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4042781" y="6785632"/>
            <a:ext cx="6480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r">
              <a:lnSpc>
                <a:spcPct val="70000"/>
              </a:lnSpc>
            </a:pPr>
            <a:r>
              <a:rPr kumimoji="1" lang="en-US" altLang="ja-JP" sz="1200" dirty="0" smtClean="0"/>
              <a:t>CRAMP</a:t>
            </a:r>
            <a:endParaRPr kumimoji="1" lang="ja-JP" altLang="en-US" sz="1200" dirty="0"/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4134057" y="8153784"/>
            <a:ext cx="44707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LL-37</a:t>
            </a:r>
            <a:endParaRPr kumimoji="1" lang="ja-JP" altLang="en-US" sz="1200" dirty="0"/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4139088" y="1067501"/>
            <a:ext cx="447071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  <a:endParaRPr kumimoji="1" lang="ja-JP" altLang="en-US" sz="1200" dirty="0"/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4047812" y="2249128"/>
            <a:ext cx="6480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r">
              <a:lnSpc>
                <a:spcPct val="70000"/>
              </a:lnSpc>
            </a:pPr>
            <a:r>
              <a:rPr kumimoji="1" lang="en-US" altLang="ja-JP" sz="1200" dirty="0" smtClean="0"/>
              <a:t>CRAMP</a:t>
            </a:r>
            <a:endParaRPr kumimoji="1" lang="ja-JP" altLang="en-US" sz="1200" dirty="0"/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4139088" y="3617280"/>
            <a:ext cx="44707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M-CSF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kumimoji="1" lang="en-US" altLang="ja-JP" sz="1200" dirty="0" smtClean="0"/>
              <a:t>RANKL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+</a:t>
            </a:r>
          </a:p>
          <a:p>
            <a:pPr algn="ctr">
              <a:lnSpc>
                <a:spcPct val="70000"/>
              </a:lnSpc>
            </a:pPr>
            <a:r>
              <a:rPr lang="en-US" altLang="ja-JP" sz="1200" dirty="0" smtClean="0"/>
              <a:t>LL-37</a:t>
            </a:r>
            <a:endParaRPr kumimoji="1" lang="ja-JP" altLang="en-US" sz="1200" dirty="0"/>
          </a:p>
        </p:txBody>
      </p:sp>
      <p:cxnSp>
        <p:nvCxnSpPr>
          <p:cNvPr id="74" name="直線コネクタ 73"/>
          <p:cNvCxnSpPr/>
          <p:nvPr/>
        </p:nvCxnSpPr>
        <p:spPr>
          <a:xfrm flipV="1">
            <a:off x="1082464" y="4091522"/>
            <a:ext cx="266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直線コネクタ 6"/>
          <p:cNvCxnSpPr/>
          <p:nvPr/>
        </p:nvCxnSpPr>
        <p:spPr>
          <a:xfrm>
            <a:off x="1123408" y="8176162"/>
            <a:ext cx="2664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テキスト ボックス 122"/>
          <p:cNvSpPr txBox="1">
            <a:spLocks noChangeArrowheads="1"/>
          </p:cNvSpPr>
          <p:nvPr/>
        </p:nvSpPr>
        <p:spPr bwMode="auto">
          <a:xfrm>
            <a:off x="4581525" y="9347200"/>
            <a:ext cx="12207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 err="1">
                <a:latin typeface="Calibri" pitchFamily="34" charset="0"/>
              </a:rPr>
              <a:t>K.Horibe</a:t>
            </a:r>
            <a:r>
              <a:rPr lang="en-US" altLang="ja-JP" sz="1400" dirty="0">
                <a:latin typeface="Calibri" pitchFamily="34" charset="0"/>
              </a:rPr>
              <a:t> et al.</a:t>
            </a:r>
            <a:endParaRPr lang="ja-JP" altLang="en-US" sz="1400" dirty="0">
              <a:latin typeface="Calibri" pitchFamily="34" charset="0"/>
            </a:endParaRPr>
          </a:p>
        </p:txBody>
      </p:sp>
      <p:sp>
        <p:nvSpPr>
          <p:cNvPr id="104" name="テキスト ボックス 121"/>
          <p:cNvSpPr txBox="1">
            <a:spLocks noChangeArrowheads="1"/>
          </p:cNvSpPr>
          <p:nvPr/>
        </p:nvSpPr>
        <p:spPr bwMode="auto">
          <a:xfrm>
            <a:off x="549275" y="9326563"/>
            <a:ext cx="85074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1400" dirty="0">
                <a:latin typeface="Calibri" pitchFamily="34" charset="0"/>
              </a:rPr>
              <a:t>Figure </a:t>
            </a:r>
            <a:r>
              <a:rPr lang="en-US" altLang="ja-JP" sz="1400" dirty="0" smtClean="0">
                <a:latin typeface="Calibri" pitchFamily="34" charset="0"/>
              </a:rPr>
              <a:t>S2</a:t>
            </a:r>
            <a:endParaRPr lang="ja-JP" altLang="en-US" sz="1400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119</Words>
  <Application>Microsoft Office PowerPoint</Application>
  <PresentationFormat>A4 210 x 297 mm</PresentationFormat>
  <Paragraphs>90</Paragraphs>
  <Slides>2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スライド 1</vt:lpstr>
      <vt:lpstr>スライド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大学院生 堀部寛治</dc:creator>
  <cp:lastModifiedBy>stg1013</cp:lastModifiedBy>
  <cp:revision>70</cp:revision>
  <dcterms:created xsi:type="dcterms:W3CDTF">2013-06-08T06:32:22Z</dcterms:created>
  <dcterms:modified xsi:type="dcterms:W3CDTF">2013-06-19T09:00:31Z</dcterms:modified>
</cp:coreProperties>
</file>