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2560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rexer:Desktop:Brent%20pAKT%20July%20201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rexer:Desktop:Brent%20pAKT%20July%20201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 dirty="0" smtClean="0"/>
              <a:t>Mean H-score</a:t>
            </a:r>
            <a:endParaRPr lang="en-US" sz="14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both"/>
            <c:errValType val="cust"/>
            <c:noEndCap val="0"/>
            <c:plus>
              <c:numRef>
                <c:f>Sheet1!$L$60:$L$63</c:f>
                <c:numCache>
                  <c:formatCode>General</c:formatCode>
                  <c:ptCount val="4"/>
                  <c:pt idx="0">
                    <c:v>14.14184994970604</c:v>
                  </c:pt>
                  <c:pt idx="1">
                    <c:v>11.29109627981272</c:v>
                  </c:pt>
                  <c:pt idx="2">
                    <c:v>14.61888093143588</c:v>
                  </c:pt>
                  <c:pt idx="3">
                    <c:v>16.89026829863871</c:v>
                  </c:pt>
                </c:numCache>
              </c:numRef>
            </c:plus>
            <c:minus>
              <c:numRef>
                <c:f>Sheet1!$L$60:$L$63</c:f>
                <c:numCache>
                  <c:formatCode>General</c:formatCode>
                  <c:ptCount val="4"/>
                  <c:pt idx="0">
                    <c:v>14.14184994970604</c:v>
                  </c:pt>
                  <c:pt idx="1">
                    <c:v>11.29109627981272</c:v>
                  </c:pt>
                  <c:pt idx="2">
                    <c:v>14.61888093143588</c:v>
                  </c:pt>
                  <c:pt idx="3">
                    <c:v>16.89026829863871</c:v>
                  </c:pt>
                </c:numCache>
              </c:numRef>
            </c:minus>
          </c:errBars>
          <c:cat>
            <c:strRef>
              <c:f>Sheet1!$J$60:$J$63</c:f>
              <c:strCache>
                <c:ptCount val="4"/>
                <c:pt idx="0">
                  <c:v>Con</c:v>
                </c:pt>
                <c:pt idx="1">
                  <c:v>Tras</c:v>
                </c:pt>
                <c:pt idx="2">
                  <c:v>Lap</c:v>
                </c:pt>
                <c:pt idx="3">
                  <c:v>Tras + Lap</c:v>
                </c:pt>
              </c:strCache>
            </c:strRef>
          </c:cat>
          <c:val>
            <c:numRef>
              <c:f>Sheet1!$K$60:$K$63</c:f>
              <c:numCache>
                <c:formatCode>0.00</c:formatCode>
                <c:ptCount val="4"/>
                <c:pt idx="0">
                  <c:v>133.27</c:v>
                </c:pt>
                <c:pt idx="1">
                  <c:v>75.287</c:v>
                </c:pt>
                <c:pt idx="2">
                  <c:v>83.86250000000001</c:v>
                </c:pt>
                <c:pt idx="3">
                  <c:v>78.67199999999998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20326840"/>
        <c:axId val="-2019647112"/>
      </c:barChart>
      <c:catAx>
        <c:axId val="-2020326840"/>
        <c:scaling>
          <c:orientation val="minMax"/>
        </c:scaling>
        <c:delete val="0"/>
        <c:axPos val="b"/>
        <c:majorTickMark val="out"/>
        <c:minorTickMark val="none"/>
        <c:tickLblPos val="nextTo"/>
        <c:crossAx val="-2019647112"/>
        <c:crosses val="autoZero"/>
        <c:auto val="1"/>
        <c:lblAlgn val="ctr"/>
        <c:lblOffset val="100"/>
        <c:noMultiLvlLbl val="0"/>
      </c:catAx>
      <c:valAx>
        <c:axId val="-2019647112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-20203268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 dirty="0" smtClean="0"/>
              <a:t>Cytoplasmic</a:t>
            </a:r>
            <a:r>
              <a:rPr lang="en-US" sz="1400" baseline="0" dirty="0" smtClean="0"/>
              <a:t> intensity</a:t>
            </a:r>
            <a:endParaRPr lang="en-US" sz="1400" dirty="0"/>
          </a:p>
        </c:rich>
      </c:tx>
      <c:layout/>
      <c:overlay val="0"/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Sheet1!$K$54</c:f>
              <c:strCache>
                <c:ptCount val="1"/>
                <c:pt idx="0">
                  <c:v>0</c:v>
                </c:pt>
              </c:strCache>
            </c:strRef>
          </c:tx>
          <c:invertIfNegative val="0"/>
          <c:cat>
            <c:strRef>
              <c:f>Sheet1!$J$55:$J$58</c:f>
              <c:strCache>
                <c:ptCount val="4"/>
                <c:pt idx="0">
                  <c:v>Con</c:v>
                </c:pt>
                <c:pt idx="1">
                  <c:v>Tras</c:v>
                </c:pt>
                <c:pt idx="2">
                  <c:v>Lap</c:v>
                </c:pt>
                <c:pt idx="3">
                  <c:v>Tras + Lap</c:v>
                </c:pt>
              </c:strCache>
            </c:strRef>
          </c:cat>
          <c:val>
            <c:numRef>
              <c:f>Sheet1!$K$55:$K$58</c:f>
              <c:numCache>
                <c:formatCode>0.00</c:formatCode>
                <c:ptCount val="4"/>
                <c:pt idx="0" formatCode="General">
                  <c:v>5.96</c:v>
                </c:pt>
                <c:pt idx="1">
                  <c:v>34.8665</c:v>
                </c:pt>
                <c:pt idx="2" formatCode="General">
                  <c:v>35.925</c:v>
                </c:pt>
                <c:pt idx="3" formatCode="General">
                  <c:v>33.252</c:v>
                </c:pt>
              </c:numCache>
            </c:numRef>
          </c:val>
        </c:ser>
        <c:ser>
          <c:idx val="1"/>
          <c:order val="1"/>
          <c:tx>
            <c:strRef>
              <c:f>Sheet1!$L$54</c:f>
              <c:strCache>
                <c:ptCount val="1"/>
                <c:pt idx="0">
                  <c:v>1+</c:v>
                </c:pt>
              </c:strCache>
            </c:strRef>
          </c:tx>
          <c:invertIfNegative val="0"/>
          <c:cat>
            <c:strRef>
              <c:f>Sheet1!$J$55:$J$58</c:f>
              <c:strCache>
                <c:ptCount val="4"/>
                <c:pt idx="0">
                  <c:v>Con</c:v>
                </c:pt>
                <c:pt idx="1">
                  <c:v>Tras</c:v>
                </c:pt>
                <c:pt idx="2">
                  <c:v>Lap</c:v>
                </c:pt>
                <c:pt idx="3">
                  <c:v>Tras + Lap</c:v>
                </c:pt>
              </c:strCache>
            </c:strRef>
          </c:cat>
          <c:val>
            <c:numRef>
              <c:f>Sheet1!$L$55:$L$58</c:f>
              <c:numCache>
                <c:formatCode>0.00</c:formatCode>
                <c:ptCount val="4"/>
                <c:pt idx="0" formatCode="General">
                  <c:v>62.91</c:v>
                </c:pt>
                <c:pt idx="1">
                  <c:v>55.1</c:v>
                </c:pt>
                <c:pt idx="2" formatCode="General">
                  <c:v>44.8125</c:v>
                </c:pt>
                <c:pt idx="3" formatCode="General">
                  <c:v>55.144</c:v>
                </c:pt>
              </c:numCache>
            </c:numRef>
          </c:val>
        </c:ser>
        <c:ser>
          <c:idx val="2"/>
          <c:order val="2"/>
          <c:tx>
            <c:strRef>
              <c:f>Sheet1!$M$54</c:f>
              <c:strCache>
                <c:ptCount val="1"/>
                <c:pt idx="0">
                  <c:v>2+</c:v>
                </c:pt>
              </c:strCache>
            </c:strRef>
          </c:tx>
          <c:invertIfNegative val="0"/>
          <c:cat>
            <c:strRef>
              <c:f>Sheet1!$J$55:$J$58</c:f>
              <c:strCache>
                <c:ptCount val="4"/>
                <c:pt idx="0">
                  <c:v>Con</c:v>
                </c:pt>
                <c:pt idx="1">
                  <c:v>Tras</c:v>
                </c:pt>
                <c:pt idx="2">
                  <c:v>Lap</c:v>
                </c:pt>
                <c:pt idx="3">
                  <c:v>Tras + Lap</c:v>
                </c:pt>
              </c:strCache>
            </c:strRef>
          </c:cat>
          <c:val>
            <c:numRef>
              <c:f>Sheet1!$M$55:$M$58</c:f>
              <c:numCache>
                <c:formatCode>0.00</c:formatCode>
                <c:ptCount val="4"/>
                <c:pt idx="0" formatCode="General">
                  <c:v>23.03</c:v>
                </c:pt>
                <c:pt idx="1">
                  <c:v>9.9135</c:v>
                </c:pt>
                <c:pt idx="2" formatCode="General">
                  <c:v>18.7375</c:v>
                </c:pt>
                <c:pt idx="3" formatCode="General">
                  <c:v>11.284</c:v>
                </c:pt>
              </c:numCache>
            </c:numRef>
          </c:val>
        </c:ser>
        <c:ser>
          <c:idx val="3"/>
          <c:order val="3"/>
          <c:tx>
            <c:strRef>
              <c:f>Sheet1!$N$54</c:f>
              <c:strCache>
                <c:ptCount val="1"/>
                <c:pt idx="0">
                  <c:v>3+</c:v>
                </c:pt>
              </c:strCache>
            </c:strRef>
          </c:tx>
          <c:invertIfNegative val="0"/>
          <c:cat>
            <c:strRef>
              <c:f>Sheet1!$J$55:$J$58</c:f>
              <c:strCache>
                <c:ptCount val="4"/>
                <c:pt idx="0">
                  <c:v>Con</c:v>
                </c:pt>
                <c:pt idx="1">
                  <c:v>Tras</c:v>
                </c:pt>
                <c:pt idx="2">
                  <c:v>Lap</c:v>
                </c:pt>
                <c:pt idx="3">
                  <c:v>Tras + Lap</c:v>
                </c:pt>
              </c:strCache>
            </c:strRef>
          </c:cat>
          <c:val>
            <c:numRef>
              <c:f>Sheet1!$N$55:$N$58</c:f>
              <c:numCache>
                <c:formatCode>0.00</c:formatCode>
                <c:ptCount val="4"/>
                <c:pt idx="0" formatCode="General">
                  <c:v>8.1</c:v>
                </c:pt>
                <c:pt idx="1">
                  <c:v>0.12</c:v>
                </c:pt>
                <c:pt idx="2" formatCode="General">
                  <c:v>0.525</c:v>
                </c:pt>
                <c:pt idx="3" formatCode="General">
                  <c:v>0.32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09656120"/>
        <c:axId val="-2109558792"/>
      </c:barChart>
      <c:catAx>
        <c:axId val="-2109656120"/>
        <c:scaling>
          <c:orientation val="minMax"/>
        </c:scaling>
        <c:delete val="0"/>
        <c:axPos val="b"/>
        <c:majorTickMark val="out"/>
        <c:minorTickMark val="none"/>
        <c:tickLblPos val="nextTo"/>
        <c:crossAx val="-2109558792"/>
        <c:crosses val="autoZero"/>
        <c:auto val="1"/>
        <c:lblAlgn val="ctr"/>
        <c:lblOffset val="100"/>
        <c:noMultiLvlLbl val="0"/>
      </c:catAx>
      <c:valAx>
        <c:axId val="-210955879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1096561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95A64-B2BA-F342-84DB-03AC34B9C5D6}" type="datetimeFigureOut">
              <a:rPr lang="en-US" smtClean="0"/>
              <a:t>7/31/13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B4C4-D140-D94D-8629-3A0B6391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965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95A64-B2BA-F342-84DB-03AC34B9C5D6}" type="datetimeFigureOut">
              <a:rPr lang="en-US" smtClean="0"/>
              <a:t>7/31/13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B4C4-D140-D94D-8629-3A0B6391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33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95A64-B2BA-F342-84DB-03AC34B9C5D6}" type="datetimeFigureOut">
              <a:rPr lang="en-US" smtClean="0"/>
              <a:t>7/31/13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B4C4-D140-D94D-8629-3A0B6391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044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95A64-B2BA-F342-84DB-03AC34B9C5D6}" type="datetimeFigureOut">
              <a:rPr lang="en-US" smtClean="0"/>
              <a:t>7/31/13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B4C4-D140-D94D-8629-3A0B6391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057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95A64-B2BA-F342-84DB-03AC34B9C5D6}" type="datetimeFigureOut">
              <a:rPr lang="en-US" smtClean="0"/>
              <a:t>7/31/13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B4C4-D140-D94D-8629-3A0B6391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209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95A64-B2BA-F342-84DB-03AC34B9C5D6}" type="datetimeFigureOut">
              <a:rPr lang="en-US" smtClean="0"/>
              <a:t>7/31/13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B4C4-D140-D94D-8629-3A0B6391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17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95A64-B2BA-F342-84DB-03AC34B9C5D6}" type="datetimeFigureOut">
              <a:rPr lang="en-US" smtClean="0"/>
              <a:t>7/31/13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B4C4-D140-D94D-8629-3A0B6391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657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95A64-B2BA-F342-84DB-03AC34B9C5D6}" type="datetimeFigureOut">
              <a:rPr lang="en-US" smtClean="0"/>
              <a:t>7/31/13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B4C4-D140-D94D-8629-3A0B6391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180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95A64-B2BA-F342-84DB-03AC34B9C5D6}" type="datetimeFigureOut">
              <a:rPr lang="en-US" smtClean="0"/>
              <a:t>7/31/13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B4C4-D140-D94D-8629-3A0B6391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426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95A64-B2BA-F342-84DB-03AC34B9C5D6}" type="datetimeFigureOut">
              <a:rPr lang="en-US" smtClean="0"/>
              <a:t>7/31/13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B4C4-D140-D94D-8629-3A0B6391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04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95A64-B2BA-F342-84DB-03AC34B9C5D6}" type="datetimeFigureOut">
              <a:rPr lang="en-US" smtClean="0"/>
              <a:t>7/31/13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BB4C4-D140-D94D-8629-3A0B6391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898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95A64-B2BA-F342-84DB-03AC34B9C5D6}" type="datetimeFigureOut">
              <a:rPr lang="en-US" smtClean="0"/>
              <a:t>7/31/13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BB4C4-D140-D94D-8629-3A0B6391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357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jpg"/><Relationship Id="rId12" Type="http://schemas.openxmlformats.org/officeDocument/2006/relationships/image" Target="../media/image11.jpg"/><Relationship Id="rId13" Type="http://schemas.openxmlformats.org/officeDocument/2006/relationships/image" Target="../media/image12.jpg"/><Relationship Id="rId14" Type="http://schemas.openxmlformats.org/officeDocument/2006/relationships/chart" Target="../charts/chart1.xml"/><Relationship Id="rId15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7" Type="http://schemas.openxmlformats.org/officeDocument/2006/relationships/image" Target="../media/image6.jpg"/><Relationship Id="rId8" Type="http://schemas.openxmlformats.org/officeDocument/2006/relationships/image" Target="../media/image7.jpg"/><Relationship Id="rId9" Type="http://schemas.openxmlformats.org/officeDocument/2006/relationships/image" Target="../media/image8.jpg"/><Relationship Id="rId10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eh-M2 C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308" y="900288"/>
            <a:ext cx="1821212" cy="1371600"/>
          </a:xfrm>
          <a:prstGeom prst="rect">
            <a:avLst/>
          </a:prstGeom>
        </p:spPr>
      </p:pic>
      <p:pic>
        <p:nvPicPr>
          <p:cNvPr id="3" name="Picture 2" descr="Veh-M3 C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234" y="900288"/>
            <a:ext cx="1821212" cy="1371600"/>
          </a:xfrm>
          <a:prstGeom prst="rect">
            <a:avLst/>
          </a:prstGeom>
        </p:spPr>
      </p:pic>
      <p:pic>
        <p:nvPicPr>
          <p:cNvPr id="4" name="Picture 3" descr="Veh-M5 Co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526" y="900288"/>
            <a:ext cx="1821212" cy="1371600"/>
          </a:xfrm>
          <a:prstGeom prst="rect">
            <a:avLst/>
          </a:prstGeom>
        </p:spPr>
      </p:pic>
      <p:pic>
        <p:nvPicPr>
          <p:cNvPr id="5" name="Picture 4" descr="11-252 Tra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308" y="2332521"/>
            <a:ext cx="1821212" cy="1371600"/>
          </a:xfrm>
          <a:prstGeom prst="rect">
            <a:avLst/>
          </a:prstGeom>
        </p:spPr>
      </p:pic>
      <p:pic>
        <p:nvPicPr>
          <p:cNvPr id="6" name="Picture 5" descr="11-255 Tra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526" y="2332521"/>
            <a:ext cx="1821212" cy="1371600"/>
          </a:xfrm>
          <a:prstGeom prst="rect">
            <a:avLst/>
          </a:prstGeom>
        </p:spPr>
      </p:pic>
      <p:pic>
        <p:nvPicPr>
          <p:cNvPr id="7" name="Picture 6" descr="11-254 Tra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234" y="2332521"/>
            <a:ext cx="1821212" cy="1371600"/>
          </a:xfrm>
          <a:prstGeom prst="rect">
            <a:avLst/>
          </a:prstGeom>
        </p:spPr>
      </p:pic>
      <p:pic>
        <p:nvPicPr>
          <p:cNvPr id="8" name="Picture 7" descr="11-256 Lap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308" y="3764753"/>
            <a:ext cx="1821212" cy="1371600"/>
          </a:xfrm>
          <a:prstGeom prst="rect">
            <a:avLst/>
          </a:prstGeom>
        </p:spPr>
      </p:pic>
      <p:pic>
        <p:nvPicPr>
          <p:cNvPr id="9" name="Picture 8" descr="11-257 Lap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234" y="3764753"/>
            <a:ext cx="1821212" cy="1371600"/>
          </a:xfrm>
          <a:prstGeom prst="rect">
            <a:avLst/>
          </a:prstGeom>
        </p:spPr>
      </p:pic>
      <p:pic>
        <p:nvPicPr>
          <p:cNvPr id="10" name="Picture 9" descr="11-258 Lap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526" y="3764753"/>
            <a:ext cx="1821212" cy="1371600"/>
          </a:xfrm>
          <a:prstGeom prst="rect">
            <a:avLst/>
          </a:prstGeom>
        </p:spPr>
      </p:pic>
      <p:pic>
        <p:nvPicPr>
          <p:cNvPr id="11" name="Picture 10" descr="11-260 Tras + Lap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308" y="5196985"/>
            <a:ext cx="1821212" cy="1371600"/>
          </a:xfrm>
          <a:prstGeom prst="rect">
            <a:avLst/>
          </a:prstGeom>
        </p:spPr>
      </p:pic>
      <p:pic>
        <p:nvPicPr>
          <p:cNvPr id="12" name="Picture 11" descr="11-261 Tras + Lap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234" y="5196985"/>
            <a:ext cx="1821212" cy="1371600"/>
          </a:xfrm>
          <a:prstGeom prst="rect">
            <a:avLst/>
          </a:prstGeom>
        </p:spPr>
      </p:pic>
      <p:pic>
        <p:nvPicPr>
          <p:cNvPr id="13" name="Picture 12" descr="11-263 Tras + Lap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526" y="5196985"/>
            <a:ext cx="1821212" cy="1371600"/>
          </a:xfrm>
          <a:prstGeom prst="rect">
            <a:avLst/>
          </a:prstGeom>
        </p:spPr>
      </p:pic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2399015"/>
              </p:ext>
            </p:extLst>
          </p:nvPr>
        </p:nvGraphicFramePr>
        <p:xfrm>
          <a:off x="3661203" y="6593679"/>
          <a:ext cx="3196797" cy="2558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8785603"/>
              </p:ext>
            </p:extLst>
          </p:nvPr>
        </p:nvGraphicFramePr>
        <p:xfrm>
          <a:off x="0" y="6593678"/>
          <a:ext cx="3836832" cy="25503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66450" y="1558355"/>
            <a:ext cx="870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Vehicle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54414" y="3003374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Tras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19314" y="4452890"/>
            <a:ext cx="513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Lap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05804" y="5668934"/>
            <a:ext cx="748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Tras</a:t>
            </a:r>
            <a:r>
              <a:rPr lang="en-US" dirty="0" smtClean="0"/>
              <a:t> +</a:t>
            </a:r>
          </a:p>
          <a:p>
            <a:r>
              <a:rPr lang="en-US" dirty="0" smtClean="0"/>
              <a:t>Lap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6450" y="896281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6450" y="6577128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539469" y="657712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0" y="111864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Suppl. Fig. </a:t>
            </a:r>
            <a:r>
              <a:rPr lang="en-US" sz="36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432944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20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Vanderbilt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Brent Rexer</dc:creator>
  <cp:lastModifiedBy>Brent Rexer</cp:lastModifiedBy>
  <cp:revision>7</cp:revision>
  <dcterms:created xsi:type="dcterms:W3CDTF">2013-07-30T19:03:19Z</dcterms:created>
  <dcterms:modified xsi:type="dcterms:W3CDTF">2013-07-31T21:59:31Z</dcterms:modified>
</cp:coreProperties>
</file>