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7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6B2C9-D02B-48C3-90CD-AB7205C7266E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0D626-6A6B-4BCB-AAE4-CD9A90F28BB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8422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BA809-15E2-4DED-AEF5-82EBDA602A14}" type="datetimeFigureOut">
              <a:rPr kumimoji="1" lang="ja-JP" altLang="en-US" smtClean="0"/>
              <a:pPr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4571A-BD56-4199-80B2-76A86D7EC5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5215057"/>
              </p:ext>
            </p:extLst>
          </p:nvPr>
        </p:nvGraphicFramePr>
        <p:xfrm>
          <a:off x="548680" y="1259632"/>
          <a:ext cx="5328592" cy="1837428"/>
        </p:xfrm>
        <a:graphic>
          <a:graphicData uri="http://schemas.openxmlformats.org/drawingml/2006/table">
            <a:tbl>
              <a:tblPr/>
              <a:tblGrid>
                <a:gridCol w="1612601"/>
                <a:gridCol w="1051695"/>
                <a:gridCol w="1402261"/>
                <a:gridCol w="1262035"/>
              </a:tblGrid>
              <a:tr h="36085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≧90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(n=3740)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60-89 (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n=15618)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&lt;60 (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n=621)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2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Cases of AF, 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86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Age-, gender-adjusted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OR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95% CI)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1(ref)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3.35 (0.80-14.02)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8.93 (1.94-40.87)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04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Multivariable-adjusted* OR (95%CI)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1(ref)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2.55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0.60-10.85)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5.64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1.20-26.53)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8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Multivariable-adjusted* +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proteinurea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OR (95%CI)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1(ref)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2.46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0.58-10.48)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4.68(0.99-22.27)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4" name="直線コネクタ 3"/>
          <p:cNvCxnSpPr/>
          <p:nvPr/>
        </p:nvCxnSpPr>
        <p:spPr>
          <a:xfrm>
            <a:off x="476672" y="1619672"/>
            <a:ext cx="54726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コネクタ 8"/>
          <p:cNvCxnSpPr/>
          <p:nvPr/>
        </p:nvCxnSpPr>
        <p:spPr>
          <a:xfrm>
            <a:off x="476672" y="3161457"/>
            <a:ext cx="54726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線コネクタ 9"/>
          <p:cNvCxnSpPr/>
          <p:nvPr/>
        </p:nvCxnSpPr>
        <p:spPr>
          <a:xfrm>
            <a:off x="476672" y="929209"/>
            <a:ext cx="54726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線コネクタ 12"/>
          <p:cNvCxnSpPr/>
          <p:nvPr/>
        </p:nvCxnSpPr>
        <p:spPr>
          <a:xfrm>
            <a:off x="2420888" y="1217241"/>
            <a:ext cx="35283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13"/>
          <p:cNvSpPr txBox="1"/>
          <p:nvPr/>
        </p:nvSpPr>
        <p:spPr>
          <a:xfrm>
            <a:off x="3212976" y="929209"/>
            <a:ext cx="15744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 smtClean="0"/>
              <a:t>eGFR</a:t>
            </a:r>
            <a:r>
              <a:rPr kumimoji="1" lang="en-US" altLang="ja-JP" sz="1100" dirty="0" smtClean="0"/>
              <a:t>, </a:t>
            </a:r>
            <a:r>
              <a:rPr lang="en-US" altLang="ja-JP" sz="1100" dirty="0" smtClean="0">
                <a:solidFill>
                  <a:srgbClr val="000000"/>
                </a:solidFill>
                <a:cs typeface="Times New Roman" pitchFamily="18" charset="0"/>
              </a:rPr>
              <a:t>ml・min</a:t>
            </a:r>
            <a:r>
              <a:rPr lang="en-US" altLang="ja-JP" sz="1100" baseline="30000" dirty="0" smtClean="0">
                <a:solidFill>
                  <a:srgbClr val="000000"/>
                </a:solidFill>
                <a:cs typeface="Times New Roman" pitchFamily="18" charset="0"/>
              </a:rPr>
              <a:t>-1</a:t>
            </a:r>
            <a:r>
              <a:rPr lang="en-US" altLang="ja-JP" sz="1100" dirty="0" smtClean="0">
                <a:solidFill>
                  <a:srgbClr val="000000"/>
                </a:solidFill>
                <a:cs typeface="Times New Roman" pitchFamily="18" charset="0"/>
              </a:rPr>
              <a:t>・1.73m</a:t>
            </a:r>
            <a:r>
              <a:rPr lang="en-US" altLang="ja-JP" sz="1100" baseline="30000" dirty="0" smtClean="0">
                <a:solidFill>
                  <a:srgbClr val="000000"/>
                </a:solidFill>
                <a:cs typeface="Times New Roman" pitchFamily="18" charset="0"/>
              </a:rPr>
              <a:t>-2</a:t>
            </a:r>
            <a:endParaRPr lang="en-US" altLang="ja-JP" sz="11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9" name="テキスト ボックス 14"/>
          <p:cNvSpPr txBox="1"/>
          <p:nvPr/>
        </p:nvSpPr>
        <p:spPr>
          <a:xfrm>
            <a:off x="417890" y="395536"/>
            <a:ext cx="5531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latin typeface="+mj-lt"/>
                <a:cs typeface="Times New Roman" pitchFamily="18" charset="0"/>
              </a:rPr>
              <a:t>Table S1</a:t>
            </a:r>
            <a:r>
              <a:rPr kumimoji="1" lang="en-US" altLang="ja-JP" sz="1200" b="1" dirty="0" smtClean="0">
                <a:latin typeface="+mj-lt"/>
                <a:cs typeface="Times New Roman" pitchFamily="18" charset="0"/>
              </a:rPr>
              <a:t>.  </a:t>
            </a:r>
          </a:p>
          <a:p>
            <a:r>
              <a:rPr kumimoji="1" lang="en-US" altLang="ja-JP" sz="1200" b="1" dirty="0" smtClean="0">
                <a:latin typeface="+mj-lt"/>
                <a:cs typeface="Times New Roman" pitchFamily="18" charset="0"/>
              </a:rPr>
              <a:t>Odds Ratio (95%CI) for AF</a:t>
            </a:r>
            <a:r>
              <a:rPr lang="en-US" altLang="ja-JP" sz="1200" b="1" dirty="0" smtClean="0">
                <a:latin typeface="+mj-lt"/>
                <a:cs typeface="Times New Roman" pitchFamily="18" charset="0"/>
              </a:rPr>
              <a:t> According to </a:t>
            </a:r>
            <a:r>
              <a:rPr lang="en-US" altLang="ja-JP" sz="1200" b="1" dirty="0" err="1" smtClean="0">
                <a:latin typeface="+mj-lt"/>
                <a:cs typeface="Times New Roman" pitchFamily="18" charset="0"/>
              </a:rPr>
              <a:t>eGFR</a:t>
            </a:r>
            <a:r>
              <a:rPr lang="en-US" altLang="ja-JP" sz="1200" b="1" dirty="0" smtClean="0">
                <a:latin typeface="+mj-lt"/>
                <a:cs typeface="Times New Roman" pitchFamily="18" charset="0"/>
              </a:rPr>
              <a:t> levels using the CKD-EPI equation</a:t>
            </a:r>
            <a:endParaRPr kumimoji="1" lang="ja-JP" altLang="en-US" sz="1200" b="1" dirty="0">
              <a:latin typeface="+mj-lt"/>
              <a:cs typeface="Times New Roman" pitchFamily="18" charset="0"/>
            </a:endParaRPr>
          </a:p>
        </p:txBody>
      </p:sp>
      <p:sp>
        <p:nvSpPr>
          <p:cNvPr id="10" name="テキスト ボックス 15"/>
          <p:cNvSpPr txBox="1"/>
          <p:nvPr/>
        </p:nvSpPr>
        <p:spPr>
          <a:xfrm>
            <a:off x="548680" y="3187879"/>
            <a:ext cx="540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/>
              <a:t>*</a:t>
            </a:r>
            <a:r>
              <a:rPr lang="en-US" altLang="ja-JP" sz="1100" dirty="0" smtClean="0">
                <a:cs typeface="Times New Roman" pitchFamily="18" charset="0"/>
              </a:rPr>
              <a:t>Adjusted for age, gender, hypertension, diabetes mellitus, smoking, and cardiac disease</a:t>
            </a:r>
            <a:endParaRPr kumimoji="1" lang="ja-JP" altLang="en-US" sz="1100" b="1" dirty="0"/>
          </a:p>
        </p:txBody>
      </p:sp>
    </p:spTree>
    <p:extLst>
      <p:ext uri="{BB962C8B-B14F-4D97-AF65-F5344CB8AC3E}">
        <p14:creationId xmlns="" xmlns:p14="http://schemas.microsoft.com/office/powerpoint/2010/main" val="1714093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2933</TotalTime>
  <Words>111</Words>
  <Application>Microsoft Office PowerPoint</Application>
  <PresentationFormat>画面に合わせる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Yoshiaki Ohyama</dc:creator>
  <cp:lastModifiedBy>Yoshiaki Ohyama</cp:lastModifiedBy>
  <cp:revision>34</cp:revision>
  <dcterms:created xsi:type="dcterms:W3CDTF">2013-04-19T09:14:27Z</dcterms:created>
  <dcterms:modified xsi:type="dcterms:W3CDTF">2013-10-21T16:02:22Z</dcterms:modified>
</cp:coreProperties>
</file>