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2BC68-EDBC-4B0A-B657-EE10246A5AF6}" type="datetimeFigureOut">
              <a:rPr kumimoji="1" lang="ja-JP" altLang="en-US" smtClean="0"/>
              <a:t>2013/10/22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9DDC-3CEB-4CDB-B438-D537D144EDE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6"/>
          <p:cNvSpPr txBox="1"/>
          <p:nvPr/>
        </p:nvSpPr>
        <p:spPr>
          <a:xfrm>
            <a:off x="418130" y="539552"/>
            <a:ext cx="4270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cs typeface="Times New Roman" pitchFamily="18" charset="0"/>
              </a:rPr>
              <a:t>Table S2</a:t>
            </a:r>
            <a:r>
              <a:rPr lang="en-US" altLang="ja-JP" sz="1200" b="1" dirty="0" smtClean="0">
                <a:cs typeface="Times New Roman" pitchFamily="18" charset="0"/>
              </a:rPr>
              <a:t>.  </a:t>
            </a:r>
            <a:r>
              <a:rPr lang="en-US" altLang="ja-JP" sz="1200" b="1" dirty="0" smtClean="0">
                <a:latin typeface="+mj-lt"/>
                <a:cs typeface="Times New Roman" pitchFamily="18" charset="0"/>
              </a:rPr>
              <a:t> </a:t>
            </a:r>
            <a:r>
              <a:rPr kumimoji="1" lang="en-US" altLang="ja-JP" sz="1200" b="1" dirty="0" smtClean="0">
                <a:latin typeface="+mj-lt"/>
                <a:cs typeface="Times New Roman" pitchFamily="18" charset="0"/>
              </a:rPr>
              <a:t> </a:t>
            </a:r>
          </a:p>
          <a:p>
            <a:r>
              <a:rPr kumimoji="1" lang="en-US" altLang="ja-JP" sz="1200" b="1" dirty="0" smtClean="0">
                <a:latin typeface="+mj-lt"/>
                <a:cs typeface="Times New Roman" pitchFamily="18" charset="0"/>
              </a:rPr>
              <a:t>Odds Ratio (95%CI) for AF</a:t>
            </a:r>
            <a:r>
              <a:rPr lang="en-US" altLang="ja-JP" sz="1200" b="1" dirty="0" smtClean="0">
                <a:latin typeface="+mj-lt"/>
                <a:cs typeface="Times New Roman" pitchFamily="18" charset="0"/>
              </a:rPr>
              <a:t> According to Presence of  Proteinuria </a:t>
            </a:r>
          </a:p>
          <a:p>
            <a:r>
              <a:rPr lang="en-US" altLang="ja-JP" sz="1200" b="1" dirty="0">
                <a:latin typeface="+mj-lt"/>
                <a:cs typeface="Times New Roman" pitchFamily="18" charset="0"/>
              </a:rPr>
              <a:t>a</a:t>
            </a:r>
            <a:r>
              <a:rPr lang="en-US" altLang="ja-JP" sz="1200" b="1" dirty="0" smtClean="0">
                <a:latin typeface="+mj-lt"/>
                <a:cs typeface="Times New Roman" pitchFamily="18" charset="0"/>
              </a:rPr>
              <a:t>fter adjusted multivariable and </a:t>
            </a:r>
            <a:r>
              <a:rPr lang="en-US" altLang="ja-JP" sz="1200" b="1" dirty="0" err="1" smtClean="0">
                <a:latin typeface="+mj-lt"/>
                <a:cs typeface="Times New Roman" pitchFamily="18" charset="0"/>
              </a:rPr>
              <a:t>eGFR</a:t>
            </a:r>
            <a:r>
              <a:rPr lang="en-US" altLang="ja-JP" sz="1200" b="1" dirty="0" smtClean="0">
                <a:latin typeface="+mj-lt"/>
                <a:cs typeface="Times New Roman" pitchFamily="18" charset="0"/>
              </a:rPr>
              <a:t> using CKD-EPI equation   </a:t>
            </a:r>
            <a:endParaRPr kumimoji="1" lang="ja-JP" altLang="en-US" sz="1200" b="1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5" name="表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29988933"/>
              </p:ext>
            </p:extLst>
          </p:nvPr>
        </p:nvGraphicFramePr>
        <p:xfrm>
          <a:off x="548680" y="1185883"/>
          <a:ext cx="4608512" cy="1110260"/>
        </p:xfrm>
        <a:graphic>
          <a:graphicData uri="http://schemas.openxmlformats.org/drawingml/2006/table">
            <a:tbl>
              <a:tblPr/>
              <a:tblGrid>
                <a:gridCol w="1800200"/>
                <a:gridCol w="1224136"/>
                <a:gridCol w="1584176"/>
              </a:tblGrid>
              <a:tr h="534779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proteinurea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n=19486)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proteinurea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n=605)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3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Cases of AF, 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0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Multivariable-adjusted* +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eGFR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OR (95%CI)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1(ref)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2.34 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1.18-4.67)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6" name="直線コネクタ 18"/>
          <p:cNvCxnSpPr/>
          <p:nvPr/>
        </p:nvCxnSpPr>
        <p:spPr>
          <a:xfrm>
            <a:off x="476672" y="2338011"/>
            <a:ext cx="44644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テキスト ボックス 19"/>
          <p:cNvSpPr txBox="1"/>
          <p:nvPr/>
        </p:nvSpPr>
        <p:spPr>
          <a:xfrm>
            <a:off x="548680" y="2338011"/>
            <a:ext cx="53285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/>
              <a:t>*</a:t>
            </a:r>
            <a:r>
              <a:rPr lang="en-US" altLang="ja-JP" sz="1100" dirty="0">
                <a:cs typeface="Times New Roman" pitchFamily="18" charset="0"/>
              </a:rPr>
              <a:t>Adjusted for age, gender, hypertension, diabetes mellitus, smoking, and cardiac disease</a:t>
            </a:r>
            <a:endParaRPr kumimoji="1" lang="ja-JP" altLang="en-US" sz="1100" b="1" dirty="0"/>
          </a:p>
        </p:txBody>
      </p:sp>
      <p:cxnSp>
        <p:nvCxnSpPr>
          <p:cNvPr id="8" name="直線コネクタ 21"/>
          <p:cNvCxnSpPr/>
          <p:nvPr/>
        </p:nvCxnSpPr>
        <p:spPr>
          <a:xfrm>
            <a:off x="476672" y="1617931"/>
            <a:ext cx="44644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22"/>
          <p:cNvCxnSpPr/>
          <p:nvPr/>
        </p:nvCxnSpPr>
        <p:spPr>
          <a:xfrm>
            <a:off x="476672" y="1257891"/>
            <a:ext cx="44644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Yoshiaki Ohyama</dc:creator>
  <cp:lastModifiedBy>Yoshiaki Ohyama</cp:lastModifiedBy>
  <cp:revision>1</cp:revision>
  <dcterms:created xsi:type="dcterms:W3CDTF">2013-10-21T16:00:29Z</dcterms:created>
  <dcterms:modified xsi:type="dcterms:W3CDTF">2013-10-21T16:01:56Z</dcterms:modified>
</cp:coreProperties>
</file>