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7004050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1169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1169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r">
              <a:defRPr sz="1200"/>
            </a:lvl1pPr>
          </a:lstStyle>
          <a:p>
            <a:fld id="{600B261B-AE9E-4CFF-9F5A-F7981A8CEAAF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0" tIns="46360" rIns="92720" bIns="463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05" y="4381103"/>
            <a:ext cx="5603240" cy="4150519"/>
          </a:xfrm>
          <a:prstGeom prst="rect">
            <a:avLst/>
          </a:prstGeom>
        </p:spPr>
        <p:txBody>
          <a:bodyPr vert="horz" lIns="92720" tIns="46360" rIns="92720" bIns="4636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5088" cy="461169"/>
          </a:xfrm>
          <a:prstGeom prst="rect">
            <a:avLst/>
          </a:prstGeom>
        </p:spPr>
        <p:txBody>
          <a:bodyPr vert="horz" lIns="92720" tIns="46360" rIns="92720" bIns="463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341" y="8760605"/>
            <a:ext cx="3035088" cy="461169"/>
          </a:xfrm>
          <a:prstGeom prst="rect">
            <a:avLst/>
          </a:prstGeom>
        </p:spPr>
        <p:txBody>
          <a:bodyPr vert="horz" lIns="92720" tIns="46360" rIns="92720" bIns="46360" rtlCol="0" anchor="b"/>
          <a:lstStyle>
            <a:lvl1pPr algn="r">
              <a:defRPr sz="1200"/>
            </a:lvl1pPr>
          </a:lstStyle>
          <a:p>
            <a:fld id="{F39D15A5-A81E-4B09-8815-8D936E7CC8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3645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40A86A-183B-4B1D-BC9D-6BBDA072CBA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967038" y="8761254"/>
            <a:ext cx="3035410" cy="46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04" tIns="46352" rIns="92704" bIns="46352" anchor="b"/>
          <a:lstStyle/>
          <a:p>
            <a:pPr algn="r" defTabSz="924771"/>
            <a:fld id="{AE1111C0-BD29-45AF-BB42-D1C7025A306F}" type="slidenum">
              <a:rPr lang="en-US" sz="1200"/>
              <a:pPr algn="r" defTabSz="924771"/>
              <a:t>1</a:t>
            </a:fld>
            <a:endParaRPr lang="en-US" sz="1200" dirty="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58813"/>
            <a:ext cx="4679950" cy="3509962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044" y="4387775"/>
            <a:ext cx="5118344" cy="4168622"/>
          </a:xfrm>
          <a:noFill/>
        </p:spPr>
        <p:txBody>
          <a:bodyPr lIns="92704" tIns="46352" rIns="92704" bIns="4635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739520-E9D3-4E2C-9A38-D9E50422326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967038" y="8761254"/>
            <a:ext cx="3035410" cy="46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04" tIns="46352" rIns="92704" bIns="46352" anchor="b"/>
          <a:lstStyle/>
          <a:p>
            <a:pPr algn="r" defTabSz="924771"/>
            <a:fld id="{45928292-6937-4103-ABAD-7D2BFB22411C}" type="slidenum">
              <a:rPr lang="en-US" sz="1200"/>
              <a:pPr algn="r" defTabSz="924771"/>
              <a:t>2</a:t>
            </a:fld>
            <a:endParaRPr lang="en-US" sz="1200" dirty="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58813"/>
            <a:ext cx="4679950" cy="3509962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044" y="4387775"/>
            <a:ext cx="5118344" cy="4168622"/>
          </a:xfrm>
          <a:noFill/>
        </p:spPr>
        <p:txBody>
          <a:bodyPr lIns="92704" tIns="46352" rIns="92704" bIns="4635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0AA545-0FDF-4C30-8449-23D349EF4DC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967038" y="8761254"/>
            <a:ext cx="3035410" cy="46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04" tIns="46352" rIns="92704" bIns="46352" anchor="b"/>
          <a:lstStyle/>
          <a:p>
            <a:pPr algn="r" defTabSz="924771"/>
            <a:fld id="{33A2AA6F-C816-4495-94AD-C8BA8BCDD83E}" type="slidenum">
              <a:rPr lang="en-US" sz="1200"/>
              <a:pPr algn="r" defTabSz="924771"/>
              <a:t>3</a:t>
            </a:fld>
            <a:endParaRPr lang="en-US" sz="1200" dirty="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58813"/>
            <a:ext cx="4679950" cy="3509962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044" y="4387775"/>
            <a:ext cx="5118344" cy="4168622"/>
          </a:xfrm>
          <a:noFill/>
        </p:spPr>
        <p:txBody>
          <a:bodyPr lIns="92704" tIns="46352" rIns="92704" bIns="4635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48E7B-C832-450E-8F3E-7C10BD14374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0D799-3DD1-44B7-9134-583B56C2E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61" name="Group 89"/>
          <p:cNvGraphicFramePr>
            <a:graphicFrameLocks noGrp="1"/>
          </p:cNvGraphicFramePr>
          <p:nvPr/>
        </p:nvGraphicFramePr>
        <p:xfrm>
          <a:off x="5029200" y="2509838"/>
          <a:ext cx="3810000" cy="3017839"/>
        </p:xfrm>
        <a:graphic>
          <a:graphicData uri="http://schemas.openxmlformats.org/drawingml/2006/table">
            <a:tbl>
              <a:tblPr/>
              <a:tblGrid>
                <a:gridCol w="1428750"/>
                <a:gridCol w="1319213"/>
                <a:gridCol w="1062037"/>
              </a:tblGrid>
              <a:tr h="1093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825500" y="554038"/>
            <a:ext cx="723741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63" tIns="42181" rIns="84363" bIns="42181">
            <a:spAutoFit/>
          </a:bodyPr>
          <a:lstStyle/>
          <a:p>
            <a:pPr algn="ctr" defTabSz="842963" eaLnBrk="0" hangingPunct="0"/>
            <a:r>
              <a:rPr lang="en-US" sz="2800" b="1"/>
              <a:t>PR (IHC)- PATIENTS (N=26)</a:t>
            </a:r>
          </a:p>
          <a:p>
            <a:pPr algn="ctr" defTabSz="842963" eaLnBrk="0" hangingPunct="0"/>
            <a:r>
              <a:rPr lang="en-US" sz="2400" b="1"/>
              <a:t>Ln(ER</a:t>
            </a:r>
            <a:r>
              <a:rPr lang="en-US" sz="2400" b="1">
                <a:latin typeface="Symbol" pitchFamily="18" charset="2"/>
              </a:rPr>
              <a:t>a</a:t>
            </a:r>
            <a:r>
              <a:rPr lang="en-US" sz="2400" b="1"/>
              <a:t>)</a:t>
            </a:r>
            <a:r>
              <a:rPr lang="en-US" sz="2400" b="1">
                <a:latin typeface="Arial Unicode MS" pitchFamily="34" charset="-128"/>
              </a:rPr>
              <a:t> </a:t>
            </a:r>
            <a:r>
              <a:rPr lang="en-US" sz="2400" b="1"/>
              <a:t>mRNA level </a:t>
            </a:r>
            <a:r>
              <a:rPr lang="en-US" sz="2400" b="1">
                <a:cs typeface="Arial" charset="0"/>
              </a:rPr>
              <a:t>≥ 12.47: AUC =0.824, p=0.02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81400" y="1927225"/>
            <a:ext cx="5249863" cy="4845050"/>
            <a:chOff x="192" y="1046"/>
            <a:chExt cx="3720" cy="3051"/>
          </a:xfrm>
        </p:grpSpPr>
        <p:sp>
          <p:nvSpPr>
            <p:cNvPr id="14416" name="Text Box 22"/>
            <p:cNvSpPr txBox="1">
              <a:spLocks noChangeArrowheads="1"/>
            </p:cNvSpPr>
            <p:nvPr/>
          </p:nvSpPr>
          <p:spPr bwMode="auto">
            <a:xfrm>
              <a:off x="192" y="1488"/>
              <a:ext cx="1032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b="1" u="sng">
                  <a:cs typeface="Times New Roman" pitchFamily="18" charset="0"/>
                </a:rPr>
                <a:t>ER</a:t>
              </a:r>
              <a:r>
                <a:rPr lang="en-US" b="1" u="sng">
                  <a:latin typeface="Symbol" pitchFamily="18" charset="2"/>
                  <a:cs typeface="Times New Roman" pitchFamily="18" charset="0"/>
                </a:rPr>
                <a:t>a</a:t>
              </a:r>
              <a:r>
                <a:rPr lang="en-US" b="1" u="sng">
                  <a:cs typeface="Times New Roman" pitchFamily="18" charset="0"/>
                </a:rPr>
                <a:t> mRNA</a:t>
              </a:r>
            </a:p>
          </p:txBody>
        </p:sp>
        <p:sp>
          <p:nvSpPr>
            <p:cNvPr id="14417" name="Text Box 23"/>
            <p:cNvSpPr txBox="1">
              <a:spLocks noChangeArrowheads="1"/>
            </p:cNvSpPr>
            <p:nvPr/>
          </p:nvSpPr>
          <p:spPr bwMode="auto">
            <a:xfrm>
              <a:off x="534" y="1728"/>
              <a:ext cx="86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positive</a:t>
              </a:r>
            </a:p>
          </p:txBody>
        </p:sp>
        <p:sp>
          <p:nvSpPr>
            <p:cNvPr id="14418" name="Text Box 24"/>
            <p:cNvSpPr txBox="1">
              <a:spLocks noChangeArrowheads="1"/>
            </p:cNvSpPr>
            <p:nvPr/>
          </p:nvSpPr>
          <p:spPr bwMode="auto">
            <a:xfrm>
              <a:off x="318" y="2428"/>
              <a:ext cx="1050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      negative</a:t>
              </a:r>
            </a:p>
          </p:txBody>
        </p:sp>
        <p:sp>
          <p:nvSpPr>
            <p:cNvPr id="14419" name="Text Box 25"/>
            <p:cNvSpPr txBox="1">
              <a:spLocks noChangeArrowheads="1"/>
            </p:cNvSpPr>
            <p:nvPr/>
          </p:nvSpPr>
          <p:spPr bwMode="auto">
            <a:xfrm>
              <a:off x="475" y="3004"/>
              <a:ext cx="989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TOTAL</a:t>
              </a:r>
            </a:p>
          </p:txBody>
        </p:sp>
        <p:sp>
          <p:nvSpPr>
            <p:cNvPr id="14420" name="Text Box 26"/>
            <p:cNvSpPr txBox="1">
              <a:spLocks noChangeArrowheads="1"/>
            </p:cNvSpPr>
            <p:nvPr/>
          </p:nvSpPr>
          <p:spPr bwMode="auto">
            <a:xfrm>
              <a:off x="1032" y="1228"/>
              <a:ext cx="1080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        PRESENT</a:t>
              </a:r>
            </a:p>
          </p:txBody>
        </p:sp>
        <p:sp>
          <p:nvSpPr>
            <p:cNvPr id="14421" name="Text Box 27"/>
            <p:cNvSpPr txBox="1">
              <a:spLocks noChangeArrowheads="1"/>
            </p:cNvSpPr>
            <p:nvPr/>
          </p:nvSpPr>
          <p:spPr bwMode="auto">
            <a:xfrm>
              <a:off x="1871" y="1228"/>
              <a:ext cx="108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          ABSENT</a:t>
              </a:r>
            </a:p>
          </p:txBody>
        </p:sp>
        <p:sp>
          <p:nvSpPr>
            <p:cNvPr id="14422" name="Text Box 28"/>
            <p:cNvSpPr txBox="1">
              <a:spLocks noChangeArrowheads="1"/>
            </p:cNvSpPr>
            <p:nvPr/>
          </p:nvSpPr>
          <p:spPr bwMode="auto">
            <a:xfrm>
              <a:off x="1176" y="1046"/>
              <a:ext cx="167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b="1" u="sng">
                  <a:cs typeface="Times New Roman" pitchFamily="18" charset="0"/>
                </a:rPr>
                <a:t>CLINICAL BENEFIT</a:t>
              </a:r>
            </a:p>
          </p:txBody>
        </p:sp>
        <p:sp>
          <p:nvSpPr>
            <p:cNvPr id="14423" name="Text Box 29"/>
            <p:cNvSpPr txBox="1">
              <a:spLocks noChangeArrowheads="1"/>
            </p:cNvSpPr>
            <p:nvPr/>
          </p:nvSpPr>
          <p:spPr bwMode="auto">
            <a:xfrm>
              <a:off x="918" y="3350"/>
              <a:ext cx="2994" cy="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Sensitivity = 8/9 (89%)</a:t>
              </a:r>
            </a:p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Specificity = 11/17 (65%)</a:t>
              </a:r>
            </a:p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Positive Predictive Value = 8/14 (57%)</a:t>
              </a:r>
            </a:p>
          </p:txBody>
        </p:sp>
        <p:sp>
          <p:nvSpPr>
            <p:cNvPr id="14424" name="Text Box 30"/>
            <p:cNvSpPr txBox="1">
              <a:spLocks noChangeArrowheads="1"/>
            </p:cNvSpPr>
            <p:nvPr/>
          </p:nvSpPr>
          <p:spPr bwMode="auto">
            <a:xfrm>
              <a:off x="2684" y="1228"/>
              <a:ext cx="988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           TOTAL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-5384800" y="1119188"/>
            <a:ext cx="9194800" cy="5322887"/>
            <a:chOff x="0" y="131"/>
            <a:chExt cx="6516" cy="3354"/>
          </a:xfrm>
        </p:grpSpPr>
        <p:sp>
          <p:nvSpPr>
            <p:cNvPr id="14360" name="Text Box 32"/>
            <p:cNvSpPr txBox="1">
              <a:spLocks noChangeArrowheads="1"/>
            </p:cNvSpPr>
            <p:nvPr/>
          </p:nvSpPr>
          <p:spPr bwMode="auto">
            <a:xfrm>
              <a:off x="4152" y="993"/>
              <a:ext cx="213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4363" tIns="42181" rIns="84363" bIns="42181">
              <a:spAutoFit/>
            </a:bodyPr>
            <a:lstStyle/>
            <a:p>
              <a:pPr defTabSz="842963" eaLnBrk="0" hangingPunct="0"/>
              <a:r>
                <a:rPr lang="en-US" sz="2000" b="1" u="sng"/>
                <a:t>Ln(ER</a:t>
              </a:r>
              <a:r>
                <a:rPr lang="en-US" sz="2000" b="1" u="sng">
                  <a:latin typeface="Symbol" pitchFamily="18" charset="2"/>
                </a:rPr>
                <a:t>a</a:t>
              </a:r>
              <a:r>
                <a:rPr lang="en-US" sz="2000" b="1" u="sng"/>
                <a:t>) mRNA &gt; 12.47:</a:t>
              </a:r>
            </a:p>
          </p:txBody>
        </p: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0" y="131"/>
              <a:ext cx="6516" cy="3354"/>
              <a:chOff x="0" y="131"/>
              <a:chExt cx="6516" cy="3354"/>
            </a:xfrm>
          </p:grpSpPr>
          <p:sp>
            <p:nvSpPr>
              <p:cNvPr id="14362" name="Rectangle 34"/>
              <p:cNvSpPr>
                <a:spLocks noChangeArrowheads="1"/>
              </p:cNvSpPr>
              <p:nvPr/>
            </p:nvSpPr>
            <p:spPr bwMode="auto">
              <a:xfrm>
                <a:off x="0" y="131"/>
                <a:ext cx="13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363" name="Rectangle 35"/>
              <p:cNvSpPr>
                <a:spLocks noChangeArrowheads="1"/>
              </p:cNvSpPr>
              <p:nvPr/>
            </p:nvSpPr>
            <p:spPr bwMode="auto">
              <a:xfrm>
                <a:off x="4354" y="1308"/>
                <a:ext cx="1822" cy="18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4" name="Line 36"/>
              <p:cNvSpPr>
                <a:spLocks noChangeShapeType="1"/>
              </p:cNvSpPr>
              <p:nvPr/>
            </p:nvSpPr>
            <p:spPr bwMode="auto">
              <a:xfrm flipV="1">
                <a:off x="4354" y="2730"/>
                <a:ext cx="1" cy="2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5" name="Line 37"/>
              <p:cNvSpPr>
                <a:spLocks noChangeShapeType="1"/>
              </p:cNvSpPr>
              <p:nvPr/>
            </p:nvSpPr>
            <p:spPr bwMode="auto">
              <a:xfrm>
                <a:off x="4354" y="2730"/>
                <a:ext cx="10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6" name="Line 38"/>
              <p:cNvSpPr>
                <a:spLocks noChangeShapeType="1"/>
              </p:cNvSpPr>
              <p:nvPr/>
            </p:nvSpPr>
            <p:spPr bwMode="auto">
              <a:xfrm>
                <a:off x="4460" y="2730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7" name="Line 39"/>
              <p:cNvSpPr>
                <a:spLocks noChangeShapeType="1"/>
              </p:cNvSpPr>
              <p:nvPr/>
            </p:nvSpPr>
            <p:spPr bwMode="auto">
              <a:xfrm flipV="1">
                <a:off x="4568" y="2527"/>
                <a:ext cx="1" cy="2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8" name="Line 40"/>
              <p:cNvSpPr>
                <a:spLocks noChangeShapeType="1"/>
              </p:cNvSpPr>
              <p:nvPr/>
            </p:nvSpPr>
            <p:spPr bwMode="auto">
              <a:xfrm flipV="1">
                <a:off x="4568" y="2324"/>
                <a:ext cx="1" cy="2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9" name="Line 41"/>
              <p:cNvSpPr>
                <a:spLocks noChangeShapeType="1"/>
              </p:cNvSpPr>
              <p:nvPr/>
            </p:nvSpPr>
            <p:spPr bwMode="auto">
              <a:xfrm flipV="1">
                <a:off x="4568" y="2120"/>
                <a:ext cx="1" cy="2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0" name="Line 42"/>
              <p:cNvSpPr>
                <a:spLocks noChangeShapeType="1"/>
              </p:cNvSpPr>
              <p:nvPr/>
            </p:nvSpPr>
            <p:spPr bwMode="auto">
              <a:xfrm flipV="1">
                <a:off x="4568" y="1918"/>
                <a:ext cx="1" cy="20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1" name="Line 43"/>
              <p:cNvSpPr>
                <a:spLocks noChangeShapeType="1"/>
              </p:cNvSpPr>
              <p:nvPr/>
            </p:nvSpPr>
            <p:spPr bwMode="auto">
              <a:xfrm flipV="1">
                <a:off x="4568" y="1715"/>
                <a:ext cx="1" cy="2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2" name="Line 44"/>
              <p:cNvSpPr>
                <a:spLocks noChangeShapeType="1"/>
              </p:cNvSpPr>
              <p:nvPr/>
            </p:nvSpPr>
            <p:spPr bwMode="auto">
              <a:xfrm>
                <a:off x="4568" y="1715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3" name="Line 45"/>
              <p:cNvSpPr>
                <a:spLocks noChangeShapeType="1"/>
              </p:cNvSpPr>
              <p:nvPr/>
            </p:nvSpPr>
            <p:spPr bwMode="auto">
              <a:xfrm>
                <a:off x="4676" y="1715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4" name="Line 46"/>
              <p:cNvSpPr>
                <a:spLocks noChangeShapeType="1"/>
              </p:cNvSpPr>
              <p:nvPr/>
            </p:nvSpPr>
            <p:spPr bwMode="auto">
              <a:xfrm>
                <a:off x="4783" y="1715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5" name="Line 47"/>
              <p:cNvSpPr>
                <a:spLocks noChangeShapeType="1"/>
              </p:cNvSpPr>
              <p:nvPr/>
            </p:nvSpPr>
            <p:spPr bwMode="auto">
              <a:xfrm>
                <a:off x="4890" y="1715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6" name="Line 48"/>
              <p:cNvSpPr>
                <a:spLocks noChangeShapeType="1"/>
              </p:cNvSpPr>
              <p:nvPr/>
            </p:nvSpPr>
            <p:spPr bwMode="auto">
              <a:xfrm flipV="1">
                <a:off x="4998" y="1511"/>
                <a:ext cx="1" cy="2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7" name="Line 49"/>
              <p:cNvSpPr>
                <a:spLocks noChangeShapeType="1"/>
              </p:cNvSpPr>
              <p:nvPr/>
            </p:nvSpPr>
            <p:spPr bwMode="auto">
              <a:xfrm>
                <a:off x="4998" y="1511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8" name="Line 50"/>
              <p:cNvSpPr>
                <a:spLocks noChangeShapeType="1"/>
              </p:cNvSpPr>
              <p:nvPr/>
            </p:nvSpPr>
            <p:spPr bwMode="auto">
              <a:xfrm>
                <a:off x="5105" y="1511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9" name="Line 51"/>
              <p:cNvSpPr>
                <a:spLocks noChangeShapeType="1"/>
              </p:cNvSpPr>
              <p:nvPr/>
            </p:nvSpPr>
            <p:spPr bwMode="auto">
              <a:xfrm>
                <a:off x="5213" y="1511"/>
                <a:ext cx="10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0" name="Line 52"/>
              <p:cNvSpPr>
                <a:spLocks noChangeShapeType="1"/>
              </p:cNvSpPr>
              <p:nvPr/>
            </p:nvSpPr>
            <p:spPr bwMode="auto">
              <a:xfrm>
                <a:off x="5319" y="1511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1" name="Line 53"/>
              <p:cNvSpPr>
                <a:spLocks noChangeShapeType="1"/>
              </p:cNvSpPr>
              <p:nvPr/>
            </p:nvSpPr>
            <p:spPr bwMode="auto">
              <a:xfrm>
                <a:off x="5427" y="1511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2" name="Line 54"/>
              <p:cNvSpPr>
                <a:spLocks noChangeShapeType="1"/>
              </p:cNvSpPr>
              <p:nvPr/>
            </p:nvSpPr>
            <p:spPr bwMode="auto">
              <a:xfrm flipV="1">
                <a:off x="5534" y="1308"/>
                <a:ext cx="1" cy="2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3" name="Line 55"/>
              <p:cNvSpPr>
                <a:spLocks noChangeShapeType="1"/>
              </p:cNvSpPr>
              <p:nvPr/>
            </p:nvSpPr>
            <p:spPr bwMode="auto">
              <a:xfrm>
                <a:off x="5534" y="1308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4" name="Line 56"/>
              <p:cNvSpPr>
                <a:spLocks noChangeShapeType="1"/>
              </p:cNvSpPr>
              <p:nvPr/>
            </p:nvSpPr>
            <p:spPr bwMode="auto">
              <a:xfrm>
                <a:off x="5642" y="1308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5" name="Line 57"/>
              <p:cNvSpPr>
                <a:spLocks noChangeShapeType="1"/>
              </p:cNvSpPr>
              <p:nvPr/>
            </p:nvSpPr>
            <p:spPr bwMode="auto">
              <a:xfrm>
                <a:off x="5749" y="1308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6" name="Line 58"/>
              <p:cNvSpPr>
                <a:spLocks noChangeShapeType="1"/>
              </p:cNvSpPr>
              <p:nvPr/>
            </p:nvSpPr>
            <p:spPr bwMode="auto">
              <a:xfrm>
                <a:off x="5857" y="1308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7" name="Line 59"/>
              <p:cNvSpPr>
                <a:spLocks noChangeShapeType="1"/>
              </p:cNvSpPr>
              <p:nvPr/>
            </p:nvSpPr>
            <p:spPr bwMode="auto">
              <a:xfrm>
                <a:off x="5964" y="1308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8" name="Line 60"/>
              <p:cNvSpPr>
                <a:spLocks noChangeShapeType="1"/>
              </p:cNvSpPr>
              <p:nvPr/>
            </p:nvSpPr>
            <p:spPr bwMode="auto">
              <a:xfrm>
                <a:off x="6072" y="1308"/>
                <a:ext cx="10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9" name="Line 61"/>
              <p:cNvSpPr>
                <a:spLocks noChangeShapeType="1"/>
              </p:cNvSpPr>
              <p:nvPr/>
            </p:nvSpPr>
            <p:spPr bwMode="auto">
              <a:xfrm flipV="1">
                <a:off x="4359" y="1307"/>
                <a:ext cx="1" cy="183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0" name="Line 62"/>
              <p:cNvSpPr>
                <a:spLocks noChangeShapeType="1"/>
              </p:cNvSpPr>
              <p:nvPr/>
            </p:nvSpPr>
            <p:spPr bwMode="auto">
              <a:xfrm>
                <a:off x="4329" y="3129"/>
                <a:ext cx="184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1" name="Line 63"/>
              <p:cNvSpPr>
                <a:spLocks noChangeShapeType="1"/>
              </p:cNvSpPr>
              <p:nvPr/>
            </p:nvSpPr>
            <p:spPr bwMode="auto">
              <a:xfrm>
                <a:off x="4329" y="1673"/>
                <a:ext cx="2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2" name="Line 64"/>
              <p:cNvSpPr>
                <a:spLocks noChangeShapeType="1"/>
              </p:cNvSpPr>
              <p:nvPr/>
            </p:nvSpPr>
            <p:spPr bwMode="auto">
              <a:xfrm>
                <a:off x="4329" y="2044"/>
                <a:ext cx="2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3" name="Line 65"/>
              <p:cNvSpPr>
                <a:spLocks noChangeShapeType="1"/>
              </p:cNvSpPr>
              <p:nvPr/>
            </p:nvSpPr>
            <p:spPr bwMode="auto">
              <a:xfrm>
                <a:off x="4329" y="2404"/>
                <a:ext cx="1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4" name="Line 66"/>
              <p:cNvSpPr>
                <a:spLocks noChangeShapeType="1"/>
              </p:cNvSpPr>
              <p:nvPr/>
            </p:nvSpPr>
            <p:spPr bwMode="auto">
              <a:xfrm>
                <a:off x="4329" y="2769"/>
                <a:ext cx="1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5" name="Line 67"/>
              <p:cNvSpPr>
                <a:spLocks noChangeShapeType="1"/>
              </p:cNvSpPr>
              <p:nvPr/>
            </p:nvSpPr>
            <p:spPr bwMode="auto">
              <a:xfrm flipV="1">
                <a:off x="4724" y="3129"/>
                <a:ext cx="1" cy="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6" name="Line 68"/>
              <p:cNvSpPr>
                <a:spLocks noChangeShapeType="1"/>
              </p:cNvSpPr>
              <p:nvPr/>
            </p:nvSpPr>
            <p:spPr bwMode="auto">
              <a:xfrm flipV="1">
                <a:off x="5089" y="3135"/>
                <a:ext cx="1" cy="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7" name="Line 69"/>
              <p:cNvSpPr>
                <a:spLocks noChangeShapeType="1"/>
              </p:cNvSpPr>
              <p:nvPr/>
            </p:nvSpPr>
            <p:spPr bwMode="auto">
              <a:xfrm flipV="1">
                <a:off x="5454" y="3141"/>
                <a:ext cx="1" cy="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8" name="Line 70"/>
              <p:cNvSpPr>
                <a:spLocks noChangeShapeType="1"/>
              </p:cNvSpPr>
              <p:nvPr/>
            </p:nvSpPr>
            <p:spPr bwMode="auto">
              <a:xfrm flipV="1">
                <a:off x="5813" y="3147"/>
                <a:ext cx="1" cy="2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9" name="Rectangle 71"/>
              <p:cNvSpPr>
                <a:spLocks noChangeArrowheads="1"/>
              </p:cNvSpPr>
              <p:nvPr/>
            </p:nvSpPr>
            <p:spPr bwMode="auto">
              <a:xfrm>
                <a:off x="4686" y="3188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20</a:t>
                </a:r>
                <a:endParaRPr lang="en-US" b="1"/>
              </a:p>
            </p:txBody>
          </p:sp>
          <p:sp>
            <p:nvSpPr>
              <p:cNvPr id="14400" name="Rectangle 72"/>
              <p:cNvSpPr>
                <a:spLocks noChangeArrowheads="1"/>
              </p:cNvSpPr>
              <p:nvPr/>
            </p:nvSpPr>
            <p:spPr bwMode="auto">
              <a:xfrm>
                <a:off x="5046" y="3188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40</a:t>
                </a:r>
                <a:endParaRPr lang="en-US" b="1"/>
              </a:p>
            </p:txBody>
          </p:sp>
          <p:sp>
            <p:nvSpPr>
              <p:cNvPr id="14401" name="Rectangle 73"/>
              <p:cNvSpPr>
                <a:spLocks noChangeArrowheads="1"/>
              </p:cNvSpPr>
              <p:nvPr/>
            </p:nvSpPr>
            <p:spPr bwMode="auto">
              <a:xfrm>
                <a:off x="5405" y="3194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60</a:t>
                </a:r>
                <a:endParaRPr lang="en-US" b="1"/>
              </a:p>
            </p:txBody>
          </p:sp>
          <p:sp>
            <p:nvSpPr>
              <p:cNvPr id="14402" name="Rectangle 74"/>
              <p:cNvSpPr>
                <a:spLocks noChangeArrowheads="1"/>
              </p:cNvSpPr>
              <p:nvPr/>
            </p:nvSpPr>
            <p:spPr bwMode="auto">
              <a:xfrm>
                <a:off x="5776" y="3194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80</a:t>
                </a:r>
                <a:endParaRPr lang="en-US" b="1"/>
              </a:p>
            </p:txBody>
          </p:sp>
          <p:sp>
            <p:nvSpPr>
              <p:cNvPr id="14403" name="Rectangle 75"/>
              <p:cNvSpPr>
                <a:spLocks noChangeArrowheads="1"/>
              </p:cNvSpPr>
              <p:nvPr/>
            </p:nvSpPr>
            <p:spPr bwMode="auto">
              <a:xfrm>
                <a:off x="6092" y="3188"/>
                <a:ext cx="20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100</a:t>
                </a:r>
                <a:endParaRPr lang="en-US" b="1"/>
              </a:p>
            </p:txBody>
          </p:sp>
          <p:sp>
            <p:nvSpPr>
              <p:cNvPr id="14404" name="Rectangle 76"/>
              <p:cNvSpPr>
                <a:spLocks noChangeArrowheads="1"/>
              </p:cNvSpPr>
              <p:nvPr/>
            </p:nvSpPr>
            <p:spPr bwMode="auto">
              <a:xfrm>
                <a:off x="4187" y="2726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20</a:t>
                </a:r>
                <a:endParaRPr lang="en-US" b="1"/>
              </a:p>
            </p:txBody>
          </p:sp>
          <p:sp>
            <p:nvSpPr>
              <p:cNvPr id="14405" name="Rectangle 77"/>
              <p:cNvSpPr>
                <a:spLocks noChangeArrowheads="1"/>
              </p:cNvSpPr>
              <p:nvPr/>
            </p:nvSpPr>
            <p:spPr bwMode="auto">
              <a:xfrm>
                <a:off x="4194" y="2354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40</a:t>
                </a:r>
                <a:endParaRPr lang="en-US" b="1"/>
              </a:p>
            </p:txBody>
          </p:sp>
          <p:sp>
            <p:nvSpPr>
              <p:cNvPr id="14406" name="Rectangle 78"/>
              <p:cNvSpPr>
                <a:spLocks noChangeArrowheads="1"/>
              </p:cNvSpPr>
              <p:nvPr/>
            </p:nvSpPr>
            <p:spPr bwMode="auto">
              <a:xfrm>
                <a:off x="4187" y="2001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60</a:t>
                </a:r>
                <a:endParaRPr lang="en-US" b="1"/>
              </a:p>
            </p:txBody>
          </p:sp>
          <p:sp>
            <p:nvSpPr>
              <p:cNvPr id="14407" name="Rectangle 79"/>
              <p:cNvSpPr>
                <a:spLocks noChangeArrowheads="1"/>
              </p:cNvSpPr>
              <p:nvPr/>
            </p:nvSpPr>
            <p:spPr bwMode="auto">
              <a:xfrm>
                <a:off x="4200" y="1622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80</a:t>
                </a:r>
                <a:endParaRPr lang="en-US" b="1"/>
              </a:p>
            </p:txBody>
          </p:sp>
          <p:sp>
            <p:nvSpPr>
              <p:cNvPr id="14408" name="Rectangle 80"/>
              <p:cNvSpPr>
                <a:spLocks noChangeArrowheads="1"/>
              </p:cNvSpPr>
              <p:nvPr/>
            </p:nvSpPr>
            <p:spPr bwMode="auto">
              <a:xfrm>
                <a:off x="4145" y="1263"/>
                <a:ext cx="20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100</a:t>
                </a:r>
                <a:endParaRPr lang="en-US" b="1"/>
              </a:p>
            </p:txBody>
          </p:sp>
          <p:sp>
            <p:nvSpPr>
              <p:cNvPr id="14409" name="Rectangle 81"/>
              <p:cNvSpPr>
                <a:spLocks noChangeArrowheads="1"/>
              </p:cNvSpPr>
              <p:nvPr/>
            </p:nvSpPr>
            <p:spPr bwMode="auto">
              <a:xfrm>
                <a:off x="4267" y="3145"/>
                <a:ext cx="7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0</a:t>
                </a:r>
                <a:endParaRPr lang="en-US" b="1"/>
              </a:p>
            </p:txBody>
          </p:sp>
          <p:sp>
            <p:nvSpPr>
              <p:cNvPr id="14410" name="Rectangle 82"/>
              <p:cNvSpPr>
                <a:spLocks noChangeArrowheads="1"/>
              </p:cNvSpPr>
              <p:nvPr/>
            </p:nvSpPr>
            <p:spPr bwMode="auto">
              <a:xfrm>
                <a:off x="5277" y="2378"/>
                <a:ext cx="1239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defTabSz="842963" eaLnBrk="0" hangingPunct="0"/>
                <a:r>
                  <a:rPr lang="en-US" sz="2200" dirty="0"/>
                  <a:t>AUC=0.824</a:t>
                </a:r>
              </a:p>
              <a:p>
                <a:pPr defTabSz="842963" eaLnBrk="0" hangingPunct="0"/>
                <a:r>
                  <a:rPr lang="en-US" sz="2200" dirty="0"/>
                  <a:t>(.639, 1.00)</a:t>
                </a:r>
              </a:p>
              <a:p>
                <a:pPr defTabSz="842963" eaLnBrk="0" hangingPunct="0"/>
                <a:r>
                  <a:rPr lang="en-US" sz="2200" dirty="0"/>
                  <a:t>P=0.02</a:t>
                </a:r>
              </a:p>
            </p:txBody>
          </p:sp>
          <p:sp>
            <p:nvSpPr>
              <p:cNvPr id="14411" name="Rectangle 83"/>
              <p:cNvSpPr>
                <a:spLocks noChangeArrowheads="1"/>
              </p:cNvSpPr>
              <p:nvPr/>
            </p:nvSpPr>
            <p:spPr bwMode="auto">
              <a:xfrm>
                <a:off x="4680" y="3312"/>
                <a:ext cx="136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b="1"/>
                  <a:t>100% - Specificity</a:t>
                </a:r>
              </a:p>
            </p:txBody>
          </p:sp>
          <p:sp>
            <p:nvSpPr>
              <p:cNvPr id="14412" name="Rectangle 84"/>
              <p:cNvSpPr>
                <a:spLocks noChangeArrowheads="1"/>
              </p:cNvSpPr>
              <p:nvPr/>
            </p:nvSpPr>
            <p:spPr bwMode="auto">
              <a:xfrm rot="-5400000">
                <a:off x="3698" y="2134"/>
                <a:ext cx="721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b="1"/>
                  <a:t>Sensitivity</a:t>
                </a:r>
              </a:p>
            </p:txBody>
          </p:sp>
          <p:sp>
            <p:nvSpPr>
              <p:cNvPr id="14413" name="Line 85"/>
              <p:cNvSpPr>
                <a:spLocks noChangeShapeType="1"/>
              </p:cNvSpPr>
              <p:nvPr/>
            </p:nvSpPr>
            <p:spPr bwMode="auto">
              <a:xfrm flipH="1">
                <a:off x="5004" y="1518"/>
                <a:ext cx="0" cy="1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4" name="Line 86"/>
              <p:cNvSpPr>
                <a:spLocks noChangeShapeType="1"/>
              </p:cNvSpPr>
              <p:nvPr/>
            </p:nvSpPr>
            <p:spPr bwMode="auto">
              <a:xfrm flipH="1">
                <a:off x="4344" y="1506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5" name="Oval 87"/>
              <p:cNvSpPr>
                <a:spLocks noChangeArrowheads="1"/>
              </p:cNvSpPr>
              <p:nvPr/>
            </p:nvSpPr>
            <p:spPr bwMode="auto">
              <a:xfrm>
                <a:off x="4950" y="145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84363" tIns="42181" rIns="84363" bIns="42181" anchor="ctr"/>
              <a:lstStyle/>
              <a:p>
                <a:pPr algn="ctr" defTabSz="842963" eaLnBrk="0" hangingPunct="0"/>
                <a:endParaRPr lang="en-US" sz="2200" b="1"/>
              </a:p>
            </p:txBody>
          </p:sp>
        </p:grpSp>
      </p:grpSp>
      <p:sp>
        <p:nvSpPr>
          <p:cNvPr id="14359" name="TextBox 8"/>
          <p:cNvSpPr txBox="1">
            <a:spLocks noChangeArrowheads="1"/>
          </p:cNvSpPr>
          <p:nvPr/>
        </p:nvSpPr>
        <p:spPr bwMode="auto">
          <a:xfrm>
            <a:off x="152400" y="1524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3A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06" name="Group 86"/>
          <p:cNvGraphicFramePr>
            <a:graphicFrameLocks noGrp="1"/>
          </p:cNvGraphicFramePr>
          <p:nvPr/>
        </p:nvGraphicFramePr>
        <p:xfrm>
          <a:off x="5334000" y="2465388"/>
          <a:ext cx="3581400" cy="3084511"/>
        </p:xfrm>
        <a:graphic>
          <a:graphicData uri="http://schemas.openxmlformats.org/drawingml/2006/table">
            <a:tbl>
              <a:tblPr/>
              <a:tblGrid>
                <a:gridCol w="1425575"/>
                <a:gridCol w="1314450"/>
                <a:gridCol w="841375"/>
              </a:tblGrid>
              <a:tr h="10937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733800" y="2543175"/>
            <a:ext cx="17018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b="1" u="sng">
                <a:cs typeface="Times New Roman" pitchFamily="18" charset="0"/>
              </a:rPr>
              <a:t>BRCA1 mRNA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4191000" y="3248025"/>
            <a:ext cx="1219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defTabSz="842963">
              <a:spcBef>
                <a:spcPct val="50000"/>
              </a:spcBef>
            </a:pPr>
            <a:r>
              <a:rPr lang="en-US" sz="1500" b="1">
                <a:cs typeface="Times New Roman" pitchFamily="18" charset="0"/>
              </a:rPr>
              <a:t>positive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962400" y="4038600"/>
            <a:ext cx="14811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defTabSz="842963">
              <a:spcBef>
                <a:spcPct val="50000"/>
              </a:spcBef>
            </a:pPr>
            <a:r>
              <a:rPr lang="en-US" sz="1500" b="1" dirty="0">
                <a:cs typeface="Times New Roman" pitchFamily="18" charset="0"/>
              </a:rPr>
              <a:t>     negative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3962400" y="4970463"/>
            <a:ext cx="13954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sz="1500" b="1">
                <a:cs typeface="Times New Roman" pitchFamily="18" charset="0"/>
              </a:rPr>
              <a:t>TOTAL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5334000" y="2152650"/>
            <a:ext cx="152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sz="1500" b="1">
                <a:cs typeface="Times New Roman" pitchFamily="18" charset="0"/>
              </a:rPr>
              <a:t>PRESENT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858000" y="2152650"/>
            <a:ext cx="11096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sz="1500" b="1">
                <a:cs typeface="Times New Roman" pitchFamily="18" charset="0"/>
              </a:rPr>
              <a:t>ABSENT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943600" y="1760538"/>
            <a:ext cx="2362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b="1" u="sng">
                <a:cs typeface="Times New Roman" pitchFamily="18" charset="0"/>
              </a:rPr>
              <a:t>CLINICAL BENEFIT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4953000" y="5595938"/>
            <a:ext cx="41910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defTabSz="842963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Sensitivity = 7/9 (78%)</a:t>
            </a:r>
          </a:p>
          <a:p>
            <a:pPr defTabSz="842963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Specificity = 12/17 (71%)</a:t>
            </a:r>
          </a:p>
          <a:p>
            <a:pPr defTabSz="842963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Positive Predictive Value = 7/12 (64%)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8077200" y="2152650"/>
            <a:ext cx="95408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>
              <a:spcBef>
                <a:spcPct val="50000"/>
              </a:spcBef>
            </a:pPr>
            <a:r>
              <a:rPr lang="en-US" sz="1500" b="1">
                <a:cs typeface="Times New Roman" pitchFamily="18" charset="0"/>
              </a:rPr>
              <a:t>TOTAL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07975" y="2273300"/>
            <a:ext cx="3748088" cy="4259263"/>
            <a:chOff x="3795" y="897"/>
            <a:chExt cx="2442" cy="2684"/>
          </a:xfrm>
        </p:grpSpPr>
        <p:sp>
          <p:nvSpPr>
            <p:cNvPr id="15392" name="Text Box 30"/>
            <p:cNvSpPr txBox="1">
              <a:spLocks noChangeArrowheads="1"/>
            </p:cNvSpPr>
            <p:nvPr/>
          </p:nvSpPr>
          <p:spPr bwMode="auto">
            <a:xfrm>
              <a:off x="3959" y="897"/>
              <a:ext cx="225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4363" tIns="42181" rIns="84363" bIns="42181">
              <a:spAutoFit/>
            </a:bodyPr>
            <a:lstStyle/>
            <a:p>
              <a:pPr defTabSz="842963" eaLnBrk="0" hangingPunct="0"/>
              <a:r>
                <a:rPr lang="en-US" sz="2000" b="1" u="sng"/>
                <a:t>Ln(BRCA-1) mRNA &gt; 11.14:</a:t>
              </a:r>
            </a:p>
          </p:txBody>
        </p:sp>
        <p:sp>
          <p:nvSpPr>
            <p:cNvPr id="15393" name="Rectangle 31"/>
            <p:cNvSpPr>
              <a:spLocks noChangeArrowheads="1"/>
            </p:cNvSpPr>
            <p:nvPr/>
          </p:nvSpPr>
          <p:spPr bwMode="auto">
            <a:xfrm>
              <a:off x="4209" y="1282"/>
              <a:ext cx="1904" cy="1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Line 32"/>
            <p:cNvSpPr>
              <a:spLocks noChangeShapeType="1"/>
            </p:cNvSpPr>
            <p:nvPr/>
          </p:nvSpPr>
          <p:spPr bwMode="auto">
            <a:xfrm flipV="1">
              <a:off x="4209" y="2767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Line 33"/>
            <p:cNvSpPr>
              <a:spLocks noChangeShapeType="1"/>
            </p:cNvSpPr>
            <p:nvPr/>
          </p:nvSpPr>
          <p:spPr bwMode="auto">
            <a:xfrm flipV="1">
              <a:off x="4209" y="2555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Line 34"/>
            <p:cNvSpPr>
              <a:spLocks noChangeShapeType="1"/>
            </p:cNvSpPr>
            <p:nvPr/>
          </p:nvSpPr>
          <p:spPr bwMode="auto">
            <a:xfrm>
              <a:off x="4209" y="2555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Line 35"/>
            <p:cNvSpPr>
              <a:spLocks noChangeShapeType="1"/>
            </p:cNvSpPr>
            <p:nvPr/>
          </p:nvSpPr>
          <p:spPr bwMode="auto">
            <a:xfrm flipV="1">
              <a:off x="4321" y="2343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Line 36"/>
            <p:cNvSpPr>
              <a:spLocks noChangeShapeType="1"/>
            </p:cNvSpPr>
            <p:nvPr/>
          </p:nvSpPr>
          <p:spPr bwMode="auto">
            <a:xfrm>
              <a:off x="4321" y="2343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9" name="Line 37"/>
            <p:cNvSpPr>
              <a:spLocks noChangeShapeType="1"/>
            </p:cNvSpPr>
            <p:nvPr/>
          </p:nvSpPr>
          <p:spPr bwMode="auto">
            <a:xfrm flipV="1">
              <a:off x="4433" y="2130"/>
              <a:ext cx="1" cy="2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0" name="Line 38"/>
            <p:cNvSpPr>
              <a:spLocks noChangeShapeType="1"/>
            </p:cNvSpPr>
            <p:nvPr/>
          </p:nvSpPr>
          <p:spPr bwMode="auto">
            <a:xfrm flipV="1">
              <a:off x="4433" y="1918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1" name="Line 39"/>
            <p:cNvSpPr>
              <a:spLocks noChangeShapeType="1"/>
            </p:cNvSpPr>
            <p:nvPr/>
          </p:nvSpPr>
          <p:spPr bwMode="auto">
            <a:xfrm>
              <a:off x="4433" y="1918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Line 40"/>
            <p:cNvSpPr>
              <a:spLocks noChangeShapeType="1"/>
            </p:cNvSpPr>
            <p:nvPr/>
          </p:nvSpPr>
          <p:spPr bwMode="auto">
            <a:xfrm>
              <a:off x="4545" y="1918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Line 41"/>
            <p:cNvSpPr>
              <a:spLocks noChangeShapeType="1"/>
            </p:cNvSpPr>
            <p:nvPr/>
          </p:nvSpPr>
          <p:spPr bwMode="auto">
            <a:xfrm>
              <a:off x="4657" y="1918"/>
              <a:ext cx="113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4" name="Line 42"/>
            <p:cNvSpPr>
              <a:spLocks noChangeShapeType="1"/>
            </p:cNvSpPr>
            <p:nvPr/>
          </p:nvSpPr>
          <p:spPr bwMode="auto">
            <a:xfrm flipV="1">
              <a:off x="4770" y="1706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Line 43"/>
            <p:cNvSpPr>
              <a:spLocks noChangeShapeType="1"/>
            </p:cNvSpPr>
            <p:nvPr/>
          </p:nvSpPr>
          <p:spPr bwMode="auto">
            <a:xfrm>
              <a:off x="4770" y="1706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Line 44"/>
            <p:cNvSpPr>
              <a:spLocks noChangeShapeType="1"/>
            </p:cNvSpPr>
            <p:nvPr/>
          </p:nvSpPr>
          <p:spPr bwMode="auto">
            <a:xfrm>
              <a:off x="4882" y="1706"/>
              <a:ext cx="113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Line 45"/>
            <p:cNvSpPr>
              <a:spLocks noChangeShapeType="1"/>
            </p:cNvSpPr>
            <p:nvPr/>
          </p:nvSpPr>
          <p:spPr bwMode="auto">
            <a:xfrm>
              <a:off x="4995" y="1706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Line 46"/>
            <p:cNvSpPr>
              <a:spLocks noChangeShapeType="1"/>
            </p:cNvSpPr>
            <p:nvPr/>
          </p:nvSpPr>
          <p:spPr bwMode="auto">
            <a:xfrm flipV="1">
              <a:off x="5107" y="1494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47"/>
            <p:cNvSpPr>
              <a:spLocks noChangeShapeType="1"/>
            </p:cNvSpPr>
            <p:nvPr/>
          </p:nvSpPr>
          <p:spPr bwMode="auto">
            <a:xfrm>
              <a:off x="5107" y="1494"/>
              <a:ext cx="11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Line 48"/>
            <p:cNvSpPr>
              <a:spLocks noChangeShapeType="1"/>
            </p:cNvSpPr>
            <p:nvPr/>
          </p:nvSpPr>
          <p:spPr bwMode="auto">
            <a:xfrm>
              <a:off x="5218" y="1494"/>
              <a:ext cx="113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1" name="Line 49"/>
            <p:cNvSpPr>
              <a:spLocks noChangeShapeType="1"/>
            </p:cNvSpPr>
            <p:nvPr/>
          </p:nvSpPr>
          <p:spPr bwMode="auto">
            <a:xfrm flipV="1">
              <a:off x="5331" y="1282"/>
              <a:ext cx="1" cy="2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2" name="Line 50"/>
            <p:cNvSpPr>
              <a:spLocks noChangeShapeType="1"/>
            </p:cNvSpPr>
            <p:nvPr/>
          </p:nvSpPr>
          <p:spPr bwMode="auto">
            <a:xfrm>
              <a:off x="5331" y="1282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3" name="Line 51"/>
            <p:cNvSpPr>
              <a:spLocks noChangeShapeType="1"/>
            </p:cNvSpPr>
            <p:nvPr/>
          </p:nvSpPr>
          <p:spPr bwMode="auto">
            <a:xfrm>
              <a:off x="5443" y="1282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4" name="Line 52"/>
            <p:cNvSpPr>
              <a:spLocks noChangeShapeType="1"/>
            </p:cNvSpPr>
            <p:nvPr/>
          </p:nvSpPr>
          <p:spPr bwMode="auto">
            <a:xfrm>
              <a:off x="5555" y="1282"/>
              <a:ext cx="113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5" name="Line 53"/>
            <p:cNvSpPr>
              <a:spLocks noChangeShapeType="1"/>
            </p:cNvSpPr>
            <p:nvPr/>
          </p:nvSpPr>
          <p:spPr bwMode="auto">
            <a:xfrm>
              <a:off x="5668" y="1282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6" name="Line 54"/>
            <p:cNvSpPr>
              <a:spLocks noChangeShapeType="1"/>
            </p:cNvSpPr>
            <p:nvPr/>
          </p:nvSpPr>
          <p:spPr bwMode="auto">
            <a:xfrm>
              <a:off x="5780" y="1282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7" name="Line 55"/>
            <p:cNvSpPr>
              <a:spLocks noChangeShapeType="1"/>
            </p:cNvSpPr>
            <p:nvPr/>
          </p:nvSpPr>
          <p:spPr bwMode="auto">
            <a:xfrm>
              <a:off x="5892" y="1282"/>
              <a:ext cx="113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56"/>
            <p:cNvSpPr>
              <a:spLocks noChangeShapeType="1"/>
            </p:cNvSpPr>
            <p:nvPr/>
          </p:nvSpPr>
          <p:spPr bwMode="auto">
            <a:xfrm>
              <a:off x="6005" y="1282"/>
              <a:ext cx="11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57"/>
            <p:cNvSpPr>
              <a:spLocks noChangeShapeType="1"/>
            </p:cNvSpPr>
            <p:nvPr/>
          </p:nvSpPr>
          <p:spPr bwMode="auto">
            <a:xfrm flipV="1">
              <a:off x="4215" y="1281"/>
              <a:ext cx="1" cy="19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58"/>
            <p:cNvSpPr>
              <a:spLocks noChangeShapeType="1"/>
            </p:cNvSpPr>
            <p:nvPr/>
          </p:nvSpPr>
          <p:spPr bwMode="auto">
            <a:xfrm>
              <a:off x="4195" y="3196"/>
              <a:ext cx="193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Line 59"/>
            <p:cNvSpPr>
              <a:spLocks noChangeShapeType="1"/>
            </p:cNvSpPr>
            <p:nvPr/>
          </p:nvSpPr>
          <p:spPr bwMode="auto">
            <a:xfrm>
              <a:off x="4177" y="1675"/>
              <a:ext cx="2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2" name="Line 60"/>
            <p:cNvSpPr>
              <a:spLocks noChangeShapeType="1"/>
            </p:cNvSpPr>
            <p:nvPr/>
          </p:nvSpPr>
          <p:spPr bwMode="auto">
            <a:xfrm>
              <a:off x="4183" y="2044"/>
              <a:ext cx="2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3" name="Line 61"/>
            <p:cNvSpPr>
              <a:spLocks noChangeShapeType="1"/>
            </p:cNvSpPr>
            <p:nvPr/>
          </p:nvSpPr>
          <p:spPr bwMode="auto">
            <a:xfrm>
              <a:off x="4189" y="2432"/>
              <a:ext cx="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4" name="Line 62"/>
            <p:cNvSpPr>
              <a:spLocks noChangeShapeType="1"/>
            </p:cNvSpPr>
            <p:nvPr/>
          </p:nvSpPr>
          <p:spPr bwMode="auto">
            <a:xfrm>
              <a:off x="4183" y="2807"/>
              <a:ext cx="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5" name="Line 63"/>
            <p:cNvSpPr>
              <a:spLocks noChangeShapeType="1"/>
            </p:cNvSpPr>
            <p:nvPr/>
          </p:nvSpPr>
          <p:spPr bwMode="auto">
            <a:xfrm flipV="1">
              <a:off x="4596" y="3196"/>
              <a:ext cx="1" cy="3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6" name="Line 64"/>
            <p:cNvSpPr>
              <a:spLocks noChangeShapeType="1"/>
            </p:cNvSpPr>
            <p:nvPr/>
          </p:nvSpPr>
          <p:spPr bwMode="auto">
            <a:xfrm flipV="1">
              <a:off x="4971" y="3202"/>
              <a:ext cx="1" cy="2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Line 65"/>
            <p:cNvSpPr>
              <a:spLocks noChangeShapeType="1"/>
            </p:cNvSpPr>
            <p:nvPr/>
          </p:nvSpPr>
          <p:spPr bwMode="auto">
            <a:xfrm flipV="1">
              <a:off x="5359" y="3189"/>
              <a:ext cx="1" cy="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8" name="Line 66"/>
            <p:cNvSpPr>
              <a:spLocks noChangeShapeType="1"/>
            </p:cNvSpPr>
            <p:nvPr/>
          </p:nvSpPr>
          <p:spPr bwMode="auto">
            <a:xfrm flipV="1">
              <a:off x="5741" y="3189"/>
              <a:ext cx="1" cy="4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9" name="Rectangle 67"/>
            <p:cNvSpPr>
              <a:spLocks noChangeArrowheads="1"/>
            </p:cNvSpPr>
            <p:nvPr/>
          </p:nvSpPr>
          <p:spPr bwMode="auto">
            <a:xfrm>
              <a:off x="4195" y="3218"/>
              <a:ext cx="6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0</a:t>
              </a:r>
              <a:endParaRPr lang="en-US" b="1"/>
            </a:p>
          </p:txBody>
        </p:sp>
        <p:sp>
          <p:nvSpPr>
            <p:cNvPr id="15430" name="Rectangle 68"/>
            <p:cNvSpPr>
              <a:spLocks noChangeArrowheads="1"/>
            </p:cNvSpPr>
            <p:nvPr/>
          </p:nvSpPr>
          <p:spPr bwMode="auto">
            <a:xfrm>
              <a:off x="4544" y="3237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20</a:t>
              </a:r>
              <a:endParaRPr lang="en-US" b="1"/>
            </a:p>
          </p:txBody>
        </p:sp>
        <p:sp>
          <p:nvSpPr>
            <p:cNvPr id="15431" name="Rectangle 69"/>
            <p:cNvSpPr>
              <a:spLocks noChangeArrowheads="1"/>
            </p:cNvSpPr>
            <p:nvPr/>
          </p:nvSpPr>
          <p:spPr bwMode="auto">
            <a:xfrm>
              <a:off x="4938" y="3230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40</a:t>
              </a:r>
              <a:endParaRPr lang="en-US" b="1"/>
            </a:p>
          </p:txBody>
        </p:sp>
        <p:sp>
          <p:nvSpPr>
            <p:cNvPr id="15432" name="Rectangle 70"/>
            <p:cNvSpPr>
              <a:spLocks noChangeArrowheads="1"/>
            </p:cNvSpPr>
            <p:nvPr/>
          </p:nvSpPr>
          <p:spPr bwMode="auto">
            <a:xfrm>
              <a:off x="5307" y="3237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60</a:t>
              </a:r>
              <a:endParaRPr lang="en-US" b="1"/>
            </a:p>
          </p:txBody>
        </p:sp>
        <p:sp>
          <p:nvSpPr>
            <p:cNvPr id="15433" name="Rectangle 71"/>
            <p:cNvSpPr>
              <a:spLocks noChangeArrowheads="1"/>
            </p:cNvSpPr>
            <p:nvPr/>
          </p:nvSpPr>
          <p:spPr bwMode="auto">
            <a:xfrm>
              <a:off x="5689" y="3250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80</a:t>
              </a:r>
              <a:endParaRPr lang="en-US" b="1"/>
            </a:p>
          </p:txBody>
        </p:sp>
        <p:sp>
          <p:nvSpPr>
            <p:cNvPr id="15434" name="Rectangle 72"/>
            <p:cNvSpPr>
              <a:spLocks noChangeArrowheads="1"/>
            </p:cNvSpPr>
            <p:nvPr/>
          </p:nvSpPr>
          <p:spPr bwMode="auto">
            <a:xfrm>
              <a:off x="6045" y="3237"/>
              <a:ext cx="1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100</a:t>
              </a:r>
              <a:endParaRPr lang="en-US" b="1"/>
            </a:p>
          </p:txBody>
        </p:sp>
        <p:sp>
          <p:nvSpPr>
            <p:cNvPr id="15435" name="Rectangle 73"/>
            <p:cNvSpPr>
              <a:spLocks noChangeArrowheads="1"/>
            </p:cNvSpPr>
            <p:nvPr/>
          </p:nvSpPr>
          <p:spPr bwMode="auto">
            <a:xfrm>
              <a:off x="4029" y="2766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20</a:t>
              </a:r>
              <a:endParaRPr lang="en-US" b="1"/>
            </a:p>
          </p:txBody>
        </p:sp>
        <p:sp>
          <p:nvSpPr>
            <p:cNvPr id="15436" name="Rectangle 74"/>
            <p:cNvSpPr>
              <a:spLocks noChangeArrowheads="1"/>
            </p:cNvSpPr>
            <p:nvPr/>
          </p:nvSpPr>
          <p:spPr bwMode="auto">
            <a:xfrm>
              <a:off x="4036" y="2391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40</a:t>
              </a:r>
              <a:endParaRPr lang="en-US" b="1"/>
            </a:p>
          </p:txBody>
        </p:sp>
        <p:sp>
          <p:nvSpPr>
            <p:cNvPr id="15437" name="Rectangle 75"/>
            <p:cNvSpPr>
              <a:spLocks noChangeArrowheads="1"/>
            </p:cNvSpPr>
            <p:nvPr/>
          </p:nvSpPr>
          <p:spPr bwMode="auto">
            <a:xfrm>
              <a:off x="4036" y="2003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60</a:t>
              </a:r>
              <a:endParaRPr lang="en-US" b="1"/>
            </a:p>
          </p:txBody>
        </p:sp>
        <p:sp>
          <p:nvSpPr>
            <p:cNvPr id="15438" name="Rectangle 76"/>
            <p:cNvSpPr>
              <a:spLocks noChangeArrowheads="1"/>
            </p:cNvSpPr>
            <p:nvPr/>
          </p:nvSpPr>
          <p:spPr bwMode="auto">
            <a:xfrm>
              <a:off x="4010" y="1609"/>
              <a:ext cx="1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80</a:t>
              </a:r>
              <a:endParaRPr lang="en-US" b="1"/>
            </a:p>
          </p:txBody>
        </p:sp>
        <p:sp>
          <p:nvSpPr>
            <p:cNvPr id="15439" name="Rectangle 77"/>
            <p:cNvSpPr>
              <a:spLocks noChangeArrowheads="1"/>
            </p:cNvSpPr>
            <p:nvPr/>
          </p:nvSpPr>
          <p:spPr bwMode="auto">
            <a:xfrm>
              <a:off x="3985" y="1195"/>
              <a:ext cx="19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sz="1400"/>
                <a:t>100</a:t>
              </a:r>
              <a:endParaRPr lang="en-US" b="1"/>
            </a:p>
          </p:txBody>
        </p:sp>
        <p:sp>
          <p:nvSpPr>
            <p:cNvPr id="15440" name="Rectangle 78"/>
            <p:cNvSpPr>
              <a:spLocks noChangeArrowheads="1"/>
            </p:cNvSpPr>
            <p:nvPr/>
          </p:nvSpPr>
          <p:spPr bwMode="auto">
            <a:xfrm>
              <a:off x="4992" y="2208"/>
              <a:ext cx="108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42963" eaLnBrk="0" hangingPunct="0"/>
              <a:r>
                <a:rPr lang="en-US" sz="2200" dirty="0"/>
                <a:t>AUC=0.817</a:t>
              </a:r>
            </a:p>
            <a:p>
              <a:pPr defTabSz="842963" eaLnBrk="0" hangingPunct="0"/>
              <a:r>
                <a:rPr lang="en-US" sz="2200" dirty="0"/>
                <a:t>(.629, 1.00)</a:t>
              </a:r>
            </a:p>
            <a:p>
              <a:pPr defTabSz="842963" eaLnBrk="0" hangingPunct="0"/>
              <a:r>
                <a:rPr lang="en-US" sz="2200" dirty="0"/>
                <a:t>P=0.033</a:t>
              </a:r>
              <a:endParaRPr lang="en-US" sz="2200" b="1" dirty="0"/>
            </a:p>
          </p:txBody>
        </p:sp>
        <p:sp>
          <p:nvSpPr>
            <p:cNvPr id="15441" name="Rectangle 79"/>
            <p:cNvSpPr>
              <a:spLocks noChangeArrowheads="1"/>
            </p:cNvSpPr>
            <p:nvPr/>
          </p:nvSpPr>
          <p:spPr bwMode="auto">
            <a:xfrm>
              <a:off x="4512" y="3408"/>
              <a:ext cx="125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b="1"/>
                <a:t>100% - Specificity</a:t>
              </a:r>
            </a:p>
          </p:txBody>
        </p:sp>
        <p:sp>
          <p:nvSpPr>
            <p:cNvPr id="15442" name="Rectangle 80"/>
            <p:cNvSpPr>
              <a:spLocks noChangeArrowheads="1"/>
            </p:cNvSpPr>
            <p:nvPr/>
          </p:nvSpPr>
          <p:spPr bwMode="auto">
            <a:xfrm rot="-5400000">
              <a:off x="3524" y="2094"/>
              <a:ext cx="721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42963" eaLnBrk="0" hangingPunct="0"/>
              <a:r>
                <a:rPr lang="en-US" b="1"/>
                <a:t>Sensitivity</a:t>
              </a:r>
            </a:p>
          </p:txBody>
        </p:sp>
        <p:sp>
          <p:nvSpPr>
            <p:cNvPr id="15443" name="Line 81"/>
            <p:cNvSpPr>
              <a:spLocks noChangeShapeType="1"/>
            </p:cNvSpPr>
            <p:nvPr/>
          </p:nvSpPr>
          <p:spPr bwMode="auto">
            <a:xfrm flipH="1">
              <a:off x="4766" y="1734"/>
              <a:ext cx="10" cy="14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4" name="Line 82"/>
            <p:cNvSpPr>
              <a:spLocks noChangeShapeType="1"/>
            </p:cNvSpPr>
            <p:nvPr/>
          </p:nvSpPr>
          <p:spPr bwMode="auto">
            <a:xfrm flipH="1">
              <a:off x="4206" y="1722"/>
              <a:ext cx="5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5" name="Oval 83"/>
            <p:cNvSpPr>
              <a:spLocks noChangeArrowheads="1"/>
            </p:cNvSpPr>
            <p:nvPr/>
          </p:nvSpPr>
          <p:spPr bwMode="auto">
            <a:xfrm>
              <a:off x="4722" y="1674"/>
              <a:ext cx="96" cy="9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4363" tIns="42181" rIns="84363" bIns="42181" anchor="ctr"/>
            <a:lstStyle/>
            <a:p>
              <a:pPr algn="ctr" defTabSz="842963" eaLnBrk="0" hangingPunct="0"/>
              <a:endParaRPr lang="en-US" sz="2200" b="1"/>
            </a:p>
          </p:txBody>
        </p:sp>
      </p:grpSp>
      <p:sp>
        <p:nvSpPr>
          <p:cNvPr id="15390" name="Text Box 84"/>
          <p:cNvSpPr txBox="1">
            <a:spLocks noChangeArrowheads="1"/>
          </p:cNvSpPr>
          <p:nvPr/>
        </p:nvSpPr>
        <p:spPr bwMode="auto">
          <a:xfrm>
            <a:off x="754063" y="696913"/>
            <a:ext cx="792638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63" tIns="42181" rIns="84363" bIns="42181">
            <a:spAutoFit/>
          </a:bodyPr>
          <a:lstStyle/>
          <a:p>
            <a:pPr algn="ctr" defTabSz="842963" eaLnBrk="0" hangingPunct="0"/>
            <a:r>
              <a:rPr lang="en-US" sz="2800" b="1"/>
              <a:t>PR (IHC)- PATIENTS (N=26)</a:t>
            </a:r>
          </a:p>
          <a:p>
            <a:pPr algn="ctr" defTabSz="842963" eaLnBrk="0" hangingPunct="0"/>
            <a:r>
              <a:rPr lang="en-US" sz="2400" b="1"/>
              <a:t>Ln(BRCA1) mRNA level </a:t>
            </a:r>
            <a:r>
              <a:rPr lang="en-US" sz="2400" b="1">
                <a:cs typeface="Arial" charset="0"/>
              </a:rPr>
              <a:t>≥ 11.14: AUC= 0.817, p= 0.033</a:t>
            </a:r>
          </a:p>
        </p:txBody>
      </p:sp>
      <p:sp>
        <p:nvSpPr>
          <p:cNvPr id="15391" name="TextBox 8"/>
          <p:cNvSpPr txBox="1">
            <a:spLocks noChangeArrowheads="1"/>
          </p:cNvSpPr>
          <p:nvPr/>
        </p:nvSpPr>
        <p:spPr bwMode="auto">
          <a:xfrm>
            <a:off x="152400" y="1524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3B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55" name="Group 87"/>
          <p:cNvGraphicFramePr>
            <a:graphicFrameLocks noGrp="1"/>
          </p:cNvGraphicFramePr>
          <p:nvPr/>
        </p:nvGraphicFramePr>
        <p:xfrm>
          <a:off x="5181600" y="2436813"/>
          <a:ext cx="3886200" cy="3281363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914400"/>
              </a:tblGrid>
              <a:tr h="1290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NONRESPDR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84363" marR="84363" marT="42181" marB="421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L="84363" marR="84363" marT="42181" marB="421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508000" y="530225"/>
            <a:ext cx="8196263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63" tIns="42181" rIns="84363" bIns="42181">
            <a:spAutoFit/>
          </a:bodyPr>
          <a:lstStyle/>
          <a:p>
            <a:pPr algn="ctr" defTabSz="842963" eaLnBrk="0" hangingPunct="0"/>
            <a:r>
              <a:rPr lang="en-US" sz="2800" b="1"/>
              <a:t>PR (IHC)- PATIENTS (N=26)</a:t>
            </a:r>
          </a:p>
          <a:p>
            <a:pPr algn="ctr" defTabSz="842963" eaLnBrk="0" hangingPunct="0"/>
            <a:r>
              <a:rPr lang="en-US" sz="2400" b="1"/>
              <a:t>Ln(BRCA1 mRNA) </a:t>
            </a:r>
            <a:r>
              <a:rPr lang="en-US" sz="2400" b="1">
                <a:cs typeface="Arial" charset="0"/>
              </a:rPr>
              <a:t>≥ 15.49-0.31 Ln(ER</a:t>
            </a:r>
            <a:r>
              <a:rPr lang="en-US" sz="2400" b="1">
                <a:latin typeface="Symbol" pitchFamily="18" charset="2"/>
                <a:cs typeface="Arial" charset="0"/>
              </a:rPr>
              <a:t>a</a:t>
            </a:r>
            <a:r>
              <a:rPr lang="en-US" sz="2400" b="1">
                <a:cs typeface="Arial" charset="0"/>
              </a:rPr>
              <a:t> mRNA level)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58788" y="1693863"/>
            <a:ext cx="3638550" cy="4389437"/>
            <a:chOff x="3866" y="720"/>
            <a:chExt cx="2578" cy="2765"/>
          </a:xfrm>
        </p:grpSpPr>
        <p:sp>
          <p:nvSpPr>
            <p:cNvPr id="16417" name="Text Box 22"/>
            <p:cNvSpPr txBox="1">
              <a:spLocks noChangeArrowheads="1"/>
            </p:cNvSpPr>
            <p:nvPr/>
          </p:nvSpPr>
          <p:spPr bwMode="auto">
            <a:xfrm>
              <a:off x="3918" y="720"/>
              <a:ext cx="2526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 eaLnBrk="0" hangingPunct="0"/>
              <a:r>
                <a:rPr lang="en-US" b="1" u="sng"/>
                <a:t>Ln(BRCA1 mRNA) &gt; </a:t>
              </a:r>
            </a:p>
            <a:p>
              <a:pPr defTabSz="842963" eaLnBrk="0" hangingPunct="0"/>
              <a:r>
                <a:rPr lang="en-US" b="1" u="sng"/>
                <a:t>15.49 – 0.31 Ln(ER</a:t>
              </a:r>
              <a:r>
                <a:rPr lang="en-US" b="1" u="sng">
                  <a:latin typeface="Symbol" pitchFamily="18" charset="2"/>
                </a:rPr>
                <a:t>a</a:t>
              </a:r>
              <a:r>
                <a:rPr lang="en-US" b="1" u="sng"/>
                <a:t> mRNA): </a:t>
              </a:r>
            </a:p>
          </p:txBody>
        </p:sp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3866" y="1232"/>
              <a:ext cx="2482" cy="2253"/>
              <a:chOff x="3866" y="1232"/>
              <a:chExt cx="2482" cy="2253"/>
            </a:xfrm>
          </p:grpSpPr>
          <p:sp>
            <p:nvSpPr>
              <p:cNvPr id="16419" name="Rectangle 24"/>
              <p:cNvSpPr>
                <a:spLocks noChangeArrowheads="1"/>
              </p:cNvSpPr>
              <p:nvPr/>
            </p:nvSpPr>
            <p:spPr bwMode="auto">
              <a:xfrm>
                <a:off x="4301" y="1266"/>
                <a:ext cx="1845" cy="1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0" name="Line 25"/>
              <p:cNvSpPr>
                <a:spLocks noChangeShapeType="1"/>
              </p:cNvSpPr>
              <p:nvPr/>
            </p:nvSpPr>
            <p:spPr bwMode="auto">
              <a:xfrm flipV="1">
                <a:off x="4301" y="2706"/>
                <a:ext cx="1" cy="20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Line 26"/>
              <p:cNvSpPr>
                <a:spLocks noChangeShapeType="1"/>
              </p:cNvSpPr>
              <p:nvPr/>
            </p:nvSpPr>
            <p:spPr bwMode="auto">
              <a:xfrm flipV="1">
                <a:off x="4301" y="2500"/>
                <a:ext cx="1" cy="20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Line 27"/>
              <p:cNvSpPr>
                <a:spLocks noChangeShapeType="1"/>
              </p:cNvSpPr>
              <p:nvPr/>
            </p:nvSpPr>
            <p:spPr bwMode="auto">
              <a:xfrm flipV="1">
                <a:off x="4301" y="2294"/>
                <a:ext cx="1" cy="20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Line 28"/>
              <p:cNvSpPr>
                <a:spLocks noChangeShapeType="1"/>
              </p:cNvSpPr>
              <p:nvPr/>
            </p:nvSpPr>
            <p:spPr bwMode="auto">
              <a:xfrm flipV="1">
                <a:off x="4301" y="2089"/>
                <a:ext cx="1" cy="20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Line 29"/>
              <p:cNvSpPr>
                <a:spLocks noChangeShapeType="1"/>
              </p:cNvSpPr>
              <p:nvPr/>
            </p:nvSpPr>
            <p:spPr bwMode="auto">
              <a:xfrm flipV="1">
                <a:off x="4301" y="1883"/>
                <a:ext cx="1" cy="20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Line 30"/>
              <p:cNvSpPr>
                <a:spLocks noChangeShapeType="1"/>
              </p:cNvSpPr>
              <p:nvPr/>
            </p:nvSpPr>
            <p:spPr bwMode="auto">
              <a:xfrm flipV="1">
                <a:off x="4301" y="1677"/>
                <a:ext cx="1" cy="20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Line 31"/>
              <p:cNvSpPr>
                <a:spLocks noChangeShapeType="1"/>
              </p:cNvSpPr>
              <p:nvPr/>
            </p:nvSpPr>
            <p:spPr bwMode="auto">
              <a:xfrm>
                <a:off x="4301" y="1677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Line 32"/>
              <p:cNvSpPr>
                <a:spLocks noChangeShapeType="1"/>
              </p:cNvSpPr>
              <p:nvPr/>
            </p:nvSpPr>
            <p:spPr bwMode="auto">
              <a:xfrm>
                <a:off x="4409" y="1677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Line 33"/>
              <p:cNvSpPr>
                <a:spLocks noChangeShapeType="1"/>
              </p:cNvSpPr>
              <p:nvPr/>
            </p:nvSpPr>
            <p:spPr bwMode="auto">
              <a:xfrm>
                <a:off x="4518" y="1677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Line 34"/>
              <p:cNvSpPr>
                <a:spLocks noChangeShapeType="1"/>
              </p:cNvSpPr>
              <p:nvPr/>
            </p:nvSpPr>
            <p:spPr bwMode="auto">
              <a:xfrm>
                <a:off x="4627" y="1677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Line 35"/>
              <p:cNvSpPr>
                <a:spLocks noChangeShapeType="1"/>
              </p:cNvSpPr>
              <p:nvPr/>
            </p:nvSpPr>
            <p:spPr bwMode="auto">
              <a:xfrm>
                <a:off x="4736" y="1677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Line 36"/>
              <p:cNvSpPr>
                <a:spLocks noChangeShapeType="1"/>
              </p:cNvSpPr>
              <p:nvPr/>
            </p:nvSpPr>
            <p:spPr bwMode="auto">
              <a:xfrm>
                <a:off x="4844" y="1677"/>
                <a:ext cx="11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Line 37"/>
              <p:cNvSpPr>
                <a:spLocks noChangeShapeType="1"/>
              </p:cNvSpPr>
              <p:nvPr/>
            </p:nvSpPr>
            <p:spPr bwMode="auto">
              <a:xfrm flipV="1">
                <a:off x="4954" y="1472"/>
                <a:ext cx="1" cy="20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Line 38"/>
              <p:cNvSpPr>
                <a:spLocks noChangeShapeType="1"/>
              </p:cNvSpPr>
              <p:nvPr/>
            </p:nvSpPr>
            <p:spPr bwMode="auto">
              <a:xfrm>
                <a:off x="4954" y="1472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Line 39"/>
              <p:cNvSpPr>
                <a:spLocks noChangeShapeType="1"/>
              </p:cNvSpPr>
              <p:nvPr/>
            </p:nvSpPr>
            <p:spPr bwMode="auto">
              <a:xfrm>
                <a:off x="5062" y="1472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Line 40"/>
              <p:cNvSpPr>
                <a:spLocks noChangeShapeType="1"/>
              </p:cNvSpPr>
              <p:nvPr/>
            </p:nvSpPr>
            <p:spPr bwMode="auto">
              <a:xfrm>
                <a:off x="5171" y="1472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Line 41"/>
              <p:cNvSpPr>
                <a:spLocks noChangeShapeType="1"/>
              </p:cNvSpPr>
              <p:nvPr/>
            </p:nvSpPr>
            <p:spPr bwMode="auto">
              <a:xfrm flipV="1">
                <a:off x="5279" y="1266"/>
                <a:ext cx="1" cy="20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7" name="Line 42"/>
              <p:cNvSpPr>
                <a:spLocks noChangeShapeType="1"/>
              </p:cNvSpPr>
              <p:nvPr/>
            </p:nvSpPr>
            <p:spPr bwMode="auto">
              <a:xfrm>
                <a:off x="5279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8" name="Line 43"/>
              <p:cNvSpPr>
                <a:spLocks noChangeShapeType="1"/>
              </p:cNvSpPr>
              <p:nvPr/>
            </p:nvSpPr>
            <p:spPr bwMode="auto">
              <a:xfrm>
                <a:off x="5388" y="1266"/>
                <a:ext cx="10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9" name="Line 44"/>
              <p:cNvSpPr>
                <a:spLocks noChangeShapeType="1"/>
              </p:cNvSpPr>
              <p:nvPr/>
            </p:nvSpPr>
            <p:spPr bwMode="auto">
              <a:xfrm>
                <a:off x="5496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Line 45"/>
              <p:cNvSpPr>
                <a:spLocks noChangeShapeType="1"/>
              </p:cNvSpPr>
              <p:nvPr/>
            </p:nvSpPr>
            <p:spPr bwMode="auto">
              <a:xfrm>
                <a:off x="5605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Line 46"/>
              <p:cNvSpPr>
                <a:spLocks noChangeShapeType="1"/>
              </p:cNvSpPr>
              <p:nvPr/>
            </p:nvSpPr>
            <p:spPr bwMode="auto">
              <a:xfrm>
                <a:off x="5714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Line 47"/>
              <p:cNvSpPr>
                <a:spLocks noChangeShapeType="1"/>
              </p:cNvSpPr>
              <p:nvPr/>
            </p:nvSpPr>
            <p:spPr bwMode="auto">
              <a:xfrm>
                <a:off x="5823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Line 48"/>
              <p:cNvSpPr>
                <a:spLocks noChangeShapeType="1"/>
              </p:cNvSpPr>
              <p:nvPr/>
            </p:nvSpPr>
            <p:spPr bwMode="auto">
              <a:xfrm>
                <a:off x="5932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4" name="Line 49"/>
              <p:cNvSpPr>
                <a:spLocks noChangeShapeType="1"/>
              </p:cNvSpPr>
              <p:nvPr/>
            </p:nvSpPr>
            <p:spPr bwMode="auto">
              <a:xfrm>
                <a:off x="6041" y="1266"/>
                <a:ext cx="10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5" name="Line 50"/>
              <p:cNvSpPr>
                <a:spLocks noChangeShapeType="1"/>
              </p:cNvSpPr>
              <p:nvPr/>
            </p:nvSpPr>
            <p:spPr bwMode="auto">
              <a:xfrm flipV="1">
                <a:off x="4306" y="1271"/>
                <a:ext cx="1" cy="187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6" name="Line 51"/>
              <p:cNvSpPr>
                <a:spLocks noChangeShapeType="1"/>
              </p:cNvSpPr>
              <p:nvPr/>
            </p:nvSpPr>
            <p:spPr bwMode="auto">
              <a:xfrm>
                <a:off x="4282" y="3116"/>
                <a:ext cx="188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7" name="Line 52"/>
              <p:cNvSpPr>
                <a:spLocks noChangeShapeType="1"/>
              </p:cNvSpPr>
              <p:nvPr/>
            </p:nvSpPr>
            <p:spPr bwMode="auto">
              <a:xfrm>
                <a:off x="4269" y="1635"/>
                <a:ext cx="27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8" name="Line 53"/>
              <p:cNvSpPr>
                <a:spLocks noChangeShapeType="1"/>
              </p:cNvSpPr>
              <p:nvPr/>
            </p:nvSpPr>
            <p:spPr bwMode="auto">
              <a:xfrm>
                <a:off x="4276" y="2011"/>
                <a:ext cx="2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9" name="Line 54"/>
              <p:cNvSpPr>
                <a:spLocks noChangeShapeType="1"/>
              </p:cNvSpPr>
              <p:nvPr/>
            </p:nvSpPr>
            <p:spPr bwMode="auto">
              <a:xfrm>
                <a:off x="4276" y="2376"/>
                <a:ext cx="2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0" name="Line 55"/>
              <p:cNvSpPr>
                <a:spLocks noChangeShapeType="1"/>
              </p:cNvSpPr>
              <p:nvPr/>
            </p:nvSpPr>
            <p:spPr bwMode="auto">
              <a:xfrm>
                <a:off x="4269" y="2752"/>
                <a:ext cx="4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1" name="Line 56"/>
              <p:cNvSpPr>
                <a:spLocks noChangeShapeType="1"/>
              </p:cNvSpPr>
              <p:nvPr/>
            </p:nvSpPr>
            <p:spPr bwMode="auto">
              <a:xfrm flipV="1">
                <a:off x="4676" y="3135"/>
                <a:ext cx="1" cy="2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2" name="Line 57"/>
              <p:cNvSpPr>
                <a:spLocks noChangeShapeType="1"/>
              </p:cNvSpPr>
              <p:nvPr/>
            </p:nvSpPr>
            <p:spPr bwMode="auto">
              <a:xfrm flipV="1">
                <a:off x="5046" y="3135"/>
                <a:ext cx="1" cy="2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3" name="Line 58"/>
              <p:cNvSpPr>
                <a:spLocks noChangeShapeType="1"/>
              </p:cNvSpPr>
              <p:nvPr/>
            </p:nvSpPr>
            <p:spPr bwMode="auto">
              <a:xfrm flipV="1">
                <a:off x="5415" y="3122"/>
                <a:ext cx="1" cy="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4" name="Line 59"/>
              <p:cNvSpPr>
                <a:spLocks noChangeShapeType="1"/>
              </p:cNvSpPr>
              <p:nvPr/>
            </p:nvSpPr>
            <p:spPr bwMode="auto">
              <a:xfrm flipV="1">
                <a:off x="5791" y="3122"/>
                <a:ext cx="1" cy="3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5" name="Rectangle 60"/>
              <p:cNvSpPr>
                <a:spLocks noChangeArrowheads="1"/>
              </p:cNvSpPr>
              <p:nvPr/>
            </p:nvSpPr>
            <p:spPr bwMode="auto">
              <a:xfrm>
                <a:off x="4243" y="3139"/>
                <a:ext cx="6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0</a:t>
                </a:r>
                <a:endParaRPr lang="en-US" b="1"/>
              </a:p>
            </p:txBody>
          </p:sp>
          <p:sp>
            <p:nvSpPr>
              <p:cNvPr id="16456" name="Rectangle 61"/>
              <p:cNvSpPr>
                <a:spLocks noChangeArrowheads="1"/>
              </p:cNvSpPr>
              <p:nvPr/>
            </p:nvSpPr>
            <p:spPr bwMode="auto">
              <a:xfrm>
                <a:off x="4619" y="3163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20</a:t>
                </a:r>
                <a:endParaRPr lang="en-US" b="1"/>
              </a:p>
            </p:txBody>
          </p:sp>
          <p:sp>
            <p:nvSpPr>
              <p:cNvPr id="16457" name="Rectangle 62"/>
              <p:cNvSpPr>
                <a:spLocks noChangeArrowheads="1"/>
              </p:cNvSpPr>
              <p:nvPr/>
            </p:nvSpPr>
            <p:spPr bwMode="auto">
              <a:xfrm>
                <a:off x="4996" y="3163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40</a:t>
                </a:r>
                <a:endParaRPr lang="en-US" b="1"/>
              </a:p>
            </p:txBody>
          </p:sp>
          <p:sp>
            <p:nvSpPr>
              <p:cNvPr id="16458" name="Rectangle 63"/>
              <p:cNvSpPr>
                <a:spLocks noChangeArrowheads="1"/>
              </p:cNvSpPr>
              <p:nvPr/>
            </p:nvSpPr>
            <p:spPr bwMode="auto">
              <a:xfrm>
                <a:off x="5759" y="3182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80</a:t>
                </a:r>
                <a:endParaRPr lang="en-US" b="1"/>
              </a:p>
            </p:txBody>
          </p:sp>
          <p:sp>
            <p:nvSpPr>
              <p:cNvPr id="16459" name="Rectangle 64"/>
              <p:cNvSpPr>
                <a:spLocks noChangeArrowheads="1"/>
              </p:cNvSpPr>
              <p:nvPr/>
            </p:nvSpPr>
            <p:spPr bwMode="auto">
              <a:xfrm>
                <a:off x="6043" y="3163"/>
                <a:ext cx="20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100</a:t>
                </a:r>
                <a:endParaRPr lang="en-US" b="1"/>
              </a:p>
            </p:txBody>
          </p:sp>
          <p:sp>
            <p:nvSpPr>
              <p:cNvPr id="16460" name="Rectangle 65"/>
              <p:cNvSpPr>
                <a:spLocks noChangeArrowheads="1"/>
              </p:cNvSpPr>
              <p:nvPr/>
            </p:nvSpPr>
            <p:spPr bwMode="auto">
              <a:xfrm>
                <a:off x="5366" y="3163"/>
                <a:ext cx="1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60</a:t>
                </a:r>
                <a:endParaRPr lang="en-US" b="1"/>
              </a:p>
            </p:txBody>
          </p:sp>
          <p:sp>
            <p:nvSpPr>
              <p:cNvPr id="16461" name="Rectangle 66"/>
              <p:cNvSpPr>
                <a:spLocks noChangeArrowheads="1"/>
              </p:cNvSpPr>
              <p:nvPr/>
            </p:nvSpPr>
            <p:spPr bwMode="auto">
              <a:xfrm>
                <a:off x="4133" y="2725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20</a:t>
                </a:r>
                <a:endParaRPr lang="en-US" b="1"/>
              </a:p>
            </p:txBody>
          </p:sp>
          <p:sp>
            <p:nvSpPr>
              <p:cNvPr id="16462" name="Rectangle 67"/>
              <p:cNvSpPr>
                <a:spLocks noChangeArrowheads="1"/>
              </p:cNvSpPr>
              <p:nvPr/>
            </p:nvSpPr>
            <p:spPr bwMode="auto">
              <a:xfrm>
                <a:off x="4133" y="2343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40</a:t>
                </a:r>
                <a:endParaRPr lang="en-US" b="1"/>
              </a:p>
            </p:txBody>
          </p:sp>
          <p:sp>
            <p:nvSpPr>
              <p:cNvPr id="16463" name="Rectangle 68"/>
              <p:cNvSpPr>
                <a:spLocks noChangeArrowheads="1"/>
              </p:cNvSpPr>
              <p:nvPr/>
            </p:nvSpPr>
            <p:spPr bwMode="auto">
              <a:xfrm>
                <a:off x="4133" y="1979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60</a:t>
                </a:r>
                <a:endParaRPr lang="en-US" b="1"/>
              </a:p>
            </p:txBody>
          </p:sp>
          <p:sp>
            <p:nvSpPr>
              <p:cNvPr id="16464" name="Rectangle 69"/>
              <p:cNvSpPr>
                <a:spLocks noChangeArrowheads="1"/>
              </p:cNvSpPr>
              <p:nvPr/>
            </p:nvSpPr>
            <p:spPr bwMode="auto">
              <a:xfrm>
                <a:off x="4133" y="1578"/>
                <a:ext cx="13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80</a:t>
                </a:r>
                <a:endParaRPr lang="en-US" b="1"/>
              </a:p>
            </p:txBody>
          </p:sp>
          <p:sp>
            <p:nvSpPr>
              <p:cNvPr id="16465" name="Rectangle 70"/>
              <p:cNvSpPr>
                <a:spLocks noChangeArrowheads="1"/>
              </p:cNvSpPr>
              <p:nvPr/>
            </p:nvSpPr>
            <p:spPr bwMode="auto">
              <a:xfrm>
                <a:off x="4058" y="1232"/>
                <a:ext cx="20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sz="1400"/>
                  <a:t>100</a:t>
                </a:r>
                <a:endParaRPr lang="en-US" b="1"/>
              </a:p>
            </p:txBody>
          </p:sp>
          <p:sp>
            <p:nvSpPr>
              <p:cNvPr id="16466" name="Rectangle 71"/>
              <p:cNvSpPr>
                <a:spLocks noChangeArrowheads="1"/>
              </p:cNvSpPr>
              <p:nvPr/>
            </p:nvSpPr>
            <p:spPr bwMode="auto">
              <a:xfrm>
                <a:off x="5186" y="2281"/>
                <a:ext cx="1162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defTabSz="842963" eaLnBrk="0" hangingPunct="0"/>
                <a:r>
                  <a:rPr lang="en-US" sz="2200"/>
                  <a:t>AUC=0.902</a:t>
                </a:r>
              </a:p>
              <a:p>
                <a:pPr defTabSz="842963" eaLnBrk="0" hangingPunct="0"/>
                <a:r>
                  <a:rPr lang="en-US" sz="2200"/>
                  <a:t>(.757, 1.00)</a:t>
                </a:r>
              </a:p>
              <a:p>
                <a:pPr defTabSz="842963" eaLnBrk="0" hangingPunct="0"/>
                <a:r>
                  <a:rPr lang="en-US" sz="2200"/>
                  <a:t>P=0.043</a:t>
                </a:r>
                <a:endParaRPr lang="en-US" sz="2200" b="1"/>
              </a:p>
            </p:txBody>
          </p:sp>
          <p:sp>
            <p:nvSpPr>
              <p:cNvPr id="16467" name="Rectangle 72"/>
              <p:cNvSpPr>
                <a:spLocks noChangeArrowheads="1"/>
              </p:cNvSpPr>
              <p:nvPr/>
            </p:nvSpPr>
            <p:spPr bwMode="auto">
              <a:xfrm>
                <a:off x="4680" y="3312"/>
                <a:ext cx="136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b="1"/>
                  <a:t>100% - Specificity</a:t>
                </a:r>
              </a:p>
            </p:txBody>
          </p:sp>
          <p:sp>
            <p:nvSpPr>
              <p:cNvPr id="16468" name="Rectangle 73"/>
              <p:cNvSpPr>
                <a:spLocks noChangeArrowheads="1"/>
              </p:cNvSpPr>
              <p:nvPr/>
            </p:nvSpPr>
            <p:spPr bwMode="auto">
              <a:xfrm rot="-5400000">
                <a:off x="3604" y="2086"/>
                <a:ext cx="720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842963" eaLnBrk="0" hangingPunct="0"/>
                <a:r>
                  <a:rPr lang="en-US" b="1"/>
                  <a:t>Sensitivity</a:t>
                </a:r>
              </a:p>
            </p:txBody>
          </p:sp>
          <p:sp>
            <p:nvSpPr>
              <p:cNvPr id="16469" name="Line 74"/>
              <p:cNvSpPr>
                <a:spLocks noChangeShapeType="1"/>
              </p:cNvSpPr>
              <p:nvPr/>
            </p:nvSpPr>
            <p:spPr bwMode="auto">
              <a:xfrm flipH="1">
                <a:off x="4326" y="1686"/>
                <a:ext cx="6" cy="14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0" name="Oval 75"/>
              <p:cNvSpPr>
                <a:spLocks noChangeArrowheads="1"/>
              </p:cNvSpPr>
              <p:nvPr/>
            </p:nvSpPr>
            <p:spPr bwMode="auto">
              <a:xfrm>
                <a:off x="4278" y="162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84363" tIns="42181" rIns="84363" bIns="42181" anchor="ctr"/>
              <a:lstStyle/>
              <a:p>
                <a:pPr algn="ctr" defTabSz="842963" eaLnBrk="0" hangingPunct="0"/>
                <a:endParaRPr lang="en-US" sz="2200" b="1"/>
              </a:p>
            </p:txBody>
          </p:sp>
        </p:grp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3176056" y="1771650"/>
            <a:ext cx="5739344" cy="5080000"/>
            <a:chOff x="-92" y="1040"/>
            <a:chExt cx="3572" cy="3013"/>
          </a:xfrm>
        </p:grpSpPr>
        <p:sp>
          <p:nvSpPr>
            <p:cNvPr id="16408" name="Text Box 77"/>
            <p:cNvSpPr txBox="1">
              <a:spLocks noChangeArrowheads="1"/>
            </p:cNvSpPr>
            <p:nvPr/>
          </p:nvSpPr>
          <p:spPr bwMode="auto">
            <a:xfrm>
              <a:off x="-92" y="1326"/>
              <a:ext cx="1201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r" defTabSz="842963">
                <a:spcBef>
                  <a:spcPct val="50000"/>
                </a:spcBef>
              </a:pPr>
              <a:r>
                <a:rPr lang="en-US" b="1" u="sng" dirty="0" err="1">
                  <a:cs typeface="Times New Roman" pitchFamily="18" charset="0"/>
                </a:rPr>
                <a:t>ER</a:t>
              </a:r>
              <a:r>
                <a:rPr lang="en-US" b="1" u="sng" dirty="0" err="1">
                  <a:latin typeface="Symbol" pitchFamily="18" charset="2"/>
                  <a:cs typeface="Times New Roman" pitchFamily="18" charset="0"/>
                </a:rPr>
                <a:t>a</a:t>
              </a:r>
              <a:r>
                <a:rPr lang="en-US" b="1" u="sng" dirty="0">
                  <a:latin typeface="Symbol" pitchFamily="18" charset="2"/>
                  <a:cs typeface="Times New Roman" pitchFamily="18" charset="0"/>
                </a:rPr>
                <a:t> / </a:t>
              </a:r>
              <a:r>
                <a:rPr lang="en-US" b="1" u="sng" dirty="0">
                  <a:cs typeface="Times New Roman" pitchFamily="18" charset="0"/>
                </a:rPr>
                <a:t>BRCA1 mRNA</a:t>
              </a:r>
            </a:p>
          </p:txBody>
        </p:sp>
        <p:sp>
          <p:nvSpPr>
            <p:cNvPr id="16409" name="Text Box 78"/>
            <p:cNvSpPr txBox="1">
              <a:spLocks noChangeArrowheads="1"/>
            </p:cNvSpPr>
            <p:nvPr/>
          </p:nvSpPr>
          <p:spPr bwMode="auto">
            <a:xfrm>
              <a:off x="445" y="1836"/>
              <a:ext cx="86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 sz="1500" b="1" dirty="0">
                  <a:cs typeface="Times New Roman" pitchFamily="18" charset="0"/>
                </a:rPr>
                <a:t>   positive</a:t>
              </a:r>
            </a:p>
          </p:txBody>
        </p:sp>
        <p:sp>
          <p:nvSpPr>
            <p:cNvPr id="16410" name="Text Box 79"/>
            <p:cNvSpPr txBox="1">
              <a:spLocks noChangeArrowheads="1"/>
            </p:cNvSpPr>
            <p:nvPr/>
          </p:nvSpPr>
          <p:spPr bwMode="auto">
            <a:xfrm>
              <a:off x="324" y="2352"/>
              <a:ext cx="1050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        negative</a:t>
              </a:r>
            </a:p>
          </p:txBody>
        </p:sp>
        <p:sp>
          <p:nvSpPr>
            <p:cNvPr id="16411" name="Text Box 80"/>
            <p:cNvSpPr txBox="1">
              <a:spLocks noChangeArrowheads="1"/>
            </p:cNvSpPr>
            <p:nvPr/>
          </p:nvSpPr>
          <p:spPr bwMode="auto">
            <a:xfrm>
              <a:off x="492" y="3057"/>
              <a:ext cx="556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 dirty="0">
                  <a:cs typeface="Times New Roman" pitchFamily="18" charset="0"/>
                </a:rPr>
                <a:t>TOTAL</a:t>
              </a:r>
            </a:p>
          </p:txBody>
        </p:sp>
        <p:sp>
          <p:nvSpPr>
            <p:cNvPr id="16412" name="Text Box 81"/>
            <p:cNvSpPr txBox="1">
              <a:spLocks noChangeArrowheads="1"/>
            </p:cNvSpPr>
            <p:nvPr/>
          </p:nvSpPr>
          <p:spPr bwMode="auto">
            <a:xfrm>
              <a:off x="1044" y="1226"/>
              <a:ext cx="1080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PRESENT</a:t>
              </a:r>
            </a:p>
          </p:txBody>
        </p:sp>
        <p:sp>
          <p:nvSpPr>
            <p:cNvPr id="16413" name="Text Box 82"/>
            <p:cNvSpPr txBox="1">
              <a:spLocks noChangeArrowheads="1"/>
            </p:cNvSpPr>
            <p:nvPr/>
          </p:nvSpPr>
          <p:spPr bwMode="auto">
            <a:xfrm>
              <a:off x="1991" y="1226"/>
              <a:ext cx="81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ABSENT</a:t>
              </a:r>
            </a:p>
          </p:txBody>
        </p:sp>
        <p:sp>
          <p:nvSpPr>
            <p:cNvPr id="16414" name="Text Box 83"/>
            <p:cNvSpPr txBox="1">
              <a:spLocks noChangeArrowheads="1"/>
            </p:cNvSpPr>
            <p:nvPr/>
          </p:nvSpPr>
          <p:spPr bwMode="auto">
            <a:xfrm>
              <a:off x="1128" y="1040"/>
              <a:ext cx="167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b="1" u="sng">
                  <a:cs typeface="Times New Roman" pitchFamily="18" charset="0"/>
                </a:rPr>
                <a:t>CLINICAL BENEFIT</a:t>
              </a:r>
            </a:p>
          </p:txBody>
        </p:sp>
        <p:sp>
          <p:nvSpPr>
            <p:cNvPr id="16415" name="Text Box 84"/>
            <p:cNvSpPr txBox="1">
              <a:spLocks noChangeArrowheads="1"/>
            </p:cNvSpPr>
            <p:nvPr/>
          </p:nvSpPr>
          <p:spPr bwMode="auto">
            <a:xfrm>
              <a:off x="240" y="3350"/>
              <a:ext cx="3240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               Sensitivity = 7/9 (78%)</a:t>
              </a:r>
            </a:p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               Specificity = 17/17 (100%)</a:t>
              </a:r>
            </a:p>
            <a:p>
              <a:pPr defTabSz="842963">
                <a:spcBef>
                  <a:spcPct val="50000"/>
                </a:spcBef>
              </a:pPr>
              <a:r>
                <a:rPr lang="en-US">
                  <a:cs typeface="Times New Roman" pitchFamily="18" charset="0"/>
                </a:rPr>
                <a:t>               Positive Predictive Value = 7/7 (100%)</a:t>
              </a:r>
            </a:p>
          </p:txBody>
        </p:sp>
        <p:sp>
          <p:nvSpPr>
            <p:cNvPr id="16416" name="Text Box 85"/>
            <p:cNvSpPr txBox="1">
              <a:spLocks noChangeArrowheads="1"/>
            </p:cNvSpPr>
            <p:nvPr/>
          </p:nvSpPr>
          <p:spPr bwMode="auto">
            <a:xfrm>
              <a:off x="2844" y="1218"/>
              <a:ext cx="556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363" tIns="42181" rIns="84363" bIns="42181">
              <a:spAutoFit/>
            </a:bodyPr>
            <a:lstStyle/>
            <a:p>
              <a:pPr algn="ctr" defTabSz="842963">
                <a:spcBef>
                  <a:spcPct val="50000"/>
                </a:spcBef>
              </a:pPr>
              <a:r>
                <a:rPr lang="en-US" sz="1500" b="1">
                  <a:cs typeface="Times New Roman" pitchFamily="18" charset="0"/>
                </a:rPr>
                <a:t>TOTAL</a:t>
              </a:r>
            </a:p>
          </p:txBody>
        </p:sp>
      </p:grpSp>
      <p:sp>
        <p:nvSpPr>
          <p:cNvPr id="16407" name="TextBox 8"/>
          <p:cNvSpPr txBox="1">
            <a:spLocks noChangeArrowheads="1"/>
          </p:cNvSpPr>
          <p:nvPr/>
        </p:nvSpPr>
        <p:spPr bwMode="auto">
          <a:xfrm>
            <a:off x="152400" y="1524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3C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318</Words>
  <Application>Microsoft Office PowerPoint</Application>
  <PresentationFormat>On-screen Show (4:3)</PresentationFormat>
  <Paragraphs>163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moy</dc:creator>
  <cp:lastModifiedBy>moy</cp:lastModifiedBy>
  <cp:revision>6</cp:revision>
  <cp:lastPrinted>2012-12-31T21:08:58Z</cp:lastPrinted>
  <dcterms:created xsi:type="dcterms:W3CDTF">2011-04-19T21:48:18Z</dcterms:created>
  <dcterms:modified xsi:type="dcterms:W3CDTF">2013-03-26T02:59:04Z</dcterms:modified>
</cp:coreProperties>
</file>