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6858000" cy="9144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wner" initials="o" lastIdx="1" clrIdx="0"/>
  <p:cmAuthor id="1" name="assafzar" initials="a" lastIdx="1" clrIdx="1"/>
  <p:cmAuthor id="2" name="assaf" initials="a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CC66"/>
    <a:srgbClr val="FFFF66"/>
    <a:srgbClr val="FFCC00"/>
    <a:srgbClr val="8BF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8" autoAdjust="0"/>
    <p:restoredTop sz="81695" autoAdjust="0"/>
  </p:normalViewPr>
  <p:slideViewPr>
    <p:cSldViewPr>
      <p:cViewPr>
        <p:scale>
          <a:sx n="75" d="100"/>
          <a:sy n="75" d="100"/>
        </p:scale>
        <p:origin x="1566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 rtl="0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rtl="0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9C598A1-7701-4CCB-90A1-89D68154168D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19138"/>
            <a:ext cx="270033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30250" y="4559300"/>
            <a:ext cx="5854700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 rtl="0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rtl="0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DAC718-921E-4ED7-A0DA-5E0A511E20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676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Table S1: Precision / Recall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31D327-9C83-4360-8533-87E7B0215D13}" type="slidenum">
              <a:rPr lang="en-US" smtClean="0">
                <a:cs typeface="Arial" charset="0"/>
              </a:rPr>
              <a:pPr/>
              <a:t>1</a:t>
            </a:fld>
            <a:endParaRPr 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623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9AF78-994E-4602-B78E-C1B2E1D5B685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F38CD-1B32-4D77-ACA8-43C91223D1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06616-90DD-4A52-ABAE-40767E0A28DF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4923A-B9EF-4AA0-A86A-927C9869EB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C5D65-AF8F-4EE5-86CC-2A196BA6FBCE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64A60-ED9B-4A87-BF49-BC398484E9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D08CD-4F7F-4D34-9BEE-F485FC3906A9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6B2B9-04B0-43AD-82B8-47B41D4285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CADA1-5083-4C30-9831-F320277EABF5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30830-B99E-4874-AD00-BDC2743FF1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7DF71-EDB8-4147-ADDE-573BD0CE1BCA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50ABF-8984-4D41-8164-31EA21CC6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C82FD-15C5-4E63-A0BD-118F132EF4DE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0A198-313D-4EA1-9573-9202B263B9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66176-41CE-4CCF-9EBA-B7CC28FD352D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C638E-7E1B-41AF-9EDE-60CF5CA84F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039BC-0BD2-4ADB-BAC7-B34CFE5133C9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90581-9C9F-431C-BD42-C4A709FAA7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8E33B-62B8-406D-A93A-AEABFA1363BA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0B703-0077-4B2E-855A-5DBC1D8D2B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E54FF-948D-45D4-BE69-BE7D4D9D2352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853D0-C40A-4E40-A210-5BB216363E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132EEA-99E3-4A91-9321-D52CECEEA461}" type="datetimeFigureOut">
              <a:rPr lang="en-US"/>
              <a:pPr>
                <a:defRPr/>
              </a:pPr>
              <a:t>11/1/2013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FB5A2C-403A-4666-BFF3-D361086E07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7384" y="3002871"/>
            <a:ext cx="6858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4" name="Table 73"/>
          <p:cNvGraphicFramePr>
            <a:graphicFrameLocks noGrp="1"/>
          </p:cNvGraphicFramePr>
          <p:nvPr>
            <p:extLst/>
          </p:nvPr>
        </p:nvGraphicFramePr>
        <p:xfrm>
          <a:off x="72008" y="179512"/>
          <a:ext cx="6741369" cy="266260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96144"/>
                <a:gridCol w="576064"/>
                <a:gridCol w="576064"/>
                <a:gridCol w="792088"/>
                <a:gridCol w="720080"/>
                <a:gridCol w="576064"/>
                <a:gridCol w="936104"/>
                <a:gridCol w="648072"/>
                <a:gridCol w="620689"/>
              </a:tblGrid>
              <a:tr h="506242"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600"/>
                        </a:spcAft>
                      </a:pPr>
                      <a:r>
                        <a:rPr lang="en-US" sz="950" dirty="0" smtClean="0"/>
                        <a:t>Algorithm </a:t>
                      </a:r>
                      <a:r>
                        <a:rPr lang="en-US" sz="950" dirty="0"/>
                        <a:t>/ Dataset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950" dirty="0" smtClean="0"/>
                        <a:t>Mean Precision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950" dirty="0" smtClean="0"/>
                        <a:t>Mean </a:t>
                      </a:r>
                      <a:r>
                        <a:rPr lang="en-US" sz="950" baseline="0" dirty="0" smtClean="0"/>
                        <a:t>Recall</a:t>
                      </a:r>
                    </a:p>
                  </a:txBody>
                  <a:tcPr marL="68343" marR="683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Init 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(N</a:t>
                      </a:r>
                      <a:r>
                        <a:rPr lang="en-US" sz="950" baseline="0" dirty="0" smtClean="0"/>
                        <a:t> = 28)</a:t>
                      </a:r>
                      <a:endParaRPr lang="en-US" sz="950" b="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SN15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(N</a:t>
                      </a:r>
                      <a:r>
                        <a:rPr lang="en-US" sz="950" baseline="0" dirty="0" smtClean="0"/>
                        <a:t> = 54)</a:t>
                      </a: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Melanoma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(N</a:t>
                      </a:r>
                      <a:r>
                        <a:rPr lang="en-US" sz="950" baseline="0" dirty="0" smtClean="0"/>
                        <a:t> = 20)</a:t>
                      </a: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TScratch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(N</a:t>
                      </a:r>
                      <a:r>
                        <a:rPr lang="en-US" sz="950" baseline="0" dirty="0" smtClean="0"/>
                        <a:t> = 24)</a:t>
                      </a: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Scatter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(N</a:t>
                      </a:r>
                      <a:r>
                        <a:rPr lang="en-US" sz="950" baseline="0" dirty="0" smtClean="0"/>
                        <a:t> = 6)</a:t>
                      </a: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err="1" smtClean="0"/>
                        <a:t>Microfluidics</a:t>
                      </a: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(N</a:t>
                      </a:r>
                      <a:r>
                        <a:rPr lang="en-US" sz="950" baseline="0" dirty="0" smtClean="0"/>
                        <a:t> = 13)</a:t>
                      </a: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HEK293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(N</a:t>
                      </a:r>
                      <a:r>
                        <a:rPr lang="en-US" sz="950" baseline="0" dirty="0" smtClean="0"/>
                        <a:t> = 12)</a:t>
                      </a: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MDCK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smtClean="0"/>
                        <a:t>(N</a:t>
                      </a:r>
                      <a:r>
                        <a:rPr lang="en-US" sz="950" baseline="0" dirty="0" smtClean="0"/>
                        <a:t> = 14)</a:t>
                      </a: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32803"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600"/>
                        </a:spcAft>
                      </a:pPr>
                      <a:r>
                        <a:rPr lang="en-US" sz="950" dirty="0" err="1" smtClean="0"/>
                        <a:t>Tscratch</a:t>
                      </a:r>
                      <a:endParaRPr lang="en-US" sz="950" dirty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600"/>
                        </a:spcAft>
                      </a:pPr>
                      <a:r>
                        <a:rPr lang="en-US" sz="950" dirty="0" smtClean="0"/>
                        <a:t>(</a:t>
                      </a:r>
                      <a:r>
                        <a:rPr lang="en-US" sz="950" dirty="0" err="1" smtClean="0"/>
                        <a:t>Geback</a:t>
                      </a:r>
                      <a:r>
                        <a:rPr lang="en-US" sz="950" dirty="0" smtClean="0"/>
                        <a:t> </a:t>
                      </a:r>
                      <a:r>
                        <a:rPr lang="en-US" sz="950" dirty="0"/>
                        <a:t>et al</a:t>
                      </a:r>
                      <a:r>
                        <a:rPr lang="en-US" sz="950" dirty="0" smtClean="0"/>
                        <a:t>., 2009)</a:t>
                      </a:r>
                      <a:endParaRPr lang="en-US" sz="9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0.94 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  <a:ea typeface="+mn-ea"/>
                          <a:cs typeface="+mn-cs"/>
                        </a:rPr>
                        <a:t>0.99</a:t>
                      </a:r>
                      <a:endParaRPr lang="en-US" sz="10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0.94 </a:t>
                      </a: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0.98</a:t>
                      </a:r>
                      <a:endParaRPr lang="en-US" sz="1000" b="0" kern="1200" dirty="0" smtClean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0.89 </a:t>
                      </a:r>
                      <a:endParaRPr lang="en-US" sz="1000" b="0" dirty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  <a:ea typeface="+mn-ea"/>
                          <a:cs typeface="+mn-cs"/>
                        </a:rPr>
                        <a:t>0.89</a:t>
                      </a:r>
                      <a:endParaRPr lang="en-US" sz="10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0.90</a:t>
                      </a:r>
                      <a:r>
                        <a:rPr lang="en-US" sz="1000" b="0" dirty="0" smtClean="0">
                          <a:latin typeface="+mn-lt"/>
                        </a:rPr>
                        <a:t> </a:t>
                      </a:r>
                      <a:endParaRPr lang="en-US" sz="1000" b="0" kern="120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0.98</a:t>
                      </a:r>
                      <a:endParaRPr lang="en-US" sz="1000" b="0" kern="1200" dirty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0.38</a:t>
                      </a:r>
                      <a:r>
                        <a:rPr lang="en-US" sz="1000" b="0" kern="1200" dirty="0" smtClean="0">
                          <a:latin typeface="+mn-lt"/>
                        </a:rPr>
                        <a:t> </a:t>
                      </a: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0.86</a:t>
                      </a:r>
                      <a:endParaRPr lang="en-US" sz="1000" b="0" kern="1200" dirty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0.35 </a:t>
                      </a:r>
                      <a:endParaRPr lang="en-US" sz="1000" b="0" dirty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0.79</a:t>
                      </a:r>
                      <a:endParaRPr lang="en-US" sz="10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0.84</a:t>
                      </a:r>
                      <a:r>
                        <a:rPr lang="en-US" sz="1000" b="0" dirty="0" smtClean="0">
                          <a:latin typeface="+mn-lt"/>
                        </a:rPr>
                        <a:t> </a:t>
                      </a:r>
                      <a:endParaRPr lang="en-US" sz="1000" b="0" kern="120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0.97</a:t>
                      </a:r>
                      <a:endParaRPr lang="en-US" sz="1000" b="0" kern="1200" dirty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kern="120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0.90 </a:t>
                      </a: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0.95</a:t>
                      </a:r>
                      <a:endParaRPr lang="en-US" sz="1000" b="0" kern="1200" dirty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32803"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600"/>
                        </a:spcAft>
                      </a:pPr>
                      <a:r>
                        <a:rPr lang="en-US" sz="950" dirty="0" err="1" smtClean="0"/>
                        <a:t>MultiCellSeg</a:t>
                      </a:r>
                      <a:endParaRPr lang="en-US" sz="950" dirty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600"/>
                        </a:spcAft>
                      </a:pPr>
                      <a:r>
                        <a:rPr lang="en-US" sz="950" dirty="0" smtClean="0"/>
                        <a:t>(</a:t>
                      </a:r>
                      <a:r>
                        <a:rPr lang="en-US" sz="950" dirty="0" err="1" smtClean="0"/>
                        <a:t>Zaritsky</a:t>
                      </a:r>
                      <a:r>
                        <a:rPr lang="en-US" sz="950" dirty="0" smtClean="0"/>
                        <a:t> </a:t>
                      </a:r>
                      <a:r>
                        <a:rPr lang="en-US" sz="950" dirty="0"/>
                        <a:t>et al. </a:t>
                      </a:r>
                      <a:r>
                        <a:rPr lang="en-US" sz="950" dirty="0" smtClean="0"/>
                        <a:t>2011)</a:t>
                      </a:r>
                      <a:endParaRPr lang="en-US" sz="95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kern="120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0.98 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0.98</a:t>
                      </a:r>
                      <a:endParaRPr lang="en-US" sz="1000" b="0" kern="1200" dirty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0.97 </a:t>
                      </a:r>
                      <a:endParaRPr lang="en-US" sz="1000" b="0" kern="120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0.97</a:t>
                      </a:r>
                      <a:endParaRPr lang="en-US" sz="1000" b="0" kern="1200" dirty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0.81 </a:t>
                      </a:r>
                      <a:endParaRPr lang="en-US" sz="1000" b="0" dirty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0.94</a:t>
                      </a:r>
                      <a:endParaRPr lang="en-US" sz="10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0.93 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0.94</a:t>
                      </a:r>
                      <a:endParaRPr lang="en-US" sz="10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0.45</a:t>
                      </a:r>
                      <a:r>
                        <a:rPr lang="en-US" sz="1000" b="0" kern="1200" dirty="0" smtClean="0">
                          <a:latin typeface="+mn-lt"/>
                        </a:rPr>
                        <a:t> </a:t>
                      </a: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0.79</a:t>
                      </a:r>
                      <a:endParaRPr lang="en-US" sz="1000" b="0" kern="1200" dirty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0.23</a:t>
                      </a:r>
                      <a:endParaRPr lang="en-US" sz="1000" b="0" dirty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0.98</a:t>
                      </a:r>
                      <a:endParaRPr lang="en-US" sz="10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0.95</a:t>
                      </a:r>
                      <a:r>
                        <a:rPr lang="en-US" sz="1000" b="0" kern="1200" dirty="0" smtClean="0">
                          <a:latin typeface="+mn-lt"/>
                        </a:rPr>
                        <a:t> </a:t>
                      </a: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0.95</a:t>
                      </a:r>
                      <a:endParaRPr lang="en-US" sz="1000" b="0" kern="1200" dirty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kern="120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0.97 </a:t>
                      </a: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0.96</a:t>
                      </a:r>
                      <a:endParaRPr lang="en-US" sz="1000" b="0" kern="1200" dirty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06242"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950" dirty="0" smtClean="0"/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r>
                        <a:rPr lang="en-US" sz="950" dirty="0" err="1" smtClean="0"/>
                        <a:t>Topman</a:t>
                      </a:r>
                      <a:r>
                        <a:rPr lang="en-US" sz="950" dirty="0" smtClean="0"/>
                        <a:t> </a:t>
                      </a:r>
                      <a:r>
                        <a:rPr lang="en-US" sz="950" dirty="0"/>
                        <a:t>et al. </a:t>
                      </a:r>
                      <a:r>
                        <a:rPr lang="en-US" sz="950" dirty="0" smtClean="0"/>
                        <a:t>2011</a:t>
                      </a:r>
                      <a:endParaRPr lang="en-US" sz="950" b="1" dirty="0" smtClean="0">
                        <a:solidFill>
                          <a:srgbClr val="333333"/>
                        </a:solidFill>
                        <a:latin typeface="Helvetica"/>
                        <a:ea typeface="Times New Roman"/>
                        <a:cs typeface="Arial"/>
                      </a:endParaRPr>
                    </a:p>
                  </a:txBody>
                  <a:tcPr marL="68343" marR="683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0.96</a:t>
                      </a:r>
                      <a:r>
                        <a:rPr lang="en-US" sz="1000" b="0" dirty="0" smtClean="0">
                          <a:latin typeface="+mn-lt"/>
                        </a:rPr>
                        <a:t> 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0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kern="120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0.92 </a:t>
                      </a: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0.99</a:t>
                      </a:r>
                    </a:p>
                  </a:txBody>
                  <a:tcPr marL="68343" marR="68343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0.91</a:t>
                      </a:r>
                      <a:r>
                        <a:rPr lang="en-US" sz="1000" b="0" dirty="0" smtClean="0">
                          <a:latin typeface="+mn-lt"/>
                        </a:rPr>
                        <a:t> </a:t>
                      </a:r>
                      <a:endParaRPr lang="en-US" sz="1000" b="0" dirty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0.94</a:t>
                      </a:r>
                    </a:p>
                  </a:txBody>
                  <a:tcPr marL="68343" marR="68343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kern="120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0.95</a:t>
                      </a: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solidFill>
                            <a:srgbClr val="333333"/>
                          </a:solidFill>
                          <a:latin typeface="+mn-lt"/>
                          <a:ea typeface="Times New Roman"/>
                          <a:cs typeface="Arial"/>
                        </a:rPr>
                        <a:t>0.67</a:t>
                      </a:r>
                      <a:endParaRPr lang="en-US" sz="1000" b="0" kern="1200" dirty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0.43 </a:t>
                      </a: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0.98</a:t>
                      </a:r>
                      <a:endParaRPr lang="en-US" sz="1000" b="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kern="1200" dirty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0.47</a:t>
                      </a:r>
                      <a:endParaRPr lang="en-US" sz="1000" b="0" dirty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0.99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0.74 </a:t>
                      </a:r>
                      <a:endParaRPr lang="en-US" sz="1000" b="0" kern="120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 smtClean="0">
                          <a:latin typeface="+mn-lt"/>
                        </a:rPr>
                        <a:t>1</a:t>
                      </a:r>
                      <a:endParaRPr lang="en-US" sz="1000" b="0" dirty="0" smtClean="0">
                        <a:latin typeface="+mn-lt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kern="1200" dirty="0" smtClean="0">
                        <a:solidFill>
                          <a:srgbClr val="333333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343" marR="68343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endParaRPr lang="en-US" sz="1000" b="0" dirty="0" smtClean="0">
                        <a:latin typeface="+mn-lt"/>
                      </a:endParaRP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0.81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 smtClean="0">
                          <a:latin typeface="+mn-lt"/>
                        </a:rPr>
                        <a:t>0.99</a:t>
                      </a:r>
                    </a:p>
                    <a:p>
                      <a:pPr algn="ctr" rtl="0">
                        <a:lnSpc>
                          <a:spcPts val="1030"/>
                        </a:lnSpc>
                        <a:spcAft>
                          <a:spcPts val="1030"/>
                        </a:spcAft>
                      </a:pPr>
                      <a:endParaRPr lang="en-US" sz="1000" b="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343" marR="68343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62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24198</TotalTime>
  <Words>131</Words>
  <Application>Microsoft Office PowerPoint</Application>
  <PresentationFormat>On-screen Show (4:3)</PresentationFormat>
  <Paragraphs>110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temp</dc:creator>
  <cp:lastModifiedBy>biohpc</cp:lastModifiedBy>
  <cp:revision>894</cp:revision>
  <dcterms:created xsi:type="dcterms:W3CDTF">2011-02-28T07:51:54Z</dcterms:created>
  <dcterms:modified xsi:type="dcterms:W3CDTF">2013-11-04T23:33:23Z</dcterms:modified>
</cp:coreProperties>
</file>