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8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00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605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7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87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63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42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93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58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73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410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5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E85F5-B8FB-4066-94CA-AC7305BA51CF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06E12-62CE-49B1-B381-1C5F2C7F66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844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>
            <a:spLocks noChangeArrowheads="1"/>
          </p:cNvSpPr>
          <p:nvPr/>
        </p:nvSpPr>
        <p:spPr bwMode="auto">
          <a:xfrm>
            <a:off x="6679145" y="12498"/>
            <a:ext cx="102784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1200" dirty="0" smtClean="0">
                <a:latin typeface="Calibri" pitchFamily="34" charset="0"/>
              </a:rPr>
              <a:t>(Suppl. Fig</a:t>
            </a:r>
            <a:r>
              <a:rPr kumimoji="0" lang="en-US" altLang="zh-TW" sz="1200" dirty="0">
                <a:latin typeface="Calibri" pitchFamily="34" charset="0"/>
              </a:rPr>
              <a:t>. </a:t>
            </a:r>
            <a:r>
              <a:rPr kumimoji="0" lang="en-US" altLang="zh-TW" sz="1200" dirty="0" smtClean="0">
                <a:latin typeface="Calibri" pitchFamily="34" charset="0"/>
              </a:rPr>
              <a:t>1)</a:t>
            </a:r>
            <a:endParaRPr kumimoji="0" lang="zh-TW" altLang="en-US" sz="1200" dirty="0">
              <a:latin typeface="Calibri" pitchFamily="34" charset="0"/>
            </a:endParaRPr>
          </a:p>
        </p:txBody>
      </p:sp>
      <p:sp>
        <p:nvSpPr>
          <p:cNvPr id="3" name="橢圓 2"/>
          <p:cNvSpPr/>
          <p:nvPr/>
        </p:nvSpPr>
        <p:spPr bwMode="auto">
          <a:xfrm>
            <a:off x="2336145" y="2252003"/>
            <a:ext cx="922527" cy="907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srgbClr val="FF0000"/>
              </a:solidFill>
            </a:endParaRPr>
          </a:p>
        </p:txBody>
      </p:sp>
      <p:sp>
        <p:nvSpPr>
          <p:cNvPr id="4" name="橢圓 3"/>
          <p:cNvSpPr/>
          <p:nvPr/>
        </p:nvSpPr>
        <p:spPr bwMode="auto">
          <a:xfrm>
            <a:off x="2825345" y="2242478"/>
            <a:ext cx="922527" cy="907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 dirty="0">
              <a:solidFill>
                <a:srgbClr val="FF0000"/>
              </a:solidFill>
            </a:endParaRPr>
          </a:p>
        </p:txBody>
      </p:sp>
      <p:sp>
        <p:nvSpPr>
          <p:cNvPr id="5" name="文字方塊 9"/>
          <p:cNvSpPr txBox="1">
            <a:spLocks noChangeArrowheads="1"/>
          </p:cNvSpPr>
          <p:nvPr/>
        </p:nvSpPr>
        <p:spPr bwMode="auto">
          <a:xfrm>
            <a:off x="1323366" y="3164358"/>
            <a:ext cx="167866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sz="1100" dirty="0" smtClean="0">
                <a:latin typeface="Calibri" pitchFamily="34" charset="0"/>
              </a:rPr>
              <a:t>16 Young </a:t>
            </a:r>
            <a:r>
              <a:rPr kumimoji="0" lang="en-US" altLang="zh-TW" sz="1100" dirty="0">
                <a:latin typeface="Calibri" pitchFamily="34" charset="0"/>
              </a:rPr>
              <a:t>vs. </a:t>
            </a:r>
            <a:r>
              <a:rPr kumimoji="0" lang="en-US" altLang="zh-TW" sz="1100" dirty="0" smtClean="0">
                <a:latin typeface="Calibri" pitchFamily="34" charset="0"/>
              </a:rPr>
              <a:t>32 elder HCC</a:t>
            </a:r>
          </a:p>
          <a:p>
            <a:pPr algn="ctr"/>
            <a:r>
              <a:rPr kumimoji="0" lang="en-US" altLang="zh-TW" sz="1100" dirty="0" smtClean="0">
                <a:latin typeface="Calibri" pitchFamily="34" charset="0"/>
              </a:rPr>
              <a:t>q&lt;0.05, 696 </a:t>
            </a:r>
            <a:r>
              <a:rPr kumimoji="0" lang="en-US" altLang="zh-TW" sz="1100" dirty="0">
                <a:latin typeface="Calibri" pitchFamily="34" charset="0"/>
              </a:rPr>
              <a:t>ids</a:t>
            </a:r>
            <a:endParaRPr kumimoji="0" lang="zh-TW" altLang="en-US" sz="1100" dirty="0">
              <a:latin typeface="Calibri" pitchFamily="34" charset="0"/>
            </a:endParaRPr>
          </a:p>
        </p:txBody>
      </p:sp>
      <p:sp>
        <p:nvSpPr>
          <p:cNvPr id="6" name="矩形 10"/>
          <p:cNvSpPr>
            <a:spLocks noChangeArrowheads="1"/>
          </p:cNvSpPr>
          <p:nvPr/>
        </p:nvSpPr>
        <p:spPr bwMode="auto">
          <a:xfrm>
            <a:off x="3020731" y="3071416"/>
            <a:ext cx="1731564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zh-TW" sz="1100" dirty="0" smtClean="0">
                <a:latin typeface="Calibri" pitchFamily="34" charset="0"/>
              </a:rPr>
              <a:t>Young HCC</a:t>
            </a:r>
            <a:endParaRPr kumimoji="0" lang="en-US" altLang="zh-TW" sz="1100" dirty="0">
              <a:latin typeface="Calibri" pitchFamily="34" charset="0"/>
            </a:endParaRPr>
          </a:p>
          <a:p>
            <a:pPr algn="ctr"/>
            <a:r>
              <a:rPr kumimoji="0" lang="en-US" altLang="zh-TW" sz="1100" dirty="0" smtClean="0">
                <a:latin typeface="Calibri" pitchFamily="34" charset="0"/>
              </a:rPr>
              <a:t>16 tumor </a:t>
            </a:r>
            <a:r>
              <a:rPr kumimoji="0" lang="en-US" altLang="zh-TW" sz="1100" dirty="0">
                <a:latin typeface="Calibri" pitchFamily="34" charset="0"/>
              </a:rPr>
              <a:t>vs. </a:t>
            </a:r>
            <a:r>
              <a:rPr kumimoji="0" lang="en-US" altLang="zh-TW" sz="1100" dirty="0" smtClean="0">
                <a:latin typeface="Calibri" pitchFamily="34" charset="0"/>
              </a:rPr>
              <a:t>15 non-tumor</a:t>
            </a:r>
            <a:endParaRPr kumimoji="0" lang="en-US" altLang="zh-TW" sz="1100" dirty="0">
              <a:latin typeface="Calibri" pitchFamily="34" charset="0"/>
            </a:endParaRPr>
          </a:p>
          <a:p>
            <a:pPr algn="ctr"/>
            <a:r>
              <a:rPr kumimoji="0" lang="en-US" altLang="zh-TW" sz="1100" dirty="0">
                <a:latin typeface="Calibri" pitchFamily="34" charset="0"/>
              </a:rPr>
              <a:t>q&lt;0.01, </a:t>
            </a:r>
            <a:r>
              <a:rPr kumimoji="0" lang="en-US" altLang="zh-TW" sz="1100" dirty="0" smtClean="0">
                <a:latin typeface="Calibri" pitchFamily="34" charset="0"/>
              </a:rPr>
              <a:t>10949 </a:t>
            </a:r>
            <a:r>
              <a:rPr kumimoji="0" lang="en-US" altLang="zh-TW" sz="1100" dirty="0">
                <a:latin typeface="Calibri" pitchFamily="34" charset="0"/>
              </a:rPr>
              <a:t>ids</a:t>
            </a:r>
          </a:p>
        </p:txBody>
      </p:sp>
      <p:sp>
        <p:nvSpPr>
          <p:cNvPr id="7" name="文字方塊 12"/>
          <p:cNvSpPr txBox="1">
            <a:spLocks noChangeArrowheads="1"/>
          </p:cNvSpPr>
          <p:nvPr/>
        </p:nvSpPr>
        <p:spPr bwMode="auto">
          <a:xfrm>
            <a:off x="2821117" y="2561113"/>
            <a:ext cx="46212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en-US" altLang="zh-TW" sz="1400" dirty="0" smtClean="0">
                <a:latin typeface="Calibri" pitchFamily="34" charset="0"/>
              </a:rPr>
              <a:t>449</a:t>
            </a:r>
            <a:endParaRPr kumimoji="0" lang="zh-TW" altLang="en-US" sz="1400" dirty="0">
              <a:latin typeface="Calibri" pitchFamily="34" charset="0"/>
            </a:endParaRPr>
          </a:p>
        </p:txBody>
      </p:sp>
      <p:sp>
        <p:nvSpPr>
          <p:cNvPr id="8" name="文字方塊 31"/>
          <p:cNvSpPr txBox="1">
            <a:spLocks noChangeArrowheads="1"/>
          </p:cNvSpPr>
          <p:nvPr/>
        </p:nvSpPr>
        <p:spPr bwMode="auto">
          <a:xfrm>
            <a:off x="2402844" y="2603246"/>
            <a:ext cx="3385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800" dirty="0" smtClean="0">
                <a:latin typeface="Calibri" pitchFamily="34" charset="0"/>
              </a:rPr>
              <a:t>247</a:t>
            </a:r>
            <a:endParaRPr kumimoji="0" lang="zh-TW" altLang="en-US" sz="800" dirty="0">
              <a:latin typeface="Calibri" pitchFamily="34" charset="0"/>
            </a:endParaRPr>
          </a:p>
        </p:txBody>
      </p:sp>
      <p:sp>
        <p:nvSpPr>
          <p:cNvPr id="9" name="文字方塊 32"/>
          <p:cNvSpPr txBox="1">
            <a:spLocks noChangeArrowheads="1"/>
          </p:cNvSpPr>
          <p:nvPr/>
        </p:nvSpPr>
        <p:spPr bwMode="auto">
          <a:xfrm>
            <a:off x="3281492" y="2603246"/>
            <a:ext cx="44114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800" dirty="0" smtClean="0">
                <a:latin typeface="Calibri" pitchFamily="34" charset="0"/>
              </a:rPr>
              <a:t>10500</a:t>
            </a:r>
            <a:endParaRPr kumimoji="0" lang="zh-TW" altLang="en-US" sz="800" dirty="0">
              <a:latin typeface="Calibri" pitchFamily="34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77554" y="2523031"/>
            <a:ext cx="1765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Training cohort I</a:t>
            </a:r>
          </a:p>
          <a:p>
            <a:r>
              <a:rPr lang="en-US" altLang="zh-TW" sz="1200" dirty="0" smtClean="0"/>
              <a:t>(Fig. 1A-B; </a:t>
            </a:r>
            <a:r>
              <a:rPr lang="en-US" altLang="zh-TW" sz="1200" b="1" dirty="0">
                <a:solidFill>
                  <a:srgbClr val="FF0000"/>
                </a:solidFill>
              </a:rPr>
              <a:t>GSE45267</a:t>
            </a:r>
            <a:r>
              <a:rPr lang="en-US" altLang="zh-TW" sz="1200" dirty="0" smtClean="0"/>
              <a:t>)</a:t>
            </a:r>
            <a:endParaRPr lang="zh-TW" altLang="en-US" sz="12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5495951" y="2575327"/>
            <a:ext cx="1619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Training cohort II</a:t>
            </a:r>
          </a:p>
          <a:p>
            <a:r>
              <a:rPr lang="en-US" altLang="zh-TW" sz="1200" dirty="0" smtClean="0"/>
              <a:t>(Fig. 1C; </a:t>
            </a:r>
            <a:r>
              <a:rPr lang="en-US" altLang="zh-TW" sz="1200" b="1" dirty="0">
                <a:solidFill>
                  <a:srgbClr val="FF0000"/>
                </a:solidFill>
              </a:rPr>
              <a:t>GSE45434</a:t>
            </a:r>
            <a:r>
              <a:rPr lang="en-US" altLang="zh-TW" sz="1200" dirty="0" smtClean="0"/>
              <a:t>)</a:t>
            </a:r>
            <a:endParaRPr lang="zh-TW" altLang="en-US" sz="1200" dirty="0"/>
          </a:p>
        </p:txBody>
      </p:sp>
      <p:cxnSp>
        <p:nvCxnSpPr>
          <p:cNvPr id="13" name="直線單箭頭接點 12"/>
          <p:cNvCxnSpPr/>
          <p:nvPr/>
        </p:nvCxnSpPr>
        <p:spPr>
          <a:xfrm>
            <a:off x="3035654" y="2894677"/>
            <a:ext cx="0" cy="979440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字方塊 9"/>
          <p:cNvSpPr txBox="1">
            <a:spLocks noChangeArrowheads="1"/>
          </p:cNvSpPr>
          <p:nvPr/>
        </p:nvSpPr>
        <p:spPr bwMode="auto">
          <a:xfrm>
            <a:off x="5361021" y="3134423"/>
            <a:ext cx="18316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zh-TW" sz="1200" dirty="0" smtClean="0">
                <a:latin typeface="Calibri" pitchFamily="34" charset="0"/>
              </a:rPr>
              <a:t>16 Young (in-house) vs</a:t>
            </a:r>
            <a:r>
              <a:rPr kumimoji="0" lang="en-US" altLang="zh-TW" sz="1200" dirty="0">
                <a:latin typeface="Calibri" pitchFamily="34" charset="0"/>
              </a:rPr>
              <a:t>. </a:t>
            </a:r>
            <a:r>
              <a:rPr kumimoji="0" lang="en-US" altLang="zh-TW" sz="1200" dirty="0" smtClean="0">
                <a:latin typeface="Calibri" pitchFamily="34" charset="0"/>
              </a:rPr>
              <a:t>16 elder HCC (from </a:t>
            </a:r>
            <a:r>
              <a:rPr lang="en-US" altLang="zh-TW" sz="1200" dirty="0" err="1" smtClean="0"/>
              <a:t>expO</a:t>
            </a:r>
            <a:r>
              <a:rPr lang="en-US" altLang="zh-TW" sz="1200" dirty="0" smtClean="0"/>
              <a:t>)</a:t>
            </a:r>
            <a:endParaRPr kumimoji="0" lang="en-US" altLang="zh-TW" sz="1200" dirty="0" smtClean="0">
              <a:latin typeface="Calibri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23213" y="3658592"/>
            <a:ext cx="1769413" cy="46166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1200" b="1" dirty="0"/>
              <a:t>Signature Evaluation Tool (SET)</a:t>
            </a:r>
            <a:endParaRPr lang="zh-TW" altLang="en-US" sz="1200" dirty="0"/>
          </a:p>
        </p:txBody>
      </p:sp>
      <p:cxnSp>
        <p:nvCxnSpPr>
          <p:cNvPr id="22" name="直線單箭頭接點 21"/>
          <p:cNvCxnSpPr/>
          <p:nvPr/>
        </p:nvCxnSpPr>
        <p:spPr>
          <a:xfrm>
            <a:off x="6294166" y="4231659"/>
            <a:ext cx="0" cy="425533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字方塊 12"/>
          <p:cNvSpPr txBox="1">
            <a:spLocks noChangeArrowheads="1"/>
          </p:cNvSpPr>
          <p:nvPr/>
        </p:nvSpPr>
        <p:spPr bwMode="auto">
          <a:xfrm>
            <a:off x="5464309" y="4594128"/>
            <a:ext cx="16733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en-US" altLang="zh-TW" sz="1400" dirty="0" smtClean="0">
                <a:latin typeface="Calibri" pitchFamily="34" charset="0"/>
              </a:rPr>
              <a:t>309 probe sets</a:t>
            </a:r>
            <a:endParaRPr kumimoji="0" lang="zh-TW" altLang="en-US" sz="1400" dirty="0">
              <a:latin typeface="Calibri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94115" y="5841103"/>
            <a:ext cx="23743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dirty="0" smtClean="0"/>
              <a:t>21 </a:t>
            </a:r>
            <a:r>
              <a:rPr lang="en-US" altLang="zh-TW" sz="1200" dirty="0" err="1"/>
              <a:t>yHCCs</a:t>
            </a:r>
            <a:r>
              <a:rPr lang="en-US" altLang="zh-TW" sz="1200" dirty="0"/>
              <a:t> and 10 aged HCCs (4 T1 &amp; 6 </a:t>
            </a:r>
            <a:r>
              <a:rPr lang="en-US" altLang="zh-TW" sz="1200" dirty="0" smtClean="0"/>
              <a:t>T3; all in-house data)</a:t>
            </a:r>
            <a:endParaRPr lang="zh-TW" altLang="en-US" sz="1200" dirty="0"/>
          </a:p>
        </p:txBody>
      </p:sp>
      <p:sp>
        <p:nvSpPr>
          <p:cNvPr id="26" name="文字方塊 25"/>
          <p:cNvSpPr txBox="1"/>
          <p:nvPr/>
        </p:nvSpPr>
        <p:spPr>
          <a:xfrm>
            <a:off x="3266393" y="5805479"/>
            <a:ext cx="1619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/>
              <a:t>Validation dataset</a:t>
            </a:r>
          </a:p>
          <a:p>
            <a:r>
              <a:rPr lang="en-US" altLang="zh-TW" sz="1200" dirty="0" smtClean="0"/>
              <a:t>(Fig. 1D; </a:t>
            </a:r>
            <a:r>
              <a:rPr lang="en-US" altLang="zh-TW" sz="1200" b="1" dirty="0">
                <a:solidFill>
                  <a:srgbClr val="FF0000"/>
                </a:solidFill>
              </a:rPr>
              <a:t>GSE45435</a:t>
            </a:r>
            <a:r>
              <a:rPr lang="en-US" altLang="zh-TW" sz="1200" dirty="0" smtClean="0"/>
              <a:t>)</a:t>
            </a:r>
            <a:endParaRPr lang="zh-TW" altLang="en-US" sz="1200" dirty="0"/>
          </a:p>
        </p:txBody>
      </p:sp>
      <p:cxnSp>
        <p:nvCxnSpPr>
          <p:cNvPr id="27" name="直線單箭頭接點 26"/>
          <p:cNvCxnSpPr/>
          <p:nvPr/>
        </p:nvCxnSpPr>
        <p:spPr>
          <a:xfrm>
            <a:off x="6294166" y="4901905"/>
            <a:ext cx="0" cy="425533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5443836" y="5395332"/>
            <a:ext cx="1769413" cy="46166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1200" b="1" dirty="0"/>
              <a:t>Signature Evaluation Tool (SET)</a:t>
            </a:r>
            <a:endParaRPr lang="zh-TW" altLang="en-US" sz="1200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2326435" y="1071147"/>
            <a:ext cx="1471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RMA normalization</a:t>
            </a:r>
          </a:p>
          <a:p>
            <a:pPr algn="ctr"/>
            <a:r>
              <a:rPr lang="en-US" altLang="zh-TW" sz="1200" dirty="0" err="1" smtClean="0"/>
              <a:t>Limma</a:t>
            </a:r>
            <a:r>
              <a:rPr lang="en-US" altLang="zh-TW" sz="1200" dirty="0" smtClean="0"/>
              <a:t> (p values)</a:t>
            </a:r>
          </a:p>
          <a:p>
            <a:pPr algn="ctr"/>
            <a:r>
              <a:rPr lang="en-US" altLang="zh-TW" sz="1200" dirty="0" err="1" smtClean="0"/>
              <a:t>pFDR</a:t>
            </a:r>
            <a:r>
              <a:rPr lang="en-US" altLang="zh-TW" sz="1200" dirty="0" smtClean="0"/>
              <a:t> (q values)</a:t>
            </a:r>
            <a:endParaRPr lang="zh-TW" altLang="en-US" sz="1200" dirty="0"/>
          </a:p>
        </p:txBody>
      </p:sp>
      <p:cxnSp>
        <p:nvCxnSpPr>
          <p:cNvPr id="30" name="直線單箭頭接點 29"/>
          <p:cNvCxnSpPr/>
          <p:nvPr/>
        </p:nvCxnSpPr>
        <p:spPr>
          <a:xfrm>
            <a:off x="3002032" y="1726199"/>
            <a:ext cx="0" cy="425533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單箭頭接點 30"/>
          <p:cNvCxnSpPr/>
          <p:nvPr/>
        </p:nvCxnSpPr>
        <p:spPr>
          <a:xfrm>
            <a:off x="2989494" y="629064"/>
            <a:ext cx="0" cy="425533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字方塊 31"/>
          <p:cNvSpPr txBox="1"/>
          <p:nvPr/>
        </p:nvSpPr>
        <p:spPr>
          <a:xfrm>
            <a:off x="1086874" y="1144082"/>
            <a:ext cx="1079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err="1" smtClean="0"/>
              <a:t>Bioconductor</a:t>
            </a:r>
            <a:endParaRPr lang="en-US" altLang="zh-TW" sz="1200" dirty="0" smtClean="0"/>
          </a:p>
          <a:p>
            <a:r>
              <a:rPr lang="en-US" altLang="zh-TW" sz="1200" dirty="0" smtClean="0"/>
              <a:t>packages</a:t>
            </a:r>
            <a:endParaRPr lang="zh-TW" altLang="en-US" sz="1200" dirty="0"/>
          </a:p>
        </p:txBody>
      </p:sp>
      <p:sp>
        <p:nvSpPr>
          <p:cNvPr id="34" name="左中括弧 33"/>
          <p:cNvSpPr/>
          <p:nvPr/>
        </p:nvSpPr>
        <p:spPr>
          <a:xfrm>
            <a:off x="2197915" y="1191697"/>
            <a:ext cx="164393" cy="415697"/>
          </a:xfrm>
          <a:prstGeom prst="leftBracket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矩形 34"/>
          <p:cNvSpPr/>
          <p:nvPr/>
        </p:nvSpPr>
        <p:spPr>
          <a:xfrm>
            <a:off x="1458514" y="178488"/>
            <a:ext cx="31608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1100" dirty="0" smtClean="0"/>
              <a:t>primary </a:t>
            </a:r>
            <a:r>
              <a:rPr lang="en-US" altLang="zh-TW" sz="1100" dirty="0"/>
              <a:t>HCC </a:t>
            </a:r>
            <a:r>
              <a:rPr lang="en-US" altLang="zh-TW" sz="1100" dirty="0" smtClean="0"/>
              <a:t>samples &amp; non-cancerous tissues, from 61 patients (Table 1)</a:t>
            </a:r>
            <a:endParaRPr lang="zh-TW" altLang="en-US" sz="1100" dirty="0"/>
          </a:p>
        </p:txBody>
      </p:sp>
      <p:sp>
        <p:nvSpPr>
          <p:cNvPr id="36" name="圓角矩形 35"/>
          <p:cNvSpPr/>
          <p:nvPr/>
        </p:nvSpPr>
        <p:spPr>
          <a:xfrm>
            <a:off x="268022" y="2411314"/>
            <a:ext cx="1715384" cy="66010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圓角矩形 36"/>
          <p:cNvSpPr/>
          <p:nvPr/>
        </p:nvSpPr>
        <p:spPr>
          <a:xfrm>
            <a:off x="5482588" y="2543795"/>
            <a:ext cx="1626445" cy="56088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圓角矩形 37"/>
          <p:cNvSpPr/>
          <p:nvPr/>
        </p:nvSpPr>
        <p:spPr>
          <a:xfrm>
            <a:off x="3230834" y="5757978"/>
            <a:ext cx="1626445" cy="548439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9" name="直線單箭頭接點 38"/>
          <p:cNvCxnSpPr/>
          <p:nvPr/>
        </p:nvCxnSpPr>
        <p:spPr>
          <a:xfrm>
            <a:off x="3736613" y="1647359"/>
            <a:ext cx="1663145" cy="933639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單箭頭接點 41"/>
          <p:cNvCxnSpPr/>
          <p:nvPr/>
        </p:nvCxnSpPr>
        <p:spPr>
          <a:xfrm>
            <a:off x="3038960" y="3858351"/>
            <a:ext cx="2242488" cy="0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82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ywlee</dc:creator>
  <cp:lastModifiedBy>ywlee</cp:lastModifiedBy>
  <cp:revision>1</cp:revision>
  <dcterms:created xsi:type="dcterms:W3CDTF">2013-10-11T08:55:43Z</dcterms:created>
  <dcterms:modified xsi:type="dcterms:W3CDTF">2013-10-11T08:56:13Z</dcterms:modified>
</cp:coreProperties>
</file>