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8" d="100"/>
          <a:sy n="118" d="100"/>
        </p:scale>
        <p:origin x="-87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B77D2B-64A9-49B9-9769-8DCA81836A48}" type="datetimeFigureOut">
              <a:rPr lang="en-US" smtClean="0"/>
              <a:t>7/24/2013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63D573-2B1D-4147-8F18-7F039BCD09B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B77D2B-64A9-49B9-9769-8DCA81836A48}" type="datetimeFigureOut">
              <a:rPr lang="en-US" smtClean="0"/>
              <a:t>7/24/2013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63D573-2B1D-4147-8F18-7F039BCD09B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B77D2B-64A9-49B9-9769-8DCA81836A48}" type="datetimeFigureOut">
              <a:rPr lang="en-US" smtClean="0"/>
              <a:t>7/24/2013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63D573-2B1D-4147-8F18-7F039BCD09B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B77D2B-64A9-49B9-9769-8DCA81836A48}" type="datetimeFigureOut">
              <a:rPr lang="en-US" smtClean="0"/>
              <a:t>7/24/2013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63D573-2B1D-4147-8F18-7F039BCD09B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B77D2B-64A9-49B9-9769-8DCA81836A48}" type="datetimeFigureOut">
              <a:rPr lang="en-US" smtClean="0"/>
              <a:t>7/24/2013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63D573-2B1D-4147-8F18-7F039BCD09B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B77D2B-64A9-49B9-9769-8DCA81836A48}" type="datetimeFigureOut">
              <a:rPr lang="en-US" smtClean="0"/>
              <a:t>7/24/2013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63D573-2B1D-4147-8F18-7F039BCD09B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B77D2B-64A9-49B9-9769-8DCA81836A48}" type="datetimeFigureOut">
              <a:rPr lang="en-US" smtClean="0"/>
              <a:t>7/24/2013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63D573-2B1D-4147-8F18-7F039BCD09B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B77D2B-64A9-49B9-9769-8DCA81836A48}" type="datetimeFigureOut">
              <a:rPr lang="en-US" smtClean="0"/>
              <a:t>7/24/2013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63D573-2B1D-4147-8F18-7F039BCD09B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B77D2B-64A9-49B9-9769-8DCA81836A48}" type="datetimeFigureOut">
              <a:rPr lang="en-US" smtClean="0"/>
              <a:t>7/24/2013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63D573-2B1D-4147-8F18-7F039BCD09B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B77D2B-64A9-49B9-9769-8DCA81836A48}" type="datetimeFigureOut">
              <a:rPr lang="en-US" smtClean="0"/>
              <a:t>7/24/2013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63D573-2B1D-4147-8F18-7F039BCD09B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B77D2B-64A9-49B9-9769-8DCA81836A48}" type="datetimeFigureOut">
              <a:rPr lang="en-US" smtClean="0"/>
              <a:t>7/24/2013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63D573-2B1D-4147-8F18-7F039BCD09B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B77D2B-64A9-49B9-9769-8DCA81836A48}" type="datetimeFigureOut">
              <a:rPr lang="en-US" smtClean="0"/>
              <a:t>7/24/2013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63D573-2B1D-4147-8F18-7F039BCD09B5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905000" y="914400"/>
          <a:ext cx="5105400" cy="4874610"/>
        </p:xfrm>
        <a:graphic>
          <a:graphicData uri="http://schemas.openxmlformats.org/drawingml/2006/table">
            <a:tbl>
              <a:tblPr/>
              <a:tblGrid>
                <a:gridCol w="2488012"/>
                <a:gridCol w="995205"/>
                <a:gridCol w="587170"/>
                <a:gridCol w="1035013"/>
              </a:tblGrid>
              <a:tr h="187486">
                <a:tc gridSpan="4"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Supplementary </a:t>
                      </a:r>
                      <a:r>
                        <a:rPr lang="en-US" sz="11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Table S1.     Spearman </a:t>
                      </a:r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Rank Correlation Analysis for Overall </a:t>
                      </a:r>
                      <a:r>
                        <a:rPr lang="en-US" sz="11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Survival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43" marR="7443" marT="744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43" marR="7443" marT="744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1427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Variable</a:t>
                      </a:r>
                    </a:p>
                  </a:txBody>
                  <a:tcPr marL="7443" marR="7443" marT="744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No. of Patients</a:t>
                      </a:r>
                    </a:p>
                  </a:txBody>
                  <a:tcPr marL="7443" marR="7443" marT="7443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Rho</a:t>
                      </a:r>
                    </a:p>
                  </a:txBody>
                  <a:tcPr marL="7443" marR="7443" marT="7443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</a:t>
                      </a:r>
                      <a:r>
                        <a:rPr lang="en-US" sz="1100" b="1" i="1" u="none" strike="noStrike" baseline="30000">
                          <a:solidFill>
                            <a:srgbClr val="000000"/>
                          </a:solidFill>
                          <a:latin typeface="Calibri"/>
                        </a:rPr>
                        <a:t>*</a:t>
                      </a:r>
                      <a:endParaRPr lang="en-US" sz="1100" b="1" i="1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43" marR="7443" marT="744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78557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1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Cytokines</a:t>
                      </a:r>
                    </a:p>
                  </a:txBody>
                  <a:tcPr marL="7443" marR="7443" marT="744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443" marR="7443" marT="7443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443" marR="7443" marT="7443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443" marR="7443" marT="744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8D8D8"/>
                    </a:solidFill>
                  </a:tcPr>
                </a:tc>
              </a:tr>
              <a:tr h="178557"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    IL-6 (Max change vs Baseline)</a:t>
                      </a:r>
                    </a:p>
                  </a:txBody>
                  <a:tcPr marL="7443" marR="7443" marT="744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18</a:t>
                      </a:r>
                    </a:p>
                  </a:txBody>
                  <a:tcPr marL="7443" marR="7443" marT="744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-0.137</a:t>
                      </a:r>
                    </a:p>
                  </a:txBody>
                  <a:tcPr marL="7443" marR="7443" marT="744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0.587</a:t>
                      </a:r>
                    </a:p>
                  </a:txBody>
                  <a:tcPr marL="7443" marR="7443" marT="744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78557"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    IL-8 (Max change vs Baseline)</a:t>
                      </a:r>
                    </a:p>
                  </a:txBody>
                  <a:tcPr marL="7443" marR="7443" marT="744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18</a:t>
                      </a:r>
                    </a:p>
                  </a:txBody>
                  <a:tcPr marL="7443" marR="7443" marT="744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0.133</a:t>
                      </a:r>
                    </a:p>
                  </a:txBody>
                  <a:tcPr marL="7443" marR="7443" marT="744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0.598</a:t>
                      </a:r>
                    </a:p>
                  </a:txBody>
                  <a:tcPr marL="7443" marR="7443" marT="744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78557"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    IL-10 (Max change vs Baseline)</a:t>
                      </a:r>
                    </a:p>
                  </a:txBody>
                  <a:tcPr marL="7443" marR="7443" marT="744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18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43" marR="7443" marT="744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0.159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43" marR="7443" marT="744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0.509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43" marR="7443" marT="744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78557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1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CA19-9</a:t>
                      </a:r>
                    </a:p>
                  </a:txBody>
                  <a:tcPr marL="7443" marR="7443" marT="744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443" marR="7443" marT="744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443" marR="7443" marT="744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443" marR="7443" marT="744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8D8D8"/>
                    </a:solidFill>
                  </a:tcPr>
                </a:tc>
              </a:tr>
              <a:tr h="178557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    C1 vs Baseline</a:t>
                      </a:r>
                    </a:p>
                  </a:txBody>
                  <a:tcPr marL="7443" marR="7443" marT="744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12</a:t>
                      </a:r>
                    </a:p>
                  </a:txBody>
                  <a:tcPr marL="7443" marR="7443" marT="744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-0.579</a:t>
                      </a:r>
                    </a:p>
                  </a:txBody>
                  <a:tcPr marL="7443" marR="7443" marT="744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0.0486</a:t>
                      </a:r>
                    </a:p>
                  </a:txBody>
                  <a:tcPr marL="7443" marR="7443" marT="744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78557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    C2 vs Baseline</a:t>
                      </a:r>
                    </a:p>
                  </a:txBody>
                  <a:tcPr marL="7443" marR="7443" marT="744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13</a:t>
                      </a:r>
                    </a:p>
                  </a:txBody>
                  <a:tcPr marL="7443" marR="7443" marT="744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-0.46</a:t>
                      </a:r>
                    </a:p>
                  </a:txBody>
                  <a:tcPr marL="7443" marR="7443" marT="744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0.114</a:t>
                      </a:r>
                    </a:p>
                  </a:txBody>
                  <a:tcPr marL="7443" marR="7443" marT="744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78557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RECIST</a:t>
                      </a:r>
                    </a:p>
                  </a:txBody>
                  <a:tcPr marL="7443" marR="7443" marT="744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443" marR="7443" marT="744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443" marR="7443" marT="744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443" marR="7443" marT="744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8D8D8"/>
                    </a:solidFill>
                  </a:tcPr>
                </a:tc>
              </a:tr>
              <a:tr h="178557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    C2 vs Baseline</a:t>
                      </a:r>
                    </a:p>
                  </a:txBody>
                  <a:tcPr marL="7443" marR="7443" marT="744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19</a:t>
                      </a:r>
                    </a:p>
                  </a:txBody>
                  <a:tcPr marL="7443" marR="7443" marT="744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-0.652</a:t>
                      </a:r>
                    </a:p>
                  </a:txBody>
                  <a:tcPr marL="7443" marR="7443" marT="744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0.002</a:t>
                      </a:r>
                    </a:p>
                  </a:txBody>
                  <a:tcPr marL="7443" marR="7443" marT="744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78557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SUVmax</a:t>
                      </a:r>
                    </a:p>
                  </a:txBody>
                  <a:tcPr marL="7443" marR="7443" marT="744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443" marR="7443" marT="744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443" marR="7443" marT="744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443" marR="7443" marT="744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8D8D8"/>
                    </a:solidFill>
                  </a:tcPr>
                </a:tc>
              </a:tr>
              <a:tr h="178557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    All lesions (C2 vs Baseline)</a:t>
                      </a:r>
                    </a:p>
                  </a:txBody>
                  <a:tcPr marL="7443" marR="7443" marT="744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8</a:t>
                      </a:r>
                    </a:p>
                  </a:txBody>
                  <a:tcPr marL="7443" marR="7443" marT="744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0.214</a:t>
                      </a:r>
                    </a:p>
                  </a:txBody>
                  <a:tcPr marL="7443" marR="7443" marT="744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0.619</a:t>
                      </a:r>
                    </a:p>
                  </a:txBody>
                  <a:tcPr marL="7443" marR="7443" marT="744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78557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    All lesions (C1D15 vs Baseline)</a:t>
                      </a:r>
                    </a:p>
                  </a:txBody>
                  <a:tcPr marL="7443" marR="7443" marT="744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9</a:t>
                      </a:r>
                    </a:p>
                  </a:txBody>
                  <a:tcPr marL="7443" marR="7443" marT="744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0.301</a:t>
                      </a:r>
                    </a:p>
                  </a:txBody>
                  <a:tcPr marL="7443" marR="7443" marT="744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0.431</a:t>
                      </a:r>
                    </a:p>
                  </a:txBody>
                  <a:tcPr marL="7443" marR="7443" marT="744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78557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    Up to 5 target lesions (C2 vs Baseline)</a:t>
                      </a:r>
                    </a:p>
                  </a:txBody>
                  <a:tcPr marL="7443" marR="7443" marT="744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</a:t>
                      </a:r>
                    </a:p>
                  </a:txBody>
                  <a:tcPr marL="7443" marR="7443" marT="744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0.047</a:t>
                      </a:r>
                    </a:p>
                  </a:txBody>
                  <a:tcPr marL="7443" marR="7443" marT="744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0.935</a:t>
                      </a:r>
                    </a:p>
                  </a:txBody>
                  <a:tcPr marL="7443" marR="7443" marT="744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78557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    Pancreas only (C2 vs Baseline)</a:t>
                      </a:r>
                    </a:p>
                  </a:txBody>
                  <a:tcPr marL="7443" marR="7443" marT="744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</a:t>
                      </a:r>
                    </a:p>
                  </a:txBody>
                  <a:tcPr marL="7443" marR="7443" marT="744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0.431</a:t>
                      </a:r>
                    </a:p>
                  </a:txBody>
                  <a:tcPr marL="7443" marR="7443" marT="744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0.286</a:t>
                      </a:r>
                    </a:p>
                  </a:txBody>
                  <a:tcPr marL="7443" marR="7443" marT="744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78557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    Pancreas only (C1D15 vs Baseline)</a:t>
                      </a:r>
                    </a:p>
                  </a:txBody>
                  <a:tcPr marL="7443" marR="7443" marT="744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</a:t>
                      </a:r>
                    </a:p>
                  </a:txBody>
                  <a:tcPr marL="7443" marR="7443" marT="744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-0.4</a:t>
                      </a:r>
                    </a:p>
                  </a:txBody>
                  <a:tcPr marL="7443" marR="7443" marT="744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0.291</a:t>
                      </a:r>
                    </a:p>
                  </a:txBody>
                  <a:tcPr marL="7443" marR="7443" marT="744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78557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    Liver only (C2 vs Baseline)</a:t>
                      </a:r>
                    </a:p>
                  </a:txBody>
                  <a:tcPr marL="7443" marR="7443" marT="744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</a:t>
                      </a:r>
                    </a:p>
                  </a:txBody>
                  <a:tcPr marL="7443" marR="7443" marT="744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-0.771</a:t>
                      </a:r>
                    </a:p>
                  </a:txBody>
                  <a:tcPr marL="7443" marR="7443" marT="744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0.103</a:t>
                      </a:r>
                    </a:p>
                  </a:txBody>
                  <a:tcPr marL="7443" marR="7443" marT="744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78557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    Liver only (C1D15 vs Baseline)</a:t>
                      </a:r>
                    </a:p>
                  </a:txBody>
                  <a:tcPr marL="7443" marR="7443" marT="744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</a:t>
                      </a:r>
                    </a:p>
                  </a:txBody>
                  <a:tcPr marL="7443" marR="7443" marT="744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0.25</a:t>
                      </a:r>
                    </a:p>
                  </a:txBody>
                  <a:tcPr marL="7443" marR="7443" marT="744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0.595</a:t>
                      </a:r>
                    </a:p>
                  </a:txBody>
                  <a:tcPr marL="7443" marR="7443" marT="744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78557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MVP</a:t>
                      </a:r>
                    </a:p>
                  </a:txBody>
                  <a:tcPr marL="7443" marR="7443" marT="744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443" marR="7443" marT="744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443" marR="7443" marT="744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443" marR="7443" marT="744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8D8D8"/>
                    </a:solidFill>
                  </a:tcPr>
                </a:tc>
              </a:tr>
              <a:tr h="178557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    All lesions (C2 vs Baseline)</a:t>
                      </a:r>
                    </a:p>
                  </a:txBody>
                  <a:tcPr marL="7443" marR="7443" marT="744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</a:t>
                      </a:r>
                    </a:p>
                  </a:txBody>
                  <a:tcPr marL="7443" marR="7443" marT="744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-0.405</a:t>
                      </a:r>
                    </a:p>
                  </a:txBody>
                  <a:tcPr marL="7443" marR="7443" marT="744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0.327</a:t>
                      </a:r>
                    </a:p>
                  </a:txBody>
                  <a:tcPr marL="7443" marR="7443" marT="744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78557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    All lesions (C1D15 vs Baseline)</a:t>
                      </a:r>
                    </a:p>
                  </a:txBody>
                  <a:tcPr marL="7443" marR="7443" marT="744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</a:t>
                      </a:r>
                    </a:p>
                  </a:txBody>
                  <a:tcPr marL="7443" marR="7443" marT="744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-0.283</a:t>
                      </a:r>
                    </a:p>
                  </a:txBody>
                  <a:tcPr marL="7443" marR="7443" marT="744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0.463</a:t>
                      </a:r>
                    </a:p>
                  </a:txBody>
                  <a:tcPr marL="7443" marR="7443" marT="744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78557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    Pancreas only (C2 vs Baseline)</a:t>
                      </a:r>
                    </a:p>
                  </a:txBody>
                  <a:tcPr marL="7443" marR="7443" marT="744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</a:t>
                      </a:r>
                    </a:p>
                  </a:txBody>
                  <a:tcPr marL="7443" marR="7443" marT="744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-0.619</a:t>
                      </a:r>
                    </a:p>
                  </a:txBody>
                  <a:tcPr marL="7443" marR="7443" marT="744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0.115</a:t>
                      </a:r>
                    </a:p>
                  </a:txBody>
                  <a:tcPr marL="7443" marR="7443" marT="744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78557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    Pancreas only (C1D15 vs Baseline)</a:t>
                      </a:r>
                    </a:p>
                  </a:txBody>
                  <a:tcPr marL="7443" marR="7443" marT="744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</a:t>
                      </a:r>
                    </a:p>
                  </a:txBody>
                  <a:tcPr marL="7443" marR="7443" marT="744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-0.583</a:t>
                      </a:r>
                    </a:p>
                  </a:txBody>
                  <a:tcPr marL="7443" marR="7443" marT="744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0.108</a:t>
                      </a:r>
                    </a:p>
                  </a:txBody>
                  <a:tcPr marL="7443" marR="7443" marT="744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78557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    Liver only (C2 vs Baseline)</a:t>
                      </a:r>
                    </a:p>
                  </a:txBody>
                  <a:tcPr marL="7443" marR="7443" marT="744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</a:t>
                      </a:r>
                    </a:p>
                  </a:txBody>
                  <a:tcPr marL="7443" marR="7443" marT="744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-1</a:t>
                      </a:r>
                    </a:p>
                  </a:txBody>
                  <a:tcPr marL="7443" marR="7443" marT="744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0.003</a:t>
                      </a:r>
                    </a:p>
                  </a:txBody>
                  <a:tcPr marL="7443" marR="7443" marT="744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78557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    Liver only (C1D15 vs Baseline)</a:t>
                      </a:r>
                    </a:p>
                  </a:txBody>
                  <a:tcPr marL="7443" marR="7443" marT="744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</a:t>
                      </a:r>
                    </a:p>
                  </a:txBody>
                  <a:tcPr marL="7443" marR="7443" marT="744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-0.929</a:t>
                      </a:r>
                    </a:p>
                  </a:txBody>
                  <a:tcPr marL="7443" marR="7443" marT="744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0.007</a:t>
                      </a:r>
                    </a:p>
                  </a:txBody>
                  <a:tcPr marL="7443" marR="7443" marT="744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87486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*Spearman rank test</a:t>
                      </a:r>
                    </a:p>
                  </a:txBody>
                  <a:tcPr marL="7443" marR="7443" marT="744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443" marR="7443" marT="744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443" marR="7443" marT="744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443" marR="7443" marT="744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240</Words>
  <Application>Microsoft Office PowerPoint</Application>
  <PresentationFormat>On-screen Show (4:3)</PresentationFormat>
  <Paragraphs>105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Gregory</dc:creator>
  <cp:lastModifiedBy>Gregory</cp:lastModifiedBy>
  <cp:revision>2</cp:revision>
  <dcterms:created xsi:type="dcterms:W3CDTF">2013-07-24T21:50:36Z</dcterms:created>
  <dcterms:modified xsi:type="dcterms:W3CDTF">2013-07-24T21:52:08Z</dcterms:modified>
</cp:coreProperties>
</file>