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handoutMasterIdLst>
    <p:handoutMasterId r:id="rId8"/>
  </p:handoutMasterIdLst>
  <p:sldIdLst>
    <p:sldId id="260" r:id="rId2"/>
    <p:sldId id="265" r:id="rId3"/>
    <p:sldId id="258" r:id="rId4"/>
    <p:sldId id="277" r:id="rId5"/>
    <p:sldId id="264" r:id="rId6"/>
    <p:sldId id="275" r:id="rId7"/>
  </p:sldIdLst>
  <p:sldSz cx="6858000" cy="9906000" type="A4"/>
  <p:notesSz cx="7099300" cy="10234613"/>
  <p:embeddedFontLst>
    <p:embeddedFont>
      <p:font typeface="Calibri" pitchFamily="34" charset="0"/>
      <p:regular r:id="rId9"/>
      <p:bold r:id="rId10"/>
      <p:italic r:id="rId11"/>
      <p:boldItalic r:id="rId12"/>
    </p:embeddedFont>
  </p:embeddedFontLst>
  <p:defaultTextStyle>
    <a:defPPr>
      <a:defRPr lang="en-US"/>
    </a:defPPr>
    <a:lvl1pPr marL="0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850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700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551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5402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4252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3102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952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30803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CC99FF"/>
    <a:srgbClr val="FF0066"/>
    <a:srgbClr val="9900CC"/>
    <a:srgbClr val="8080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2352" y="-11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33.emf"/><Relationship Id="rId7" Type="http://schemas.openxmlformats.org/officeDocument/2006/relationships/image" Target="../media/image37.emf"/><Relationship Id="rId2" Type="http://schemas.openxmlformats.org/officeDocument/2006/relationships/image" Target="../media/image32.emf"/><Relationship Id="rId1" Type="http://schemas.openxmlformats.org/officeDocument/2006/relationships/image" Target="../media/image31.emf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image" Target="../media/image43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image" Target="../media/image58.emf"/><Relationship Id="rId6" Type="http://schemas.openxmlformats.org/officeDocument/2006/relationships/image" Target="../media/image63.emf"/><Relationship Id="rId5" Type="http://schemas.openxmlformats.org/officeDocument/2006/relationships/image" Target="../media/image62.emf"/><Relationship Id="rId4" Type="http://schemas.openxmlformats.org/officeDocument/2006/relationships/image" Target="../media/image61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emf"/><Relationship Id="rId1" Type="http://schemas.openxmlformats.org/officeDocument/2006/relationships/image" Target="../media/image8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5631" cy="511813"/>
          </a:xfrm>
          <a:prstGeom prst="rect">
            <a:avLst/>
          </a:prstGeom>
        </p:spPr>
        <p:txBody>
          <a:bodyPr vert="horz" lIns="95811" tIns="47905" rIns="95811" bIns="47905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979" y="1"/>
            <a:ext cx="3075631" cy="511813"/>
          </a:xfrm>
          <a:prstGeom prst="rect">
            <a:avLst/>
          </a:prstGeom>
        </p:spPr>
        <p:txBody>
          <a:bodyPr vert="horz" lIns="95811" tIns="47905" rIns="95811" bIns="47905" rtlCol="0"/>
          <a:lstStyle>
            <a:lvl1pPr algn="r">
              <a:defRPr sz="1300"/>
            </a:lvl1pPr>
          </a:lstStyle>
          <a:p>
            <a:fld id="{484E61C1-5661-4C87-95E9-AB243EADC830}" type="datetimeFigureOut">
              <a:rPr lang="en-GB" smtClean="0"/>
              <a:pPr/>
              <a:t>10/04/2013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55"/>
            <a:ext cx="3075631" cy="511812"/>
          </a:xfrm>
          <a:prstGeom prst="rect">
            <a:avLst/>
          </a:prstGeom>
        </p:spPr>
        <p:txBody>
          <a:bodyPr vert="horz" lIns="95811" tIns="47905" rIns="95811" bIns="47905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979" y="9721155"/>
            <a:ext cx="3075631" cy="511812"/>
          </a:xfrm>
          <a:prstGeom prst="rect">
            <a:avLst/>
          </a:prstGeom>
        </p:spPr>
        <p:txBody>
          <a:bodyPr vert="horz" lIns="95811" tIns="47905" rIns="95811" bIns="47905" rtlCol="0" anchor="b"/>
          <a:lstStyle>
            <a:lvl1pPr algn="r">
              <a:defRPr sz="1300"/>
            </a:lvl1pPr>
          </a:lstStyle>
          <a:p>
            <a:fld id="{A3D0B2BC-4A68-4AE4-A322-A869E71F3CD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138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4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3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0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59594-1AE4-436E-86BB-6B8E419AB00F}" type="datetimeFigureOut">
              <a:rPr lang="en-US" smtClean="0"/>
              <a:pPr/>
              <a:t>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6CB-7B3D-4703-A502-288F778B22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59594-1AE4-436E-86BB-6B8E419AB00F}" type="datetimeFigureOut">
              <a:rPr lang="en-US" smtClean="0"/>
              <a:pPr/>
              <a:t>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6CB-7B3D-4703-A502-288F778B22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2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2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59594-1AE4-436E-86BB-6B8E419AB00F}" type="datetimeFigureOut">
              <a:rPr lang="en-US" smtClean="0"/>
              <a:pPr/>
              <a:t>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6CB-7B3D-4703-A502-288F778B22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59594-1AE4-436E-86BB-6B8E419AB00F}" type="datetimeFigureOut">
              <a:rPr lang="en-US" smtClean="0"/>
              <a:pPr/>
              <a:t>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6CB-7B3D-4703-A502-288F778B22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85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7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365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4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2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31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19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08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59594-1AE4-436E-86BB-6B8E419AB00F}" type="datetimeFigureOut">
              <a:rPr lang="en-US" smtClean="0"/>
              <a:pPr/>
              <a:t>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6CB-7B3D-4703-A502-288F778B22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59594-1AE4-436E-86BB-6B8E419AB00F}" type="datetimeFigureOut">
              <a:rPr lang="en-US" smtClean="0"/>
              <a:pPr/>
              <a:t>4/10/2013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6CB-7B3D-4703-A502-288F778B22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850" indent="0">
              <a:buNone/>
              <a:defRPr sz="2100" b="1"/>
            </a:lvl2pPr>
            <a:lvl3pPr marL="957700" indent="0">
              <a:buNone/>
              <a:defRPr sz="1900" b="1"/>
            </a:lvl3pPr>
            <a:lvl4pPr marL="1436551" indent="0">
              <a:buNone/>
              <a:defRPr sz="1600" b="1"/>
            </a:lvl4pPr>
            <a:lvl5pPr marL="1915402" indent="0">
              <a:buNone/>
              <a:defRPr sz="1600" b="1"/>
            </a:lvl5pPr>
            <a:lvl6pPr marL="2394252" indent="0">
              <a:buNone/>
              <a:defRPr sz="1600" b="1"/>
            </a:lvl6pPr>
            <a:lvl7pPr marL="2873102" indent="0">
              <a:buNone/>
              <a:defRPr sz="1600" b="1"/>
            </a:lvl7pPr>
            <a:lvl8pPr marL="3351952" indent="0">
              <a:buNone/>
              <a:defRPr sz="1600" b="1"/>
            </a:lvl8pPr>
            <a:lvl9pPr marL="38308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217385"/>
            <a:ext cx="3031331" cy="92410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850" indent="0">
              <a:buNone/>
              <a:defRPr sz="2100" b="1"/>
            </a:lvl2pPr>
            <a:lvl3pPr marL="957700" indent="0">
              <a:buNone/>
              <a:defRPr sz="1900" b="1"/>
            </a:lvl3pPr>
            <a:lvl4pPr marL="1436551" indent="0">
              <a:buNone/>
              <a:defRPr sz="1600" b="1"/>
            </a:lvl4pPr>
            <a:lvl5pPr marL="1915402" indent="0">
              <a:buNone/>
              <a:defRPr sz="1600" b="1"/>
            </a:lvl5pPr>
            <a:lvl6pPr marL="2394252" indent="0">
              <a:buNone/>
              <a:defRPr sz="1600" b="1"/>
            </a:lvl6pPr>
            <a:lvl7pPr marL="2873102" indent="0">
              <a:buNone/>
              <a:defRPr sz="1600" b="1"/>
            </a:lvl7pPr>
            <a:lvl8pPr marL="3351952" indent="0">
              <a:buNone/>
              <a:defRPr sz="1600" b="1"/>
            </a:lvl8pPr>
            <a:lvl9pPr marL="38308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3141486"/>
            <a:ext cx="3031331" cy="570741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59594-1AE4-436E-86BB-6B8E419AB00F}" type="datetimeFigureOut">
              <a:rPr lang="en-US" smtClean="0"/>
              <a:pPr/>
              <a:t>4/10/2013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6CB-7B3D-4703-A502-288F778B22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59594-1AE4-436E-86BB-6B8E419AB00F}" type="datetimeFigureOut">
              <a:rPr lang="en-US" smtClean="0"/>
              <a:pPr/>
              <a:t>4/10/2013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6CB-7B3D-4703-A502-288F778B22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59594-1AE4-436E-86BB-6B8E419AB00F}" type="datetimeFigureOut">
              <a:rPr lang="en-US" smtClean="0"/>
              <a:pPr/>
              <a:t>4/10/2013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6CB-7B3D-4703-A502-288F778B22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94406"/>
            <a:ext cx="2256235" cy="1678517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94408"/>
            <a:ext cx="3833813" cy="8454497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2072925"/>
            <a:ext cx="2256235" cy="6775980"/>
          </a:xfrm>
        </p:spPr>
        <p:txBody>
          <a:bodyPr/>
          <a:lstStyle>
            <a:lvl1pPr marL="0" indent="0">
              <a:buNone/>
              <a:defRPr sz="1500"/>
            </a:lvl1pPr>
            <a:lvl2pPr marL="478850" indent="0">
              <a:buNone/>
              <a:defRPr sz="1300"/>
            </a:lvl2pPr>
            <a:lvl3pPr marL="957700" indent="0">
              <a:buNone/>
              <a:defRPr sz="1000"/>
            </a:lvl3pPr>
            <a:lvl4pPr marL="1436551" indent="0">
              <a:buNone/>
              <a:defRPr sz="1000"/>
            </a:lvl4pPr>
            <a:lvl5pPr marL="1915402" indent="0">
              <a:buNone/>
              <a:defRPr sz="1000"/>
            </a:lvl5pPr>
            <a:lvl6pPr marL="2394252" indent="0">
              <a:buNone/>
              <a:defRPr sz="1000"/>
            </a:lvl6pPr>
            <a:lvl7pPr marL="2873102" indent="0">
              <a:buNone/>
              <a:defRPr sz="1000"/>
            </a:lvl7pPr>
            <a:lvl8pPr marL="3351952" indent="0">
              <a:buNone/>
              <a:defRPr sz="1000"/>
            </a:lvl8pPr>
            <a:lvl9pPr marL="38308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59594-1AE4-436E-86BB-6B8E419AB00F}" type="datetimeFigureOut">
              <a:rPr lang="en-US" smtClean="0"/>
              <a:pPr/>
              <a:t>4/10/2013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6CB-7B3D-4703-A502-288F778B22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2"/>
            <a:ext cx="4114800" cy="818622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400"/>
            </a:lvl1pPr>
            <a:lvl2pPr marL="478850" indent="0">
              <a:buNone/>
              <a:defRPr sz="2900"/>
            </a:lvl2pPr>
            <a:lvl3pPr marL="957700" indent="0">
              <a:buNone/>
              <a:defRPr sz="2500"/>
            </a:lvl3pPr>
            <a:lvl4pPr marL="1436551" indent="0">
              <a:buNone/>
              <a:defRPr sz="2100"/>
            </a:lvl4pPr>
            <a:lvl5pPr marL="1915402" indent="0">
              <a:buNone/>
              <a:defRPr sz="2100"/>
            </a:lvl5pPr>
            <a:lvl6pPr marL="2394252" indent="0">
              <a:buNone/>
              <a:defRPr sz="2100"/>
            </a:lvl6pPr>
            <a:lvl7pPr marL="2873102" indent="0">
              <a:buNone/>
              <a:defRPr sz="2100"/>
            </a:lvl7pPr>
            <a:lvl8pPr marL="3351952" indent="0">
              <a:buNone/>
              <a:defRPr sz="2100"/>
            </a:lvl8pPr>
            <a:lvl9pPr marL="3830803" indent="0">
              <a:buNone/>
              <a:defRPr sz="21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4"/>
            <a:ext cx="4114800" cy="1162578"/>
          </a:xfrm>
        </p:spPr>
        <p:txBody>
          <a:bodyPr/>
          <a:lstStyle>
            <a:lvl1pPr marL="0" indent="0">
              <a:buNone/>
              <a:defRPr sz="1500"/>
            </a:lvl1pPr>
            <a:lvl2pPr marL="478850" indent="0">
              <a:buNone/>
              <a:defRPr sz="1300"/>
            </a:lvl2pPr>
            <a:lvl3pPr marL="957700" indent="0">
              <a:buNone/>
              <a:defRPr sz="1000"/>
            </a:lvl3pPr>
            <a:lvl4pPr marL="1436551" indent="0">
              <a:buNone/>
              <a:defRPr sz="1000"/>
            </a:lvl4pPr>
            <a:lvl5pPr marL="1915402" indent="0">
              <a:buNone/>
              <a:defRPr sz="1000"/>
            </a:lvl5pPr>
            <a:lvl6pPr marL="2394252" indent="0">
              <a:buNone/>
              <a:defRPr sz="1000"/>
            </a:lvl6pPr>
            <a:lvl7pPr marL="2873102" indent="0">
              <a:buNone/>
              <a:defRPr sz="1000"/>
            </a:lvl7pPr>
            <a:lvl8pPr marL="3351952" indent="0">
              <a:buNone/>
              <a:defRPr sz="1000"/>
            </a:lvl8pPr>
            <a:lvl9pPr marL="38308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59594-1AE4-436E-86BB-6B8E419AB00F}" type="datetimeFigureOut">
              <a:rPr lang="en-US" smtClean="0"/>
              <a:pPr/>
              <a:t>4/10/2013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6CB-7B3D-4703-A502-288F778B22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700"/>
            <a:ext cx="6172200" cy="1651000"/>
          </a:xfrm>
          <a:prstGeom prst="rect">
            <a:avLst/>
          </a:prstGeom>
        </p:spPr>
        <p:txBody>
          <a:bodyPr vert="horz" lIns="95770" tIns="47886" rIns="95770" bIns="4788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5770" tIns="47886" rIns="95770" bIns="4788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5770" tIns="47886" rIns="95770" bIns="47886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59594-1AE4-436E-86BB-6B8E419AB00F}" type="datetimeFigureOut">
              <a:rPr lang="en-US" smtClean="0"/>
              <a:pPr/>
              <a:t>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5770" tIns="47886" rIns="95770" bIns="47886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5770" tIns="47886" rIns="95770" bIns="47886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716CB-7B3D-4703-A502-288F778B228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77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38" indent="-359138" algn="l" defTabSz="95770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132" indent="-299281" algn="l" defTabSz="957700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126" indent="-239425" algn="l" defTabSz="95770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976" indent="-239425" algn="l" defTabSz="9577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826" indent="-239425" algn="l" defTabSz="957700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677" indent="-239425" algn="l" defTabSz="9577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527" indent="-239425" algn="l" defTabSz="9577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379" indent="-239425" algn="l" defTabSz="9577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229" indent="-239425" algn="l" defTabSz="9577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850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700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551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402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252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102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952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0803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32" Type="http://schemas.openxmlformats.org/officeDocument/2006/relationships/oleObject" Target="../embeddings/oleObject1.bin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pn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38.emf"/><Relationship Id="rId3" Type="http://schemas.openxmlformats.org/officeDocument/2006/relationships/oleObject" Target="../embeddings/oleObject2.bin"/><Relationship Id="rId21" Type="http://schemas.openxmlformats.org/officeDocument/2006/relationships/image" Target="../media/image41.tiff"/><Relationship Id="rId7" Type="http://schemas.openxmlformats.org/officeDocument/2006/relationships/oleObject" Target="../embeddings/oleObject4.bin"/><Relationship Id="rId12" Type="http://schemas.openxmlformats.org/officeDocument/2006/relationships/image" Target="../media/image35.emf"/><Relationship Id="rId1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7.emf"/><Relationship Id="rId20" Type="http://schemas.openxmlformats.org/officeDocument/2006/relationships/image" Target="../media/image40.tiff"/><Relationship Id="rId1" Type="http://schemas.openxmlformats.org/officeDocument/2006/relationships/vmlDrawing" Target="../drawings/vmlDrawing2.vml"/><Relationship Id="rId6" Type="http://schemas.openxmlformats.org/officeDocument/2006/relationships/image" Target="../media/image32.e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34.emf"/><Relationship Id="rId19" Type="http://schemas.openxmlformats.org/officeDocument/2006/relationships/image" Target="../media/image39.tiff"/><Relationship Id="rId4" Type="http://schemas.openxmlformats.org/officeDocument/2006/relationships/image" Target="../media/image31.e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36.emf"/><Relationship Id="rId22" Type="http://schemas.openxmlformats.org/officeDocument/2006/relationships/image" Target="../media/image42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50.png"/><Relationship Id="rId18" Type="http://schemas.openxmlformats.org/officeDocument/2006/relationships/image" Target="../media/image55.png"/><Relationship Id="rId3" Type="http://schemas.openxmlformats.org/officeDocument/2006/relationships/oleObject" Target="../embeddings/oleObject10.bin"/><Relationship Id="rId7" Type="http://schemas.openxmlformats.org/officeDocument/2006/relationships/image" Target="../media/image48.tiff"/><Relationship Id="rId12" Type="http://schemas.openxmlformats.org/officeDocument/2006/relationships/image" Target="../media/image49.png"/><Relationship Id="rId17" Type="http://schemas.openxmlformats.org/officeDocument/2006/relationships/image" Target="../media/image54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3.png"/><Relationship Id="rId20" Type="http://schemas.openxmlformats.org/officeDocument/2006/relationships/image" Target="../media/image57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47.tiff"/><Relationship Id="rId11" Type="http://schemas.openxmlformats.org/officeDocument/2006/relationships/image" Target="../media/image45.emf"/><Relationship Id="rId5" Type="http://schemas.openxmlformats.org/officeDocument/2006/relationships/image" Target="../media/image46.tiff"/><Relationship Id="rId15" Type="http://schemas.openxmlformats.org/officeDocument/2006/relationships/image" Target="../media/image52.png"/><Relationship Id="rId10" Type="http://schemas.openxmlformats.org/officeDocument/2006/relationships/oleObject" Target="../embeddings/oleObject12.bin"/><Relationship Id="rId19" Type="http://schemas.openxmlformats.org/officeDocument/2006/relationships/image" Target="../media/image56.png"/><Relationship Id="rId4" Type="http://schemas.openxmlformats.org/officeDocument/2006/relationships/image" Target="../media/image43.emf"/><Relationship Id="rId9" Type="http://schemas.openxmlformats.org/officeDocument/2006/relationships/image" Target="../media/image44.emf"/><Relationship Id="rId14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18" Type="http://schemas.openxmlformats.org/officeDocument/2006/relationships/image" Target="../media/image61.emf"/><Relationship Id="rId26" Type="http://schemas.openxmlformats.org/officeDocument/2006/relationships/image" Target="../media/image75.png"/><Relationship Id="rId3" Type="http://schemas.openxmlformats.org/officeDocument/2006/relationships/oleObject" Target="../embeddings/oleObject13.bin"/><Relationship Id="rId21" Type="http://schemas.openxmlformats.org/officeDocument/2006/relationships/oleObject" Target="../embeddings/oleObject18.bin"/><Relationship Id="rId34" Type="http://schemas.openxmlformats.org/officeDocument/2006/relationships/image" Target="../media/image83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17" Type="http://schemas.openxmlformats.org/officeDocument/2006/relationships/oleObject" Target="../embeddings/oleObject16.bin"/><Relationship Id="rId25" Type="http://schemas.openxmlformats.org/officeDocument/2006/relationships/image" Target="../media/image74.png"/><Relationship Id="rId33" Type="http://schemas.openxmlformats.org/officeDocument/2006/relationships/image" Target="../media/image82.png"/><Relationship Id="rId38" Type="http://schemas.openxmlformats.org/officeDocument/2006/relationships/image" Target="../media/image87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0.emf"/><Relationship Id="rId20" Type="http://schemas.openxmlformats.org/officeDocument/2006/relationships/image" Target="../media/image62.emf"/><Relationship Id="rId29" Type="http://schemas.openxmlformats.org/officeDocument/2006/relationships/image" Target="../media/image78.png"/><Relationship Id="rId1" Type="http://schemas.openxmlformats.org/officeDocument/2006/relationships/vmlDrawing" Target="../drawings/vmlDrawing4.vml"/><Relationship Id="rId6" Type="http://schemas.openxmlformats.org/officeDocument/2006/relationships/image" Target="../media/image59.emf"/><Relationship Id="rId11" Type="http://schemas.openxmlformats.org/officeDocument/2006/relationships/image" Target="../media/image68.png"/><Relationship Id="rId24" Type="http://schemas.openxmlformats.org/officeDocument/2006/relationships/image" Target="../media/image73.png"/><Relationship Id="rId32" Type="http://schemas.openxmlformats.org/officeDocument/2006/relationships/image" Target="../media/image81.png"/><Relationship Id="rId37" Type="http://schemas.openxmlformats.org/officeDocument/2006/relationships/image" Target="../media/image86.png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5.bin"/><Relationship Id="rId23" Type="http://schemas.openxmlformats.org/officeDocument/2006/relationships/image" Target="../media/image72.png"/><Relationship Id="rId28" Type="http://schemas.openxmlformats.org/officeDocument/2006/relationships/image" Target="../media/image77.png"/><Relationship Id="rId36" Type="http://schemas.openxmlformats.org/officeDocument/2006/relationships/image" Target="../media/image85.png"/><Relationship Id="rId10" Type="http://schemas.openxmlformats.org/officeDocument/2006/relationships/image" Target="../media/image67.png"/><Relationship Id="rId19" Type="http://schemas.openxmlformats.org/officeDocument/2006/relationships/oleObject" Target="../embeddings/oleObject17.bin"/><Relationship Id="rId31" Type="http://schemas.openxmlformats.org/officeDocument/2006/relationships/image" Target="../media/image80.png"/><Relationship Id="rId4" Type="http://schemas.openxmlformats.org/officeDocument/2006/relationships/image" Target="../media/image58.emf"/><Relationship Id="rId9" Type="http://schemas.openxmlformats.org/officeDocument/2006/relationships/image" Target="../media/image66.png"/><Relationship Id="rId14" Type="http://schemas.openxmlformats.org/officeDocument/2006/relationships/image" Target="../media/image71.png"/><Relationship Id="rId22" Type="http://schemas.openxmlformats.org/officeDocument/2006/relationships/image" Target="../media/image63.emf"/><Relationship Id="rId27" Type="http://schemas.openxmlformats.org/officeDocument/2006/relationships/image" Target="../media/image76.png"/><Relationship Id="rId30" Type="http://schemas.openxmlformats.org/officeDocument/2006/relationships/image" Target="../media/image79.png"/><Relationship Id="rId35" Type="http://schemas.openxmlformats.org/officeDocument/2006/relationships/image" Target="../media/image8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13" Type="http://schemas.openxmlformats.org/officeDocument/2006/relationships/image" Target="../media/image89.emf"/><Relationship Id="rId18" Type="http://schemas.openxmlformats.org/officeDocument/2006/relationships/image" Target="../media/image101.png"/><Relationship Id="rId3" Type="http://schemas.openxmlformats.org/officeDocument/2006/relationships/image" Target="../media/image90.jpeg"/><Relationship Id="rId7" Type="http://schemas.openxmlformats.org/officeDocument/2006/relationships/image" Target="../media/image94.png"/><Relationship Id="rId12" Type="http://schemas.openxmlformats.org/officeDocument/2006/relationships/oleObject" Target="../embeddings/oleObject20.bin"/><Relationship Id="rId17" Type="http://schemas.openxmlformats.org/officeDocument/2006/relationships/image" Target="../media/image100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9.png"/><Relationship Id="rId1" Type="http://schemas.openxmlformats.org/officeDocument/2006/relationships/vmlDrawing" Target="../drawings/vmlDrawing5.vml"/><Relationship Id="rId6" Type="http://schemas.openxmlformats.org/officeDocument/2006/relationships/image" Target="../media/image93.jpeg"/><Relationship Id="rId11" Type="http://schemas.openxmlformats.org/officeDocument/2006/relationships/image" Target="../media/image88.emf"/><Relationship Id="rId5" Type="http://schemas.openxmlformats.org/officeDocument/2006/relationships/image" Target="../media/image92.jpeg"/><Relationship Id="rId15" Type="http://schemas.openxmlformats.org/officeDocument/2006/relationships/image" Target="../media/image98.png"/><Relationship Id="rId10" Type="http://schemas.openxmlformats.org/officeDocument/2006/relationships/oleObject" Target="../embeddings/oleObject19.bin"/><Relationship Id="rId4" Type="http://schemas.openxmlformats.org/officeDocument/2006/relationships/image" Target="../media/image91.jpeg"/><Relationship Id="rId9" Type="http://schemas.openxmlformats.org/officeDocument/2006/relationships/image" Target="../media/image96.png"/><Relationship Id="rId14" Type="http://schemas.openxmlformats.org/officeDocument/2006/relationships/image" Target="../media/image9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13" Type="http://schemas.openxmlformats.org/officeDocument/2006/relationships/image" Target="../media/image113.png"/><Relationship Id="rId18" Type="http://schemas.openxmlformats.org/officeDocument/2006/relationships/image" Target="../media/image118.png"/><Relationship Id="rId3" Type="http://schemas.openxmlformats.org/officeDocument/2006/relationships/image" Target="../media/image103.png"/><Relationship Id="rId21" Type="http://schemas.openxmlformats.org/officeDocument/2006/relationships/image" Target="../media/image121.png"/><Relationship Id="rId7" Type="http://schemas.openxmlformats.org/officeDocument/2006/relationships/image" Target="../media/image107.png"/><Relationship Id="rId12" Type="http://schemas.openxmlformats.org/officeDocument/2006/relationships/image" Target="../media/image112.png"/><Relationship Id="rId17" Type="http://schemas.openxmlformats.org/officeDocument/2006/relationships/image" Target="../media/image117.png"/><Relationship Id="rId2" Type="http://schemas.openxmlformats.org/officeDocument/2006/relationships/image" Target="../media/image102.png"/><Relationship Id="rId16" Type="http://schemas.openxmlformats.org/officeDocument/2006/relationships/image" Target="../media/image116.png"/><Relationship Id="rId20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11" Type="http://schemas.openxmlformats.org/officeDocument/2006/relationships/image" Target="../media/image111.png"/><Relationship Id="rId24" Type="http://schemas.openxmlformats.org/officeDocument/2006/relationships/image" Target="../media/image124.png"/><Relationship Id="rId5" Type="http://schemas.openxmlformats.org/officeDocument/2006/relationships/image" Target="../media/image105.png"/><Relationship Id="rId15" Type="http://schemas.openxmlformats.org/officeDocument/2006/relationships/image" Target="../media/image115.png"/><Relationship Id="rId23" Type="http://schemas.openxmlformats.org/officeDocument/2006/relationships/image" Target="../media/image123.png"/><Relationship Id="rId10" Type="http://schemas.openxmlformats.org/officeDocument/2006/relationships/image" Target="../media/image110.png"/><Relationship Id="rId19" Type="http://schemas.openxmlformats.org/officeDocument/2006/relationships/image" Target="../media/image119.png"/><Relationship Id="rId4" Type="http://schemas.openxmlformats.org/officeDocument/2006/relationships/image" Target="../media/image104.png"/><Relationship Id="rId9" Type="http://schemas.openxmlformats.org/officeDocument/2006/relationships/image" Target="../media/image109.png"/><Relationship Id="rId14" Type="http://schemas.openxmlformats.org/officeDocument/2006/relationships/image" Target="../media/image114.png"/><Relationship Id="rId22" Type="http://schemas.openxmlformats.org/officeDocument/2006/relationships/image" Target="../media/image1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calvo01\Desktop\Paper 1\Figure 1\supp1\Vimentin_AdAF_243-4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4657" y="2954638"/>
            <a:ext cx="1285714" cy="1044643"/>
          </a:xfrm>
          <a:prstGeom prst="rect">
            <a:avLst/>
          </a:prstGeom>
          <a:noFill/>
        </p:spPr>
      </p:pic>
      <p:pic>
        <p:nvPicPr>
          <p:cNvPr id="11" name="Picture 3" descr="C:\Users\calvo01\Desktop\Paper 1\Figure 1\supp1\Vimentin_CAF_236-1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6556" y="2954638"/>
            <a:ext cx="1285714" cy="1044643"/>
          </a:xfrm>
          <a:prstGeom prst="rect">
            <a:avLst/>
          </a:prstGeom>
          <a:noFill/>
        </p:spPr>
      </p:pic>
      <p:pic>
        <p:nvPicPr>
          <p:cNvPr id="12" name="Picture 4" descr="C:\Users\calvo01\Desktop\Paper 1\Figure 1\supp1\Vimentin_HpAF_240-2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97446" y="2954638"/>
            <a:ext cx="1285714" cy="1044643"/>
          </a:xfrm>
          <a:prstGeom prst="rect">
            <a:avLst/>
          </a:prstGeom>
          <a:noFill/>
        </p:spPr>
      </p:pic>
      <p:pic>
        <p:nvPicPr>
          <p:cNvPr id="13" name="Picture 7" descr="C:\Users\calvo01\Desktop\Paper 1\Figure 1\supp1\Vimentin_NF2-1_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42436" y="2954638"/>
            <a:ext cx="1285714" cy="1044643"/>
          </a:xfrm>
          <a:prstGeom prst="rect">
            <a:avLst/>
          </a:prstGeom>
          <a:noFill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42438" y="4047212"/>
            <a:ext cx="1285714" cy="1044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76558" y="4047193"/>
            <a:ext cx="1285714" cy="1044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 descr="C:\Users\calvo01\Desktop\Paper 1\Figure 1\supp1\Fibronectin_AdAF_244-1_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44657" y="4047212"/>
            <a:ext cx="1285714" cy="1044643"/>
          </a:xfrm>
          <a:prstGeom prst="rect">
            <a:avLst/>
          </a:prstGeom>
          <a:noFill/>
        </p:spPr>
      </p:pic>
      <p:pic>
        <p:nvPicPr>
          <p:cNvPr id="1039" name="Picture 15" descr="C:\Users\calvo01\Desktop\Paper 1\Figure 1\supp1\Fibronectin_HpAF_236-3_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97446" y="4047212"/>
            <a:ext cx="1285714" cy="1044643"/>
          </a:xfrm>
          <a:prstGeom prst="rect">
            <a:avLst/>
          </a:prstGeom>
          <a:noFill/>
        </p:spPr>
      </p:pic>
      <p:pic>
        <p:nvPicPr>
          <p:cNvPr id="1040" name="Picture 16" descr="C:\Users\calvo01\Desktop\Paper 1\Figure 1\supp1\S100A4_AdAF_244-1_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44657" y="5160598"/>
            <a:ext cx="1285714" cy="1055762"/>
          </a:xfrm>
          <a:prstGeom prst="rect">
            <a:avLst/>
          </a:prstGeom>
          <a:noFill/>
        </p:spPr>
      </p:pic>
      <p:pic>
        <p:nvPicPr>
          <p:cNvPr id="1041" name="Picture 17" descr="C:\Users\calvo01\Desktop\Paper 1\Figure 1\supp1\S100A4_CAF_222-2_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76556" y="5160597"/>
            <a:ext cx="1285714" cy="1044643"/>
          </a:xfrm>
          <a:prstGeom prst="rect">
            <a:avLst/>
          </a:prstGeom>
          <a:noFill/>
        </p:spPr>
      </p:pic>
      <p:pic>
        <p:nvPicPr>
          <p:cNvPr id="1042" name="Picture 18" descr="C:\Users\calvo01\Desktop\Paper 1\Figure 1\supp1\S100A4_HpAF_236-4_3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97446" y="5160597"/>
            <a:ext cx="1285714" cy="1044643"/>
          </a:xfrm>
          <a:prstGeom prst="rect">
            <a:avLst/>
          </a:prstGeom>
          <a:noFill/>
        </p:spPr>
      </p:pic>
      <p:pic>
        <p:nvPicPr>
          <p:cNvPr id="1043" name="Picture 19" descr="C:\Users\calvo01\Desktop\Paper 1\Figure 1\supp1\S100A4_NF2-2_2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42436" y="5160597"/>
            <a:ext cx="1285714" cy="1044643"/>
          </a:xfrm>
          <a:prstGeom prst="rect">
            <a:avLst/>
          </a:prstGeom>
          <a:noFill/>
        </p:spPr>
      </p:pic>
      <p:pic>
        <p:nvPicPr>
          <p:cNvPr id="1044" name="Picture 20" descr="C:\Users\calvo01\Desktop\Paper 1\Figure 1\supp1\SMA_AdAF_243-4_1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644657" y="6273982"/>
            <a:ext cx="1285714" cy="1044643"/>
          </a:xfrm>
          <a:prstGeom prst="rect">
            <a:avLst/>
          </a:prstGeom>
          <a:noFill/>
        </p:spPr>
      </p:pic>
      <p:pic>
        <p:nvPicPr>
          <p:cNvPr id="1045" name="Picture 21" descr="C:\Users\calvo01\Desktop\Paper 1\Figure 1\supp1\SMA_CAF_222-2_2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976556" y="6273982"/>
            <a:ext cx="1285714" cy="1044643"/>
          </a:xfrm>
          <a:prstGeom prst="rect">
            <a:avLst/>
          </a:prstGeom>
          <a:noFill/>
        </p:spPr>
      </p:pic>
      <p:pic>
        <p:nvPicPr>
          <p:cNvPr id="1046" name="Picture 22" descr="C:\Users\calvo01\Desktop\Paper 1\Figure 1\supp1\SMA_HpAF_240-2_2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297446" y="6273982"/>
            <a:ext cx="1285714" cy="1044643"/>
          </a:xfrm>
          <a:prstGeom prst="rect">
            <a:avLst/>
          </a:prstGeom>
          <a:noFill/>
        </p:spPr>
      </p:pic>
      <p:pic>
        <p:nvPicPr>
          <p:cNvPr id="1047" name="Picture 23" descr="C:\Users\calvo01\Desktop\Paper 1\Figure 1\supp1\SMA_NF2-1_2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950236" y="6273982"/>
            <a:ext cx="1285714" cy="1044643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187473" y="2646020"/>
            <a:ext cx="815400" cy="3275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pPr algn="ctr"/>
            <a:r>
              <a:rPr lang="en-GB" sz="1500" dirty="0">
                <a:latin typeface="Arial" pitchFamily="34" charset="0"/>
                <a:cs typeface="Arial" pitchFamily="34" charset="0"/>
              </a:rPr>
              <a:t>Normal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53296" y="2646020"/>
            <a:ext cx="1212946" cy="3275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pPr algn="ctr"/>
            <a:r>
              <a:rPr lang="en-GB" sz="1500" dirty="0">
                <a:latin typeface="Arial" pitchFamily="34" charset="0"/>
                <a:cs typeface="Arial" pitchFamily="34" charset="0"/>
              </a:rPr>
              <a:t>Hyperplasia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4235" y="2646020"/>
            <a:ext cx="1018982" cy="3275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pPr algn="ctr"/>
            <a:r>
              <a:rPr lang="en-GB" sz="1500" dirty="0">
                <a:latin typeface="Arial" pitchFamily="34" charset="0"/>
                <a:cs typeface="Arial" pitchFamily="34" charset="0"/>
              </a:rPr>
              <a:t>Adenoma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46398" y="2646020"/>
            <a:ext cx="1126382" cy="3275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pPr algn="ctr"/>
            <a:r>
              <a:rPr lang="en-GB" sz="1500" dirty="0">
                <a:latin typeface="Arial" pitchFamily="34" charset="0"/>
                <a:cs typeface="Arial" pitchFamily="34" charset="0"/>
              </a:rPr>
              <a:t>Carcinoma</a:t>
            </a:r>
          </a:p>
        </p:txBody>
      </p:sp>
      <p:sp>
        <p:nvSpPr>
          <p:cNvPr id="23" name="TextBox 22"/>
          <p:cNvSpPr txBox="1"/>
          <p:nvPr/>
        </p:nvSpPr>
        <p:spPr>
          <a:xfrm rot="16200000">
            <a:off x="222581" y="4375016"/>
            <a:ext cx="1147222" cy="3275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1500" dirty="0" err="1">
                <a:latin typeface="Arial" pitchFamily="34" charset="0"/>
                <a:cs typeface="Arial" pitchFamily="34" charset="0"/>
              </a:rPr>
              <a:t>Fibronectin</a:t>
            </a:r>
            <a:endParaRPr lang="en-GB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356432" y="5559442"/>
            <a:ext cx="879520" cy="3275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1500" dirty="0">
                <a:latin typeface="Arial" pitchFamily="34" charset="0"/>
                <a:cs typeface="Arial" pitchFamily="34" charset="0"/>
              </a:rPr>
              <a:t>S100A4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326104" y="3300863"/>
            <a:ext cx="940178" cy="3275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1500" dirty="0" err="1">
                <a:latin typeface="Arial" pitchFamily="34" charset="0"/>
                <a:cs typeface="Arial" pitchFamily="34" charset="0"/>
              </a:rPr>
              <a:t>Vimentin</a:t>
            </a:r>
            <a:endParaRPr lang="en-GB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435781" y="6604106"/>
            <a:ext cx="720823" cy="3275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l-GR" sz="1500" dirty="0">
                <a:latin typeface="Arial" pitchFamily="34" charset="0"/>
                <a:cs typeface="Arial" pitchFamily="34" charset="0"/>
              </a:rPr>
              <a:t>α</a:t>
            </a:r>
            <a:r>
              <a:rPr lang="en-GB" sz="1500" dirty="0">
                <a:latin typeface="Arial" pitchFamily="34" charset="0"/>
                <a:cs typeface="Arial" pitchFamily="34" charset="0"/>
              </a:rPr>
              <a:t>SMA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294043" y="8872839"/>
            <a:ext cx="1004298" cy="3275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1500" dirty="0">
                <a:latin typeface="Arial" pitchFamily="34" charset="0"/>
                <a:cs typeface="Arial" pitchFamily="34" charset="0"/>
              </a:rPr>
              <a:t>Masson’s</a:t>
            </a:r>
          </a:p>
        </p:txBody>
      </p:sp>
      <p:pic>
        <p:nvPicPr>
          <p:cNvPr id="33" name="Picture 32" descr="Endomucin_AdAF_243-4-20x copy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3644657" y="7397472"/>
            <a:ext cx="1285714" cy="1044643"/>
          </a:xfrm>
          <a:prstGeom prst="rect">
            <a:avLst/>
          </a:prstGeom>
        </p:spPr>
      </p:pic>
      <p:pic>
        <p:nvPicPr>
          <p:cNvPr id="34" name="Picture 33" descr="Endomucin_CAF_236-1_20x copy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4976556" y="7397472"/>
            <a:ext cx="1285714" cy="1044643"/>
          </a:xfrm>
          <a:prstGeom prst="rect">
            <a:avLst/>
          </a:prstGeom>
        </p:spPr>
      </p:pic>
      <p:pic>
        <p:nvPicPr>
          <p:cNvPr id="35" name="Picture 34" descr="Endomucin_HpAF_240-2_20x copy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2297446" y="7397472"/>
            <a:ext cx="1285714" cy="1044643"/>
          </a:xfrm>
          <a:prstGeom prst="rect">
            <a:avLst/>
          </a:prstGeom>
        </p:spPr>
      </p:pic>
      <p:pic>
        <p:nvPicPr>
          <p:cNvPr id="36" name="Picture 35" descr="Endomucin_nf2.2_20x copy.JP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942436" y="7397472"/>
            <a:ext cx="1285714" cy="1044643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 rot="16200000">
            <a:off x="216971" y="7751133"/>
            <a:ext cx="1158443" cy="3275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1500" dirty="0" err="1">
                <a:latin typeface="Arial" pitchFamily="34" charset="0"/>
                <a:cs typeface="Arial" pitchFamily="34" charset="0"/>
              </a:rPr>
              <a:t>Endomucin</a:t>
            </a:r>
            <a:endParaRPr lang="en-GB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" y="0"/>
            <a:ext cx="2250088" cy="3275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1500" dirty="0">
                <a:latin typeface="Arial" pitchFamily="34" charset="0"/>
                <a:cs typeface="Arial" pitchFamily="34" charset="0"/>
              </a:rPr>
              <a:t>Supplementary Figure 1</a:t>
            </a:r>
          </a:p>
        </p:txBody>
      </p:sp>
      <p:pic>
        <p:nvPicPr>
          <p:cNvPr id="40" name="Picture 2" descr="Z:\Fernando\!YAP_Paper\120322_trichrome_40x_new\Blue_40x_NF2.1_3.jpg"/>
          <p:cNvPicPr>
            <a:picLocks noChangeAspect="1" noChangeArrowheads="1"/>
          </p:cNvPicPr>
          <p:nvPr/>
        </p:nvPicPr>
        <p:blipFill>
          <a:blip r:embed="rId23" cstate="print">
            <a:lum bright="12000" contrast="10000"/>
          </a:blip>
          <a:srcRect/>
          <a:stretch>
            <a:fillRect/>
          </a:stretch>
        </p:blipFill>
        <p:spPr bwMode="auto">
          <a:xfrm>
            <a:off x="931047" y="8519234"/>
            <a:ext cx="1285714" cy="1114286"/>
          </a:xfrm>
          <a:prstGeom prst="rect">
            <a:avLst/>
          </a:prstGeom>
          <a:noFill/>
        </p:spPr>
      </p:pic>
      <p:pic>
        <p:nvPicPr>
          <p:cNvPr id="41" name="Picture 5" descr="Z:\Fernando\!YAP_Paper\120322_trichrome_40x_new\Blue_HpAF_240.2_1_40x.jpg"/>
          <p:cNvPicPr>
            <a:picLocks noChangeAspect="1" noChangeArrowheads="1"/>
          </p:cNvPicPr>
          <p:nvPr/>
        </p:nvPicPr>
        <p:blipFill>
          <a:blip r:embed="rId24" cstate="print">
            <a:lum bright="9000" contrast="9000"/>
          </a:blip>
          <a:srcRect/>
          <a:stretch>
            <a:fillRect/>
          </a:stretch>
        </p:blipFill>
        <p:spPr bwMode="auto">
          <a:xfrm>
            <a:off x="2297446" y="8519234"/>
            <a:ext cx="1285714" cy="1114286"/>
          </a:xfrm>
          <a:prstGeom prst="rect">
            <a:avLst/>
          </a:prstGeom>
          <a:noFill/>
        </p:spPr>
      </p:pic>
      <p:pic>
        <p:nvPicPr>
          <p:cNvPr id="42" name="Picture 6" descr="Z:\Fernando\!YAP_Paper\120322_trichrome_40x_new\Blue_CAF_236.1_2_40x.jp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4970819" y="8519234"/>
            <a:ext cx="1285714" cy="1114286"/>
          </a:xfrm>
          <a:prstGeom prst="rect">
            <a:avLst/>
          </a:prstGeom>
          <a:noFill/>
        </p:spPr>
      </p:pic>
      <p:pic>
        <p:nvPicPr>
          <p:cNvPr id="43" name="Picture 7" descr="Z:\Fernando\!YAP_Paper\120322_trichrome_40x_new\Blue_AdAF_243.4_6_40x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644657" y="8519234"/>
            <a:ext cx="1285714" cy="1114286"/>
          </a:xfrm>
          <a:prstGeom prst="rect">
            <a:avLst/>
          </a:prstGeom>
          <a:noFill/>
        </p:spPr>
      </p:pic>
      <p:pic>
        <p:nvPicPr>
          <p:cNvPr id="38" name="Picture 37" descr="C:\Documents and Settings\calvo01\Desktop\mouse1.jp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906050" y="495362"/>
            <a:ext cx="387282" cy="336569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>
            <a:off x="889220" y="973489"/>
            <a:ext cx="447528" cy="176796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l" rtl="0">
              <a:buNone/>
            </a:pPr>
            <a:r>
              <a:rPr lang="en-GB" sz="7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tumour</a:t>
            </a:r>
          </a:p>
        </p:txBody>
      </p:sp>
      <p:sp>
        <p:nvSpPr>
          <p:cNvPr id="45" name="Down Arrow 44"/>
          <p:cNvSpPr/>
          <p:nvPr/>
        </p:nvSpPr>
        <p:spPr>
          <a:xfrm>
            <a:off x="1054526" y="1219747"/>
            <a:ext cx="102857" cy="167143"/>
          </a:xfrm>
          <a:prstGeom prst="down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06" tIns="34203" rIns="68406" bIns="34203" rtlCol="0" anchor="ctr"/>
          <a:lstStyle/>
          <a:p>
            <a:pPr algn="ctr" rtl="0">
              <a:buNone/>
            </a:pPr>
            <a:endParaRPr lang="en-GB" sz="7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266090" y="551083"/>
            <a:ext cx="671949" cy="176796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l" rtl="0">
              <a:buNone/>
            </a:pPr>
            <a:r>
              <a:rPr lang="en-GB" sz="7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MMTV-</a:t>
            </a:r>
            <a:r>
              <a:rPr lang="en-GB" sz="700" b="1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PyMT</a:t>
            </a:r>
            <a:endParaRPr lang="en-GB" sz="7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Down Arrow 46"/>
          <p:cNvSpPr/>
          <p:nvPr/>
        </p:nvSpPr>
        <p:spPr>
          <a:xfrm rot="16200000" flipH="1">
            <a:off x="1958160" y="821057"/>
            <a:ext cx="124254" cy="561647"/>
          </a:xfrm>
          <a:prstGeom prst="down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06" tIns="34203" rIns="68406" bIns="34203" rtlCol="0" anchor="ctr"/>
          <a:lstStyle/>
          <a:p>
            <a:pPr algn="ctr" rtl="0">
              <a:buNone/>
            </a:pPr>
            <a:endParaRPr lang="en-GB" sz="7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384637" y="941126"/>
            <a:ext cx="386613" cy="284518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 rtl="0">
              <a:buNone/>
            </a:pPr>
            <a:r>
              <a:rPr lang="en-GB" sz="7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Stage</a:t>
            </a:r>
          </a:p>
          <a:p>
            <a:pPr algn="ctr" rtl="0">
              <a:buNone/>
            </a:pPr>
            <a:r>
              <a:rPr lang="en-GB" sz="7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(H&amp;E)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841016" y="831042"/>
            <a:ext cx="609431" cy="499961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l" rtl="0">
              <a:buNone/>
            </a:pPr>
            <a:r>
              <a:rPr lang="en-GB" sz="7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Normal</a:t>
            </a:r>
          </a:p>
          <a:p>
            <a:pPr algn="l" rtl="0">
              <a:buNone/>
            </a:pPr>
            <a:r>
              <a:rPr lang="en-GB" sz="7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Hyperplasia</a:t>
            </a:r>
          </a:p>
          <a:p>
            <a:pPr algn="l" rtl="0">
              <a:buNone/>
            </a:pPr>
            <a:r>
              <a:rPr lang="en-GB" sz="7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Adenoma</a:t>
            </a:r>
          </a:p>
          <a:p>
            <a:pPr algn="l" rtl="0">
              <a:buNone/>
            </a:pPr>
            <a:r>
              <a:rPr lang="en-GB" sz="7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Carcinoma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69697" y="1776933"/>
            <a:ext cx="655917" cy="1767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lIns="68406" tIns="34203" rIns="68406" bIns="34203">
            <a:spAutoFit/>
          </a:bodyPr>
          <a:lstStyle/>
          <a:p>
            <a:pPr algn="ctr" rtl="0">
              <a:buNone/>
            </a:pPr>
            <a:r>
              <a:rPr lang="en-GB" sz="7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mRNA array</a:t>
            </a:r>
          </a:p>
        </p:txBody>
      </p:sp>
      <p:sp>
        <p:nvSpPr>
          <p:cNvPr id="51" name="Rectangle 50"/>
          <p:cNvSpPr/>
          <p:nvPr/>
        </p:nvSpPr>
        <p:spPr>
          <a:xfrm>
            <a:off x="1101727" y="1776933"/>
            <a:ext cx="971710" cy="1767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lIns="68406" tIns="34203" rIns="68406" bIns="34203">
            <a:spAutoFit/>
          </a:bodyPr>
          <a:lstStyle/>
          <a:p>
            <a:pPr algn="ctr" rtl="0">
              <a:buNone/>
            </a:pPr>
            <a:r>
              <a:rPr lang="en-GB" sz="7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Functional analysis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72666" y="1363522"/>
            <a:ext cx="968504" cy="176796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l" rtl="0">
              <a:buNone/>
            </a:pPr>
            <a:r>
              <a:rPr lang="en-GB" sz="7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Fibroblast isolation</a:t>
            </a:r>
          </a:p>
        </p:txBody>
      </p:sp>
      <p:sp>
        <p:nvSpPr>
          <p:cNvPr id="53" name="Down Arrow 52"/>
          <p:cNvSpPr/>
          <p:nvPr/>
        </p:nvSpPr>
        <p:spPr>
          <a:xfrm rot="16200000" flipH="1">
            <a:off x="1963860" y="1186244"/>
            <a:ext cx="124254" cy="561647"/>
          </a:xfrm>
          <a:prstGeom prst="down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06" tIns="34203" rIns="68406" bIns="34203" rtlCol="0" anchor="ctr"/>
          <a:lstStyle/>
          <a:p>
            <a:pPr algn="ctr" rtl="0">
              <a:buNone/>
            </a:pPr>
            <a:endParaRPr lang="en-GB" sz="7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397644" y="1363523"/>
            <a:ext cx="1082791" cy="1767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68406" tIns="34203" rIns="68406" bIns="34203" rtlCol="0">
            <a:spAutoFit/>
          </a:bodyPr>
          <a:lstStyle/>
          <a:p>
            <a:pPr algn="ctr" rtl="0">
              <a:buNone/>
            </a:pPr>
            <a:r>
              <a:rPr lang="en-GB" sz="7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Marker analysis</a:t>
            </a:r>
          </a:p>
        </p:txBody>
      </p:sp>
      <p:sp>
        <p:nvSpPr>
          <p:cNvPr id="55" name="Rectangle 54"/>
          <p:cNvSpPr/>
          <p:nvPr/>
        </p:nvSpPr>
        <p:spPr>
          <a:xfrm>
            <a:off x="327744" y="2278418"/>
            <a:ext cx="864308" cy="1767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lIns="68406" tIns="34203" rIns="68406" bIns="34203">
            <a:spAutoFit/>
          </a:bodyPr>
          <a:lstStyle/>
          <a:p>
            <a:pPr algn="ctr" rtl="0">
              <a:buNone/>
            </a:pPr>
            <a:r>
              <a:rPr lang="en-GB" sz="7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siRNA Screening</a:t>
            </a:r>
          </a:p>
        </p:txBody>
      </p:sp>
      <p:sp>
        <p:nvSpPr>
          <p:cNvPr id="56" name="Down Arrow 55"/>
          <p:cNvSpPr/>
          <p:nvPr/>
        </p:nvSpPr>
        <p:spPr>
          <a:xfrm>
            <a:off x="722543" y="1557358"/>
            <a:ext cx="102857" cy="167143"/>
          </a:xfrm>
          <a:prstGeom prst="down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06" tIns="34203" rIns="68406" bIns="34203" rtlCol="0" anchor="ctr"/>
          <a:lstStyle/>
          <a:p>
            <a:pPr algn="ctr" rtl="0">
              <a:buNone/>
            </a:pPr>
            <a:endParaRPr lang="en-GB" sz="7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Down Arrow 56"/>
          <p:cNvSpPr/>
          <p:nvPr/>
        </p:nvSpPr>
        <p:spPr>
          <a:xfrm>
            <a:off x="1427528" y="1555390"/>
            <a:ext cx="102857" cy="167143"/>
          </a:xfrm>
          <a:prstGeom prst="down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06" tIns="34203" rIns="68406" bIns="34203" rtlCol="0" anchor="ctr"/>
          <a:lstStyle/>
          <a:p>
            <a:pPr algn="ctr" rtl="0">
              <a:buNone/>
            </a:pPr>
            <a:endParaRPr lang="en-GB" sz="7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Down Arrow 57"/>
          <p:cNvSpPr/>
          <p:nvPr/>
        </p:nvSpPr>
        <p:spPr>
          <a:xfrm>
            <a:off x="706242" y="2045589"/>
            <a:ext cx="102857" cy="167143"/>
          </a:xfrm>
          <a:prstGeom prst="downArrow">
            <a:avLst>
              <a:gd name="adj1" fmla="val 50000"/>
              <a:gd name="adj2" fmla="val 50000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06" tIns="34203" rIns="68406" bIns="34203" rtlCol="0" anchor="ctr"/>
          <a:lstStyle/>
          <a:p>
            <a:pPr algn="ctr" rtl="0">
              <a:buNone/>
            </a:pPr>
            <a:endParaRPr lang="en-GB" sz="7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Bent-Up Arrow 58"/>
          <p:cNvSpPr/>
          <p:nvPr/>
        </p:nvSpPr>
        <p:spPr>
          <a:xfrm>
            <a:off x="1343266" y="2066859"/>
            <a:ext cx="231429" cy="334286"/>
          </a:xfrm>
          <a:prstGeom prst="bentUp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06" tIns="34203" rIns="68406" bIns="34203" rtlCol="0" anchor="ctr"/>
          <a:lstStyle/>
          <a:p>
            <a:pPr algn="ctr" rtl="0">
              <a:buNone/>
            </a:pPr>
            <a:endParaRPr lang="en-GB" sz="7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Down Arrow 59"/>
          <p:cNvSpPr/>
          <p:nvPr/>
        </p:nvSpPr>
        <p:spPr>
          <a:xfrm rot="16200000" flipH="1">
            <a:off x="2173780" y="1782870"/>
            <a:ext cx="113203" cy="152859"/>
          </a:xfrm>
          <a:prstGeom prst="downArrow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06" tIns="34203" rIns="68406" bIns="34203" rtlCol="0" anchor="ctr"/>
          <a:lstStyle/>
          <a:p>
            <a:pPr algn="ctr" rtl="0">
              <a:buNone/>
            </a:pPr>
            <a:endParaRPr lang="en-GB" sz="7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397644" y="1778572"/>
            <a:ext cx="1082791" cy="4999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68406" tIns="34203" rIns="68406" bIns="34203" rtlCol="0">
            <a:spAutoFit/>
          </a:bodyPr>
          <a:lstStyle/>
          <a:p>
            <a:pPr algn="ctr" rtl="0">
              <a:buNone/>
            </a:pPr>
            <a:r>
              <a:rPr lang="en-GB" sz="7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Identification of key molecules and functions for CAFs to drive invasion</a:t>
            </a:r>
          </a:p>
        </p:txBody>
      </p:sp>
      <p:sp>
        <p:nvSpPr>
          <p:cNvPr id="62" name="Down Arrow 61"/>
          <p:cNvSpPr/>
          <p:nvPr/>
        </p:nvSpPr>
        <p:spPr>
          <a:xfrm>
            <a:off x="1054591" y="808844"/>
            <a:ext cx="102857" cy="167143"/>
          </a:xfrm>
          <a:prstGeom prst="down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06" tIns="34203" rIns="68406" bIns="34203" rtlCol="0" anchor="ctr"/>
          <a:lstStyle/>
          <a:p>
            <a:pPr algn="ctr" rtl="0">
              <a:buNone/>
            </a:pPr>
            <a:endParaRPr lang="en-GB" sz="7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Left Brace 62"/>
          <p:cNvSpPr/>
          <p:nvPr/>
        </p:nvSpPr>
        <p:spPr>
          <a:xfrm>
            <a:off x="2750431" y="877522"/>
            <a:ext cx="92211" cy="41785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06" tIns="34203" rIns="68406" bIns="34203" rtlCol="0" anchor="ctr"/>
          <a:lstStyle/>
          <a:p>
            <a:pPr algn="ctr" rtl="0">
              <a:buNone/>
            </a:pPr>
            <a:endParaRPr lang="en-GB" sz="7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97696" y="383921"/>
            <a:ext cx="248774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97696" y="2557019"/>
            <a:ext cx="248774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583303" y="383921"/>
            <a:ext cx="258392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pic>
        <p:nvPicPr>
          <p:cNvPr id="67" name="Picture 5"/>
          <p:cNvPicPr preferRelativeResize="0">
            <a:picLocks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839213" y="1052567"/>
            <a:ext cx="822857" cy="4457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8" name="Picture 6"/>
          <p:cNvPicPr preferRelativeResize="0">
            <a:picLocks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3839213" y="2055535"/>
            <a:ext cx="822857" cy="4457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9" name="Picture 7"/>
          <p:cNvPicPr preferRelativeResize="0">
            <a:picLocks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3844952" y="1554051"/>
            <a:ext cx="822857" cy="4457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70" name="Picture 8"/>
          <p:cNvPicPr preferRelativeResize="0">
            <a:picLocks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3839213" y="557121"/>
            <a:ext cx="822857" cy="4457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9189880"/>
              </p:ext>
            </p:extLst>
          </p:nvPr>
        </p:nvGraphicFramePr>
        <p:xfrm>
          <a:off x="4920116" y="766536"/>
          <a:ext cx="1387929" cy="1237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9" name="Prism 6" r:id="rId32" imgW="3265711" imgH="2244120" progId="Prism6.Document">
                  <p:embed/>
                </p:oleObj>
              </mc:Choice>
              <mc:Fallback>
                <p:oleObj name="Prism 6" r:id="rId32" imgW="3265711" imgH="2244120" progId="Prism6.Document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0116" y="766536"/>
                        <a:ext cx="1387929" cy="12370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TextBox 74"/>
          <p:cNvSpPr txBox="1"/>
          <p:nvPr/>
        </p:nvSpPr>
        <p:spPr>
          <a:xfrm rot="18900000">
            <a:off x="4738323" y="2111203"/>
            <a:ext cx="668646" cy="21434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r"/>
            <a:r>
              <a:rPr lang="en-GB" sz="900" dirty="0">
                <a:latin typeface="Arial" pitchFamily="34" charset="0"/>
                <a:cs typeface="Arial" pitchFamily="34" charset="0"/>
              </a:rPr>
              <a:t>NF#1</a:t>
            </a:r>
          </a:p>
        </p:txBody>
      </p:sp>
      <p:sp>
        <p:nvSpPr>
          <p:cNvPr id="76" name="TextBox 75"/>
          <p:cNvSpPr txBox="1"/>
          <p:nvPr/>
        </p:nvSpPr>
        <p:spPr>
          <a:xfrm rot="18900000">
            <a:off x="5046929" y="2111203"/>
            <a:ext cx="668646" cy="21434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r"/>
            <a:r>
              <a:rPr lang="en-GB" sz="900" dirty="0">
                <a:latin typeface="Arial" pitchFamily="34" charset="0"/>
                <a:cs typeface="Arial" pitchFamily="34" charset="0"/>
              </a:rPr>
              <a:t>HpAF#1</a:t>
            </a:r>
          </a:p>
        </p:txBody>
      </p:sp>
      <p:sp>
        <p:nvSpPr>
          <p:cNvPr id="77" name="TextBox 76"/>
          <p:cNvSpPr txBox="1"/>
          <p:nvPr/>
        </p:nvSpPr>
        <p:spPr>
          <a:xfrm rot="18900000">
            <a:off x="5355535" y="2111203"/>
            <a:ext cx="668646" cy="21434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r"/>
            <a:r>
              <a:rPr lang="en-GB" sz="900" dirty="0">
                <a:latin typeface="Arial" pitchFamily="34" charset="0"/>
                <a:cs typeface="Arial" pitchFamily="34" charset="0"/>
              </a:rPr>
              <a:t>AdAF#1</a:t>
            </a:r>
          </a:p>
        </p:txBody>
      </p:sp>
      <p:sp>
        <p:nvSpPr>
          <p:cNvPr id="78" name="TextBox 77"/>
          <p:cNvSpPr txBox="1"/>
          <p:nvPr/>
        </p:nvSpPr>
        <p:spPr>
          <a:xfrm rot="18900000">
            <a:off x="5538675" y="2170303"/>
            <a:ext cx="822949" cy="21434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r"/>
            <a:r>
              <a:rPr lang="en-GB" sz="900" dirty="0">
                <a:latin typeface="Arial" pitchFamily="34" charset="0"/>
                <a:cs typeface="Arial" pitchFamily="34" charset="0"/>
              </a:rPr>
              <a:t>CAF#1</a:t>
            </a:r>
          </a:p>
        </p:txBody>
      </p:sp>
      <p:sp>
        <p:nvSpPr>
          <p:cNvPr id="79" name="TextBox 78"/>
          <p:cNvSpPr txBox="1"/>
          <p:nvPr/>
        </p:nvSpPr>
        <p:spPr>
          <a:xfrm rot="16200000">
            <a:off x="4144988" y="1294716"/>
            <a:ext cx="1337595" cy="20758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Invasion index (AU)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011139" y="439642"/>
            <a:ext cx="1388726" cy="357241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Live co-culture assay</a:t>
            </a:r>
          </a:p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MMTV-</a:t>
            </a:r>
            <a:r>
              <a:rPr lang="en-GB" sz="900" dirty="0" err="1">
                <a:latin typeface="Arial" pitchFamily="34" charset="0"/>
                <a:cs typeface="Arial" pitchFamily="34" charset="0"/>
              </a:rPr>
              <a:t>PyMT</a:t>
            </a:r>
            <a:r>
              <a:rPr lang="en-GB" sz="900" dirty="0">
                <a:latin typeface="Arial" pitchFamily="34" charset="0"/>
                <a:cs typeface="Arial" pitchFamily="34" charset="0"/>
              </a:rPr>
              <a:t> TS2 cells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790757" y="2334138"/>
            <a:ext cx="468385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 algn="ctr"/>
            <a:r>
              <a:rPr lang="en-GB" sz="700" dirty="0">
                <a:latin typeface="Arial" pitchFamily="34" charset="0"/>
                <a:cs typeface="Arial" pitchFamily="34" charset="0"/>
              </a:rPr>
              <a:t>+CAF#1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789001" y="829685"/>
            <a:ext cx="409073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 algn="ctr"/>
            <a:r>
              <a:rPr lang="en-GB" sz="700" dirty="0">
                <a:latin typeface="Arial" pitchFamily="34" charset="0"/>
                <a:cs typeface="Arial" pitchFamily="34" charset="0"/>
              </a:rPr>
              <a:t>+NF#1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789040" y="1331170"/>
            <a:ext cx="518078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dirty="0">
                <a:latin typeface="Arial" pitchFamily="34" charset="0"/>
                <a:cs typeface="Arial" pitchFamily="34" charset="0"/>
              </a:rPr>
              <a:t>+HpAF#1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789040" y="1842226"/>
            <a:ext cx="513269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dirty="0">
                <a:latin typeface="Arial" pitchFamily="34" charset="0"/>
                <a:cs typeface="Arial" pitchFamily="34" charset="0"/>
              </a:rPr>
              <a:t>+AdAF#1</a:t>
            </a:r>
          </a:p>
        </p:txBody>
      </p:sp>
      <p:cxnSp>
        <p:nvCxnSpPr>
          <p:cNvPr id="85" name="Straight Connector 84"/>
          <p:cNvCxnSpPr/>
          <p:nvPr/>
        </p:nvCxnSpPr>
        <p:spPr>
          <a:xfrm>
            <a:off x="4509120" y="948573"/>
            <a:ext cx="12857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725754" y="829685"/>
            <a:ext cx="208681" cy="176796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700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997814" y="885406"/>
            <a:ext cx="208681" cy="176796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700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0899026"/>
              </p:ext>
            </p:extLst>
          </p:nvPr>
        </p:nvGraphicFramePr>
        <p:xfrm>
          <a:off x="488724" y="260425"/>
          <a:ext cx="2681741" cy="2530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5" name="Prism 6" r:id="rId3" imgW="2645197" imgH="2303905" progId="Prism6.Document">
                  <p:embed/>
                </p:oleObj>
              </mc:Choice>
              <mc:Fallback>
                <p:oleObj name="Prism 6" r:id="rId3" imgW="2645197" imgH="2303905" progId="Prism6.Document">
                  <p:embed/>
                  <p:pic>
                    <p:nvPicPr>
                      <p:cNvPr id="0" name="Picture 6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724" y="260425"/>
                        <a:ext cx="2681741" cy="25305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0954092"/>
              </p:ext>
            </p:extLst>
          </p:nvPr>
        </p:nvGraphicFramePr>
        <p:xfrm>
          <a:off x="3696607" y="260426"/>
          <a:ext cx="2869974" cy="25489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6" name="Prism 6" r:id="rId5" imgW="2690934" imgH="2303905" progId="Prism6.Document">
                  <p:embed/>
                </p:oleObj>
              </mc:Choice>
              <mc:Fallback>
                <p:oleObj name="Prism 6" r:id="rId5" imgW="2690934" imgH="2303905" progId="Prism6.Document">
                  <p:embed/>
                  <p:pic>
                    <p:nvPicPr>
                      <p:cNvPr id="0" name="Picture 6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6607" y="260426"/>
                        <a:ext cx="2869974" cy="254897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" y="0"/>
            <a:ext cx="2250088" cy="3275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1500" dirty="0">
                <a:latin typeface="Arial" pitchFamily="34" charset="0"/>
                <a:cs typeface="Arial" pitchFamily="34" charset="0"/>
              </a:rPr>
              <a:t>Supplementary Figure 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1509" y="383921"/>
            <a:ext cx="248774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37331" y="383921"/>
            <a:ext cx="248774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3194183" y="1058574"/>
            <a:ext cx="1144852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dirty="0">
                <a:latin typeface="Arial" pitchFamily="34" charset="0"/>
                <a:cs typeface="Arial" pitchFamily="34" charset="0"/>
              </a:rPr>
              <a:t>Invasion index (AU)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31031" y="1299976"/>
            <a:ext cx="1048672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dirty="0">
                <a:latin typeface="Arial" pitchFamily="34" charset="0"/>
                <a:cs typeface="Arial" pitchFamily="34" charset="0"/>
              </a:rPr>
              <a:t>% Gel contraction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7001967"/>
              </p:ext>
            </p:extLst>
          </p:nvPr>
        </p:nvGraphicFramePr>
        <p:xfrm>
          <a:off x="4471081" y="2724641"/>
          <a:ext cx="2019526" cy="1937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7" name="Prism 6" r:id="rId7" imgW="2826705" imgH="2503431" progId="Prism6.Document">
                  <p:embed/>
                </p:oleObj>
              </mc:Choice>
              <mc:Fallback>
                <p:oleObj name="Prism 6" r:id="rId7" imgW="2826705" imgH="2503431" progId="Prism6.Document">
                  <p:embed/>
                  <p:pic>
                    <p:nvPicPr>
                      <p:cNvPr id="0" name="Picture 6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1081" y="2724641"/>
                        <a:ext cx="2019526" cy="19372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5554049"/>
              </p:ext>
            </p:extLst>
          </p:nvPr>
        </p:nvGraphicFramePr>
        <p:xfrm>
          <a:off x="394607" y="2727098"/>
          <a:ext cx="2038804" cy="1937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8" name="Prism 6" r:id="rId9" imgW="2854076" imgH="2503431" progId="Prism6.Document">
                  <p:embed/>
                </p:oleObj>
              </mc:Choice>
              <mc:Fallback>
                <p:oleObj name="Prism 6" r:id="rId9" imgW="2854076" imgH="2503431" progId="Prism6.Document">
                  <p:embed/>
                  <p:pic>
                    <p:nvPicPr>
                      <p:cNvPr id="0" name="Picture 6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607" y="2727098"/>
                        <a:ext cx="2038804" cy="19372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5635707"/>
              </p:ext>
            </p:extLst>
          </p:nvPr>
        </p:nvGraphicFramePr>
        <p:xfrm>
          <a:off x="2400315" y="2724181"/>
          <a:ext cx="2019526" cy="1937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9" name="Prism 6" r:id="rId11" imgW="2826705" imgH="2503431" progId="Prism6.Document">
                  <p:embed/>
                </p:oleObj>
              </mc:Choice>
              <mc:Fallback>
                <p:oleObj name="Prism 6" r:id="rId11" imgW="2826705" imgH="2503431" progId="Prism6.Document">
                  <p:embed/>
                  <p:pic>
                    <p:nvPicPr>
                      <p:cNvPr id="0" name="Picture 6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0315" y="2724181"/>
                        <a:ext cx="2019526" cy="19372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353145"/>
              </p:ext>
            </p:extLst>
          </p:nvPr>
        </p:nvGraphicFramePr>
        <p:xfrm>
          <a:off x="754417" y="8240508"/>
          <a:ext cx="5657772" cy="151234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14443"/>
                <a:gridCol w="1414443"/>
                <a:gridCol w="1414443"/>
                <a:gridCol w="1414443"/>
              </a:tblGrid>
              <a:tr h="189043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CAF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err="1" smtClean="0">
                          <a:latin typeface="Arial" pitchFamily="34" charset="0"/>
                          <a:cs typeface="Arial" pitchFamily="34" charset="0"/>
                        </a:rPr>
                        <a:t>aSMA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FAP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S100A4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</a:tr>
              <a:tr h="189043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CAF#1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</a:tr>
              <a:tr h="189043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CAF#2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</a:tr>
              <a:tr h="189043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CAF#3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+/-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</a:tr>
              <a:tr h="189043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CAF#4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+/-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+/-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</a:tr>
              <a:tr h="189043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err="1" smtClean="0">
                          <a:latin typeface="Arial" pitchFamily="34" charset="0"/>
                          <a:cs typeface="Arial" pitchFamily="34" charset="0"/>
                        </a:rPr>
                        <a:t>CerCAF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+/-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</a:tr>
              <a:tr h="189043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HNCAF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+/-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</a:tr>
              <a:tr h="189043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VCAF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+/-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+/-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3874" marR="43874" marT="23764" marB="23764"/>
                </a:tc>
              </a:tr>
            </a:tbl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8682535"/>
              </p:ext>
            </p:extLst>
          </p:nvPr>
        </p:nvGraphicFramePr>
        <p:xfrm>
          <a:off x="2708920" y="6407025"/>
          <a:ext cx="1530804" cy="18401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70" name="Prism 6" r:id="rId13" imgW="2143528" imgH="2378457" progId="Prism6.Document">
                  <p:embed/>
                </p:oleObj>
              </mc:Choice>
              <mc:Fallback>
                <p:oleObj name="Prism 6" r:id="rId13" imgW="2143528" imgH="2378457" progId="Prism6.Document">
                  <p:embed/>
                  <p:pic>
                    <p:nvPicPr>
                      <p:cNvPr id="0" name="Picture 6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8920" y="6407025"/>
                        <a:ext cx="1530804" cy="184017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7966697"/>
              </p:ext>
            </p:extLst>
          </p:nvPr>
        </p:nvGraphicFramePr>
        <p:xfrm>
          <a:off x="4730750" y="6407453"/>
          <a:ext cx="1596571" cy="18401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71" name="Prism 6" r:id="rId15" imgW="2235002" imgH="2378457" progId="Prism6.Document">
                  <p:embed/>
                </p:oleObj>
              </mc:Choice>
              <mc:Fallback>
                <p:oleObj name="Prism 6" r:id="rId15" imgW="2235002" imgH="2378457" progId="Prism6.Document">
                  <p:embed/>
                  <p:pic>
                    <p:nvPicPr>
                      <p:cNvPr id="0" name="Picture 6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0750" y="6407453"/>
                        <a:ext cx="1596571" cy="184017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0755100"/>
              </p:ext>
            </p:extLst>
          </p:nvPr>
        </p:nvGraphicFramePr>
        <p:xfrm>
          <a:off x="733758" y="6407025"/>
          <a:ext cx="1563688" cy="18401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72" name="Prism 6" r:id="rId17" imgW="2189265" imgH="2378457" progId="Prism6.Document">
                  <p:embed/>
                </p:oleObj>
              </mc:Choice>
              <mc:Fallback>
                <p:oleObj name="Prism 6" r:id="rId17" imgW="2189265" imgH="2378457" progId="Prism6.Document">
                  <p:embed/>
                  <p:pic>
                    <p:nvPicPr>
                      <p:cNvPr id="0" name="Picture 6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758" y="6407025"/>
                        <a:ext cx="1563688" cy="184017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546" name="Picture 138" descr="C:\Users\sahai01\Documents\papers\yap\Tum2_aSMAr_FAPb_S100g_9.tif"/>
          <p:cNvPicPr>
            <a:picLocks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4" r="17221" b="8353"/>
          <a:stretch/>
        </p:blipFill>
        <p:spPr bwMode="auto">
          <a:xfrm>
            <a:off x="2108039" y="4790873"/>
            <a:ext cx="1440000" cy="15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358074" y="5998825"/>
            <a:ext cx="1178516" cy="346083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 algn="r"/>
            <a:r>
              <a:rPr lang="en-GB" sz="900" b="1" dirty="0" err="1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a</a:t>
            </a:r>
            <a:r>
              <a:rPr lang="en-GB" sz="9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SMA</a:t>
            </a:r>
            <a:r>
              <a:rPr lang="en-GB" sz="9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900" b="1" dirty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S100A4</a:t>
            </a:r>
            <a:r>
              <a:rPr lang="en-GB" sz="9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9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FAP</a:t>
            </a:r>
          </a:p>
          <a:p>
            <a:pPr algn="r"/>
            <a:r>
              <a:rPr lang="en-GB" sz="9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PyMT</a:t>
            </a:r>
            <a:r>
              <a:rPr lang="en-GB" sz="9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tumour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382435" y="5297201"/>
            <a:ext cx="78971" cy="4584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357417" y="5969896"/>
            <a:ext cx="78971" cy="45843"/>
          </a:xfrm>
          <a:prstGeom prst="straightConnector1">
            <a:avLst/>
          </a:prstGeom>
          <a:ln w="28575">
            <a:solidFill>
              <a:srgbClr val="00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1201797" y="5260285"/>
            <a:ext cx="78971" cy="45843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408852" y="5113680"/>
            <a:ext cx="78971" cy="45843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3331000" y="5231603"/>
            <a:ext cx="78971" cy="4584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3450172" y="5605061"/>
            <a:ext cx="78971" cy="4584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408852" y="5328097"/>
            <a:ext cx="78971" cy="45843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731" name="Picture 323" descr="C:\Users\sahai01\Documents\papers\yap\236.1_17.tif"/>
          <p:cNvPicPr>
            <a:picLocks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228" y="4785838"/>
            <a:ext cx="1440000" cy="15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732" name="Picture 324" descr="C:\Users\sahai01\Documents\papers\yap\4308c3_15.tif"/>
          <p:cNvPicPr>
            <a:picLocks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384" y="4785838"/>
            <a:ext cx="1440000" cy="15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3580715" y="6116019"/>
            <a:ext cx="1576060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b="1" dirty="0" err="1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a</a:t>
            </a:r>
            <a:r>
              <a:rPr lang="en-GB" sz="9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SMA</a:t>
            </a:r>
            <a:r>
              <a:rPr lang="en-GB" sz="9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900" b="1" dirty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S100A</a:t>
            </a:r>
            <a:r>
              <a:rPr lang="en-GB" sz="900" b="1" dirty="0">
                <a:latin typeface="Arial" pitchFamily="34" charset="0"/>
                <a:cs typeface="Arial" pitchFamily="34" charset="0"/>
              </a:rPr>
              <a:t>4 </a:t>
            </a:r>
            <a:r>
              <a:rPr lang="en-GB" sz="9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FAP </a:t>
            </a:r>
            <a:r>
              <a:rPr lang="en-GB" sz="9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CAF#1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54651" y="6116019"/>
            <a:ext cx="1576060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b="1" dirty="0" err="1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a</a:t>
            </a:r>
            <a:r>
              <a:rPr lang="en-GB" sz="9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SMA</a:t>
            </a:r>
            <a:r>
              <a:rPr lang="en-GB" sz="9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900" b="1" dirty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S100A</a:t>
            </a:r>
            <a:r>
              <a:rPr lang="en-GB" sz="900" b="1" dirty="0">
                <a:latin typeface="Arial" pitchFamily="34" charset="0"/>
                <a:cs typeface="Arial" pitchFamily="34" charset="0"/>
              </a:rPr>
              <a:t>4 </a:t>
            </a:r>
            <a:r>
              <a:rPr lang="en-GB" sz="9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FAP </a:t>
            </a:r>
            <a:r>
              <a:rPr lang="en-GB" sz="9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CAF#2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6143625" y="4881556"/>
            <a:ext cx="30857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043291" y="4881556"/>
            <a:ext cx="43714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665216" y="4881556"/>
            <a:ext cx="30857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1509" y="2612740"/>
            <a:ext cx="258392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91509" y="4507236"/>
            <a:ext cx="258392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91509" y="6401732"/>
            <a:ext cx="248774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1509" y="8010436"/>
            <a:ext cx="240758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F</a:t>
            </a:r>
          </a:p>
        </p:txBody>
      </p:sp>
      <p:pic>
        <p:nvPicPr>
          <p:cNvPr id="11" name="Picture 10"/>
          <p:cNvPicPr>
            <a:picLocks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2" t="39841" r="24912" b="34229"/>
          <a:stretch/>
        </p:blipFill>
        <p:spPr>
          <a:xfrm>
            <a:off x="608529" y="4785838"/>
            <a:ext cx="1440000" cy="1560000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135606" y="5998825"/>
            <a:ext cx="960507" cy="346083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 algn="r"/>
            <a:r>
              <a:rPr lang="en-GB" sz="900" b="1" dirty="0" err="1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a</a:t>
            </a:r>
            <a:r>
              <a:rPr lang="en-GB" sz="9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SMA</a:t>
            </a:r>
            <a:r>
              <a:rPr lang="en-GB" sz="9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900" b="1" dirty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FN</a:t>
            </a:r>
            <a:r>
              <a:rPr lang="en-GB" sz="9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9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DAPI</a:t>
            </a:r>
          </a:p>
          <a:p>
            <a:pPr algn="r"/>
            <a:r>
              <a:rPr lang="en-GB" sz="9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PyMT</a:t>
            </a:r>
            <a:r>
              <a:rPr lang="en-GB" sz="9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tumour</a:t>
            </a:r>
          </a:p>
        </p:txBody>
      </p:sp>
      <p:cxnSp>
        <p:nvCxnSpPr>
          <p:cNvPr id="39" name="Straight Connector 38"/>
          <p:cNvCxnSpPr/>
          <p:nvPr/>
        </p:nvCxnSpPr>
        <p:spPr>
          <a:xfrm>
            <a:off x="1755418" y="4871550"/>
            <a:ext cx="23142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299617" y="2744636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72320" y="2744636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821475" y="2743390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086174" y="2744636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269509" y="2750254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542213" y="2750254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791368" y="2749008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56067" y="2750254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412691" y="2755872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199248" y="2755872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272700" y="431150"/>
            <a:ext cx="247152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086849" y="431150"/>
            <a:ext cx="258374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***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453524" y="429904"/>
            <a:ext cx="258374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***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664344" y="431150"/>
            <a:ext cx="258374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***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035842" y="440887"/>
            <a:ext cx="258374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***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866170" y="440887"/>
            <a:ext cx="178224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230694" y="439641"/>
            <a:ext cx="21829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819562" y="439641"/>
            <a:ext cx="258374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***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232071" y="439641"/>
            <a:ext cx="258374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***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474387" y="439641"/>
            <a:ext cx="21829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662549" y="439641"/>
            <a:ext cx="21829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" y="0"/>
            <a:ext cx="2250088" cy="3275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1500" dirty="0">
                <a:latin typeface="Arial" pitchFamily="34" charset="0"/>
                <a:cs typeface="Arial" pitchFamily="34" charset="0"/>
              </a:rPr>
              <a:t>Supplementary Figure 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0074" y="4892427"/>
            <a:ext cx="258392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40074" y="407729"/>
            <a:ext cx="248774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graphicFrame>
        <p:nvGraphicFramePr>
          <p:cNvPr id="77" name="Objec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0803476"/>
              </p:ext>
            </p:extLst>
          </p:nvPr>
        </p:nvGraphicFramePr>
        <p:xfrm>
          <a:off x="394607" y="5014422"/>
          <a:ext cx="2458357" cy="17578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88" name="Prism 6" r:id="rId3" imgW="3441097" imgH="2271852" progId="Prism6.Document">
                  <p:embed/>
                </p:oleObj>
              </mc:Choice>
              <mc:Fallback>
                <p:oleObj name="Prism 6" r:id="rId3" imgW="3441097" imgH="2271852" progId="Prism6.Document">
                  <p:embed/>
                  <p:pic>
                    <p:nvPicPr>
                      <p:cNvPr id="0" name="Picture 1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607" y="5014422"/>
                        <a:ext cx="2458357" cy="17578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8" name="Picture 7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722" y="5122499"/>
            <a:ext cx="1131554" cy="1225850"/>
          </a:xfrm>
          <a:prstGeom prst="rect">
            <a:avLst/>
          </a:prstGeom>
        </p:spPr>
      </p:pic>
      <p:cxnSp>
        <p:nvCxnSpPr>
          <p:cNvPr id="79" name="Straight Connector 78"/>
          <p:cNvCxnSpPr/>
          <p:nvPr/>
        </p:nvCxnSpPr>
        <p:spPr>
          <a:xfrm>
            <a:off x="3048462" y="5228561"/>
            <a:ext cx="28187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966217" y="6144752"/>
            <a:ext cx="1146456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F-actin</a:t>
            </a:r>
            <a:r>
              <a:rPr lang="en-GB" sz="9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900" b="1" dirty="0" err="1">
                <a:solidFill>
                  <a:srgbClr val="00FF00"/>
                </a:solidFill>
                <a:latin typeface="Symbol" pitchFamily="18" charset="2"/>
                <a:cs typeface="Arial" pitchFamily="34" charset="0"/>
              </a:rPr>
              <a:t>a</a:t>
            </a:r>
            <a:r>
              <a:rPr lang="en-GB" sz="900" b="1" dirty="0" err="1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SMA</a:t>
            </a:r>
            <a:r>
              <a:rPr lang="en-GB" sz="900" b="1" dirty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9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YAP</a:t>
            </a:r>
          </a:p>
        </p:txBody>
      </p:sp>
      <p:pic>
        <p:nvPicPr>
          <p:cNvPr id="81" name="Picture 123" descr="C:\Users\sahai01\Documents\papers\yap\FAPg_YAPb_actinr_236.1_5.tif"/>
          <p:cNvPicPr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74" t="33771" r="11436" b="38612"/>
          <a:stretch/>
        </p:blipFill>
        <p:spPr bwMode="auto">
          <a:xfrm>
            <a:off x="5435063" y="5122635"/>
            <a:ext cx="1131429" cy="122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124" descr="C:\Users\sahai01\Documents\papers\yap\S100A4g_YAPb_actinr_236.1_2.tif"/>
          <p:cNvPicPr>
            <a:picLocks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11" t="32420" r="36974" b="41117"/>
          <a:stretch/>
        </p:blipFill>
        <p:spPr bwMode="auto">
          <a:xfrm>
            <a:off x="4200640" y="5122635"/>
            <a:ext cx="1131429" cy="122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TextBox 82"/>
          <p:cNvSpPr txBox="1"/>
          <p:nvPr/>
        </p:nvSpPr>
        <p:spPr>
          <a:xfrm>
            <a:off x="4178528" y="6140202"/>
            <a:ext cx="1234620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F-actin</a:t>
            </a:r>
            <a:r>
              <a:rPr lang="en-GB" sz="9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900" b="1" dirty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S100A4 </a:t>
            </a:r>
            <a:r>
              <a:rPr lang="en-GB" sz="9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YAP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390840" y="6135651"/>
            <a:ext cx="1048672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F-actin</a:t>
            </a:r>
            <a:r>
              <a:rPr lang="en-GB" sz="9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900" b="1" dirty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FAP </a:t>
            </a:r>
            <a:r>
              <a:rPr lang="en-GB" sz="9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YAP</a:t>
            </a:r>
          </a:p>
        </p:txBody>
      </p:sp>
      <p:graphicFrame>
        <p:nvGraphicFramePr>
          <p:cNvPr id="8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7635442"/>
              </p:ext>
            </p:extLst>
          </p:nvPr>
        </p:nvGraphicFramePr>
        <p:xfrm>
          <a:off x="614762" y="6767760"/>
          <a:ext cx="1700893" cy="1668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89" name="Prism 6" r:id="rId8" imgW="2299106" imgH="2155882" progId="Prism6.Document">
                  <p:embed/>
                </p:oleObj>
              </mc:Choice>
              <mc:Fallback>
                <p:oleObj name="Prism 6" r:id="rId8" imgW="2299106" imgH="2155882" progId="Prism6.Document">
                  <p:embed/>
                  <p:pic>
                    <p:nvPicPr>
                      <p:cNvPr id="0" name="Picture 1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762" y="6767760"/>
                        <a:ext cx="1700893" cy="16681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" name="TextBox 86"/>
          <p:cNvSpPr txBox="1"/>
          <p:nvPr/>
        </p:nvSpPr>
        <p:spPr>
          <a:xfrm>
            <a:off x="2032118" y="7495950"/>
            <a:ext cx="668646" cy="21434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r"/>
            <a:r>
              <a:rPr lang="en-GB" sz="900" dirty="0">
                <a:latin typeface="Arial" pitchFamily="34" charset="0"/>
                <a:cs typeface="Arial" pitchFamily="34" charset="0"/>
              </a:rPr>
              <a:t>NF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032118" y="7710836"/>
            <a:ext cx="668646" cy="21434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r"/>
            <a:r>
              <a:rPr lang="en-GB" sz="900" dirty="0">
                <a:latin typeface="Arial" pitchFamily="34" charset="0"/>
                <a:cs typeface="Arial" pitchFamily="34" charset="0"/>
              </a:rPr>
              <a:t>CAF#2</a:t>
            </a:r>
          </a:p>
        </p:txBody>
      </p:sp>
      <p:sp>
        <p:nvSpPr>
          <p:cNvPr id="89" name="Rectangle 88"/>
          <p:cNvSpPr/>
          <p:nvPr/>
        </p:nvSpPr>
        <p:spPr>
          <a:xfrm>
            <a:off x="2650992" y="7523825"/>
            <a:ext cx="128571" cy="13928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90" name="Rectangle 89"/>
          <p:cNvSpPr/>
          <p:nvPr/>
        </p:nvSpPr>
        <p:spPr>
          <a:xfrm>
            <a:off x="2650992" y="7749216"/>
            <a:ext cx="128571" cy="1392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aphicFrame>
        <p:nvGraphicFramePr>
          <p:cNvPr id="91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419132"/>
              </p:ext>
            </p:extLst>
          </p:nvPr>
        </p:nvGraphicFramePr>
        <p:xfrm>
          <a:off x="3136447" y="6680162"/>
          <a:ext cx="2561545" cy="189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90" name="Prism 6" r:id="rId10" imgW="3585871" imgH="2453009" progId="Prism6.Document">
                  <p:embed/>
                </p:oleObj>
              </mc:Choice>
              <mc:Fallback>
                <p:oleObj name="Prism 6" r:id="rId10" imgW="3585871" imgH="2453009" progId="Prism6.Document">
                  <p:embed/>
                  <p:pic>
                    <p:nvPicPr>
                      <p:cNvPr id="0" name="Picture 1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6447" y="6680162"/>
                        <a:ext cx="2561545" cy="1897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" name="TextBox 91"/>
          <p:cNvSpPr txBox="1"/>
          <p:nvPr/>
        </p:nvSpPr>
        <p:spPr>
          <a:xfrm rot="16200000">
            <a:off x="167631" y="7274784"/>
            <a:ext cx="780971" cy="192195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Fold induction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3017526" y="6624863"/>
            <a:ext cx="240758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F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2715107" y="4899617"/>
            <a:ext cx="258392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40074" y="6646275"/>
            <a:ext cx="248774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E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537802" y="5137167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787589" y="5137167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2013827" y="5135922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2255608" y="5137167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478662" y="5134913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286142" y="5134913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</a:p>
        </p:txBody>
      </p:sp>
      <p:pic>
        <p:nvPicPr>
          <p:cNvPr id="8" name="Picture 2" descr="C:\Users\calvo01\Desktop\Fernando Calvo_merging arrays\Merged_CAFvsNF_curated.Gsea.1332407071448\enplot_FINAK_BREAST_CANCER_SDPP_SIGNATURE_85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53137" y="3135884"/>
            <a:ext cx="1105714" cy="1197857"/>
          </a:xfrm>
          <a:prstGeom prst="rect">
            <a:avLst/>
          </a:prstGeom>
          <a:noFill/>
        </p:spPr>
      </p:pic>
      <p:pic>
        <p:nvPicPr>
          <p:cNvPr id="9" name="Picture 8" descr="C:\Users\calvo01\Desktop\Fernando Calvo_merging arrays\Merged_AdAFvsNF_curated.Gsea.1332407150894\enplot_FINAK_BREAST_CANCER_SDPP_SIGNATURE_100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3217" y="1943460"/>
            <a:ext cx="1105714" cy="1197857"/>
          </a:xfrm>
          <a:prstGeom prst="rect">
            <a:avLst/>
          </a:prstGeom>
          <a:noFill/>
        </p:spPr>
      </p:pic>
      <p:pic>
        <p:nvPicPr>
          <p:cNvPr id="10" name="Picture 6" descr="C:\Users\calvo01\Desktop\Fernando Calvo_merging arrays\Merged_HpAFvsNF_curated.Gsea.1332407173376\enplot_FINAK_BREAST_CANCER_SDPP_SIGNATURE_1594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3217" y="751035"/>
            <a:ext cx="1105714" cy="1197857"/>
          </a:xfrm>
          <a:prstGeom prst="rect">
            <a:avLst/>
          </a:prstGeom>
          <a:noFill/>
        </p:spPr>
      </p:pic>
      <p:pic>
        <p:nvPicPr>
          <p:cNvPr id="11" name="Picture 20" descr="C:\Users\calvo01\Desktop\Fernando Calvo_merging arrays\Merged_CAFvsNF_curated.Gsea.1332407071448\enplot_UP_IN_STROMA_WHEN_METS_27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312503" y="3133957"/>
            <a:ext cx="1105714" cy="1197857"/>
          </a:xfrm>
          <a:prstGeom prst="rect">
            <a:avLst/>
          </a:prstGeom>
          <a:noFill/>
        </p:spPr>
      </p:pic>
      <p:pic>
        <p:nvPicPr>
          <p:cNvPr id="12" name="Picture 22" descr="C:\Users\calvo01\Desktop\Fernando Calvo_merging arrays\Merged_AdAFvsNF_curated.Gsea.1332407150894\enplot_UP_IN_STROMA_WHEN_METS_397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312503" y="1943460"/>
            <a:ext cx="1105714" cy="1197857"/>
          </a:xfrm>
          <a:prstGeom prst="rect">
            <a:avLst/>
          </a:prstGeom>
          <a:noFill/>
        </p:spPr>
      </p:pic>
      <p:pic>
        <p:nvPicPr>
          <p:cNvPr id="14" name="Picture 2" descr="C:\Users\calvo01\Desktop\Fernando Calvo_merging arrays\Merged_HpAFvsNF_curated.Gsea.1332407173376\enplot_UP_IN_STROMA_WHEN_METS_2245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312503" y="751168"/>
            <a:ext cx="1105714" cy="119785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 rot="16200000">
            <a:off x="366957" y="1243455"/>
            <a:ext cx="738167" cy="20758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 err="1">
                <a:latin typeface="Arial" pitchFamily="34" charset="0"/>
                <a:cs typeface="Arial" pitchFamily="34" charset="0"/>
              </a:rPr>
              <a:t>HpAF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368565" y="2435879"/>
            <a:ext cx="738167" cy="20758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 err="1">
                <a:latin typeface="Arial" pitchFamily="34" charset="0"/>
                <a:cs typeface="Arial" pitchFamily="34" charset="0"/>
              </a:rPr>
              <a:t>AdAF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283392" y="3626376"/>
            <a:ext cx="908514" cy="20758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CAF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1023050" y="530648"/>
            <a:ext cx="691203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 algn="ctr"/>
            <a:r>
              <a:rPr lang="en-GB" sz="700" dirty="0" err="1">
                <a:latin typeface="Arial" pitchFamily="34" charset="0"/>
                <a:cs typeface="Arial" pitchFamily="34" charset="0"/>
              </a:rPr>
              <a:t>Finak</a:t>
            </a:r>
            <a:r>
              <a:rPr lang="en-GB" sz="700" dirty="0">
                <a:latin typeface="Arial" pitchFamily="34" charset="0"/>
                <a:cs typeface="Arial" pitchFamily="34" charset="0"/>
              </a:rPr>
              <a:t> SDPP</a:t>
            </a:r>
            <a:r>
              <a:rPr lang="en-GB" sz="700" baseline="30000" dirty="0">
                <a:latin typeface="Arial" pitchFamily="34" charset="0"/>
                <a:cs typeface="Arial" pitchFamily="34" charset="0"/>
              </a:rPr>
              <a:t>25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252126" y="530648"/>
            <a:ext cx="1189736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 algn="ctr"/>
            <a:r>
              <a:rPr lang="en-GB" sz="700" dirty="0">
                <a:latin typeface="Arial" pitchFamily="34" charset="0"/>
                <a:cs typeface="Arial" pitchFamily="34" charset="0"/>
              </a:rPr>
              <a:t>Up in Stroma when mets</a:t>
            </a:r>
            <a:r>
              <a:rPr lang="en-GB" sz="700" baseline="30000" dirty="0">
                <a:latin typeface="Arial" pitchFamily="34" charset="0"/>
                <a:cs typeface="Arial" pitchFamily="34" charset="0"/>
              </a:rPr>
              <a:t>24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 rot="16200000">
            <a:off x="1854925" y="1251658"/>
            <a:ext cx="738167" cy="20758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 err="1">
                <a:latin typeface="Arial" pitchFamily="34" charset="0"/>
                <a:cs typeface="Arial" pitchFamily="34" charset="0"/>
              </a:rPr>
              <a:t>HpAF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 rot="16200000">
            <a:off x="1856532" y="2444083"/>
            <a:ext cx="738167" cy="20758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 err="1">
                <a:latin typeface="Arial" pitchFamily="34" charset="0"/>
                <a:cs typeface="Arial" pitchFamily="34" charset="0"/>
              </a:rPr>
              <a:t>AdAF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 rot="16200000">
            <a:off x="1771359" y="3634580"/>
            <a:ext cx="908514" cy="20758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CAF</a:t>
            </a:r>
          </a:p>
        </p:txBody>
      </p:sp>
      <p:pic>
        <p:nvPicPr>
          <p:cNvPr id="43" name="Picture 2" descr="C:\Users\calvo01\Desktop\Fernando Calvo_merging arrays\Merged_CAFvsNF_curated.Gsea.1332407071448\enplot_YAPTAZ_42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303383" y="3142218"/>
            <a:ext cx="1105714" cy="1197857"/>
          </a:xfrm>
          <a:prstGeom prst="rect">
            <a:avLst/>
          </a:prstGeom>
          <a:noFill/>
        </p:spPr>
      </p:pic>
      <p:pic>
        <p:nvPicPr>
          <p:cNvPr id="44" name="Picture 4" descr="C:\Users\calvo01\Desktop\Fernando Calvo_merging arrays\Merged_AdAFvsNF_curated.Gsea.1332407150894\enplot_YAPTAZ_706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304384" y="1938928"/>
            <a:ext cx="1105714" cy="1197857"/>
          </a:xfrm>
          <a:prstGeom prst="rect">
            <a:avLst/>
          </a:prstGeom>
          <a:noFill/>
        </p:spPr>
      </p:pic>
      <p:pic>
        <p:nvPicPr>
          <p:cNvPr id="45" name="Picture 6" descr="C:\Users\calvo01\Desktop\Fernando Calvo_merging arrays\Merged_HpAFvsNF_curated.Gsea.1332407173376\enplot_YAPTAZ_2179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304384" y="757422"/>
            <a:ext cx="1105714" cy="1197857"/>
          </a:xfrm>
          <a:prstGeom prst="rect">
            <a:avLst/>
          </a:prstGeom>
          <a:noFill/>
        </p:spPr>
      </p:pic>
      <p:sp>
        <p:nvSpPr>
          <p:cNvPr id="51" name="TextBox 50"/>
          <p:cNvSpPr txBox="1"/>
          <p:nvPr/>
        </p:nvSpPr>
        <p:spPr>
          <a:xfrm rot="16200000">
            <a:off x="3828508" y="1250175"/>
            <a:ext cx="738167" cy="20758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 err="1">
                <a:latin typeface="Arial" pitchFamily="34" charset="0"/>
                <a:cs typeface="Arial" pitchFamily="34" charset="0"/>
              </a:rPr>
              <a:t>HpAF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3830116" y="2442599"/>
            <a:ext cx="738167" cy="20758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 err="1">
                <a:latin typeface="Arial" pitchFamily="34" charset="0"/>
                <a:cs typeface="Arial" pitchFamily="34" charset="0"/>
              </a:rPr>
              <a:t>AdAF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3744943" y="3633096"/>
            <a:ext cx="908514" cy="20758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CAF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396455" y="534857"/>
            <a:ext cx="891578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 algn="ctr"/>
            <a:r>
              <a:rPr lang="en-US" sz="700" dirty="0" err="1">
                <a:latin typeface="Arial" pitchFamily="34" charset="0"/>
                <a:cs typeface="Arial" pitchFamily="34" charset="0"/>
              </a:rPr>
              <a:t>Dupont</a:t>
            </a:r>
            <a:r>
              <a:rPr lang="en-US" sz="700" dirty="0">
                <a:latin typeface="Arial" pitchFamily="34" charset="0"/>
                <a:cs typeface="Arial" pitchFamily="34" charset="0"/>
              </a:rPr>
              <a:t> YAP/TAZ</a:t>
            </a:r>
            <a:r>
              <a:rPr lang="en-US" sz="700" baseline="30000" dirty="0">
                <a:latin typeface="Arial" pitchFamily="34" charset="0"/>
                <a:cs typeface="Arial" pitchFamily="34" charset="0"/>
              </a:rPr>
              <a:t>30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804387" y="407729"/>
            <a:ext cx="248774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" y="0"/>
            <a:ext cx="2250088" cy="3275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1500" dirty="0">
                <a:latin typeface="Arial" pitchFamily="34" charset="0"/>
                <a:cs typeface="Arial" pitchFamily="34" charset="0"/>
              </a:rPr>
              <a:t>Supplementary Figure 4</a:t>
            </a:r>
            <a:endParaRPr lang="en-GB" sz="15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9553708"/>
              </p:ext>
            </p:extLst>
          </p:nvPr>
        </p:nvGraphicFramePr>
        <p:xfrm>
          <a:off x="1074607" y="651146"/>
          <a:ext cx="1480010" cy="14270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6" name="Prism Project" r:id="rId3" imgW="3276000" imgH="2916000" progId="Prism5.Document">
                  <p:embed/>
                </p:oleObj>
              </mc:Choice>
              <mc:Fallback>
                <p:oleObj name="Prism Project" r:id="rId3" imgW="3276000" imgH="29160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4607" y="651146"/>
                        <a:ext cx="1480010" cy="14270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 rot="16200000">
            <a:off x="392492" y="1110389"/>
            <a:ext cx="1202560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dirty="0">
                <a:latin typeface="Arial" pitchFamily="34" charset="0"/>
                <a:cs typeface="Arial" pitchFamily="34" charset="0"/>
              </a:rPr>
              <a:t>Cancer Cell Invasion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96533" y="439642"/>
            <a:ext cx="987036" cy="21434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muBrCAF#2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9592559"/>
              </p:ext>
            </p:extLst>
          </p:nvPr>
        </p:nvGraphicFramePr>
        <p:xfrm>
          <a:off x="3583303" y="662523"/>
          <a:ext cx="1544545" cy="1391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7" name="Prism Project" r:id="rId5" imgW="3420000" imgH="2844000" progId="Prism5.Document">
                  <p:embed/>
                </p:oleObj>
              </mc:Choice>
              <mc:Fallback>
                <p:oleObj name="Prism Project" r:id="rId5" imgW="3420000" imgH="28440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3303" y="662523"/>
                        <a:ext cx="1544545" cy="13912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316577" y="794419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80663" y="905860"/>
            <a:ext cx="247152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85827" y="794419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69823" y="1073022"/>
            <a:ext cx="247152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26599" y="1073022"/>
            <a:ext cx="287228" cy="192185"/>
          </a:xfrm>
          <a:prstGeom prst="rect">
            <a:avLst/>
          </a:prstGeom>
          <a:noFill/>
        </p:spPr>
        <p:txBody>
          <a:bodyPr wrap="none" lIns="68406" tIns="34203" rIns="68406" bIns="34203" rtlCol="0">
            <a:spAutoFit/>
          </a:bodyPr>
          <a:lstStyle/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 ***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75236" y="495363"/>
            <a:ext cx="987036" cy="21434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NF#1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9710" y="383921"/>
            <a:ext cx="248774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A</a:t>
            </a:r>
            <a:endParaRPr lang="en-GB" sz="1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9710" y="1999815"/>
            <a:ext cx="258392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C</a:t>
            </a:r>
            <a:endParaRPr lang="en-GB" sz="13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24"/>
          <p:cNvPicPr preferRelativeResize="0"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1757502" y="8893295"/>
            <a:ext cx="644267" cy="1961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6" name="Picture 5"/>
          <p:cNvPicPr preferRelativeResize="0"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1757502" y="9145215"/>
            <a:ext cx="644267" cy="1961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7" name="Picture 8"/>
          <p:cNvPicPr preferRelativeResize="0"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1757502" y="9394779"/>
            <a:ext cx="644267" cy="1961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8" name="Picture 24"/>
          <p:cNvPicPr preferRelativeResize="0"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1759798" y="8643730"/>
            <a:ext cx="644267" cy="1961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2377010" y="8893724"/>
            <a:ext cx="368999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dirty="0">
                <a:latin typeface="Arial" pitchFamily="34" charset="0"/>
                <a:cs typeface="Arial" pitchFamily="34" charset="0"/>
              </a:rPr>
              <a:t>YAP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77010" y="9135180"/>
            <a:ext cx="356175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dirty="0">
                <a:latin typeface="Arial" pitchFamily="34" charset="0"/>
                <a:cs typeface="Arial" pitchFamily="34" charset="0"/>
              </a:rPr>
              <a:t>TAZ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77009" y="9376634"/>
            <a:ext cx="516475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dirty="0">
                <a:latin typeface="Arial" pitchFamily="34" charset="0"/>
                <a:cs typeface="Arial" pitchFamily="34" charset="0"/>
              </a:rPr>
              <a:t>T</a:t>
            </a:r>
            <a:r>
              <a:rPr lang="en-GB" sz="900" dirty="0">
                <a:latin typeface="Arial" pitchFamily="34" charset="0"/>
                <a:cs typeface="Arial" pitchFamily="34" charset="0"/>
              </a:rPr>
              <a:t>ubulin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77009" y="8652268"/>
            <a:ext cx="445943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dirty="0">
                <a:latin typeface="Arial" pitchFamily="34" charset="0"/>
                <a:cs typeface="Arial" pitchFamily="34" charset="0"/>
              </a:rPr>
              <a:t>MLC2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18900000">
            <a:off x="1722719" y="8372153"/>
            <a:ext cx="322512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dirty="0" err="1">
                <a:latin typeface="Arial" pitchFamily="34" charset="0"/>
                <a:cs typeface="Arial" pitchFamily="34" charset="0"/>
              </a:rPr>
              <a:t>siCtr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8900000">
            <a:off x="1887369" y="8347208"/>
            <a:ext cx="380220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dirty="0" err="1">
                <a:latin typeface="Arial" pitchFamily="34" charset="0"/>
                <a:cs typeface="Arial" pitchFamily="34" charset="0"/>
              </a:rPr>
              <a:t>siYAP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8900000">
            <a:off x="2049720" y="8351593"/>
            <a:ext cx="370602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dirty="0" err="1">
                <a:latin typeface="Arial" pitchFamily="34" charset="0"/>
                <a:cs typeface="Arial" pitchFamily="34" charset="0"/>
              </a:rPr>
              <a:t>siTAZ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8900000">
            <a:off x="2146594" y="8257743"/>
            <a:ext cx="607847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dirty="0" err="1">
                <a:latin typeface="Arial" pitchFamily="34" charset="0"/>
                <a:cs typeface="Arial" pitchFamily="34" charset="0"/>
              </a:rPr>
              <a:t>siYAP&amp;TAZ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3"/>
          <p:cNvPicPr preferRelativeResize="0">
            <a:picLocks noChangeArrowheads="1"/>
          </p:cNvPicPr>
          <p:nvPr/>
        </p:nvPicPr>
        <p:blipFill>
          <a:blip r:embed="rId11" cstate="print"/>
          <a:stretch>
            <a:fillRect/>
          </a:stretch>
        </p:blipFill>
        <p:spPr bwMode="auto">
          <a:xfrm>
            <a:off x="4113869" y="9389689"/>
            <a:ext cx="771429" cy="19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8" name="Picture 6"/>
          <p:cNvPicPr preferRelativeResize="0">
            <a:picLocks noChangeArrowheads="1"/>
          </p:cNvPicPr>
          <p:nvPr/>
        </p:nvPicPr>
        <p:blipFill>
          <a:blip r:embed="rId12" cstate="print"/>
          <a:stretch>
            <a:fillRect/>
          </a:stretch>
        </p:blipFill>
        <p:spPr bwMode="auto">
          <a:xfrm>
            <a:off x="4117759" y="8911673"/>
            <a:ext cx="771429" cy="19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9" name="Picture 9"/>
          <p:cNvPicPr preferRelativeResize="0">
            <a:picLocks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4117759" y="9156740"/>
            <a:ext cx="771429" cy="19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0" name="Picture 14"/>
          <p:cNvPicPr preferRelativeResize="0">
            <a:picLocks noChangeArrowheads="1"/>
          </p:cNvPicPr>
          <p:nvPr/>
        </p:nvPicPr>
        <p:blipFill>
          <a:blip r:embed="rId14" cstate="print"/>
          <a:stretch>
            <a:fillRect/>
          </a:stretch>
        </p:blipFill>
        <p:spPr bwMode="auto">
          <a:xfrm>
            <a:off x="4117759" y="8651676"/>
            <a:ext cx="771429" cy="19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1" name="TextBox 40"/>
          <p:cNvSpPr txBox="1"/>
          <p:nvPr/>
        </p:nvSpPr>
        <p:spPr>
          <a:xfrm>
            <a:off x="4268173" y="7959671"/>
            <a:ext cx="574183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dirty="0" err="1">
                <a:latin typeface="Arial" pitchFamily="34" charset="0"/>
                <a:cs typeface="Arial" pitchFamily="34" charset="0"/>
              </a:rPr>
              <a:t>huVCAF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93257" y="7970444"/>
            <a:ext cx="987036" cy="21434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muBrCAF#2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18900000">
            <a:off x="4231093" y="8407624"/>
            <a:ext cx="322512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dirty="0" err="1">
                <a:latin typeface="Arial" pitchFamily="34" charset="0"/>
                <a:cs typeface="Arial" pitchFamily="34" charset="0"/>
              </a:rPr>
              <a:t>siCtr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18900000">
            <a:off x="4377592" y="8382679"/>
            <a:ext cx="380220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dirty="0" err="1">
                <a:latin typeface="Arial" pitchFamily="34" charset="0"/>
                <a:cs typeface="Arial" pitchFamily="34" charset="0"/>
              </a:rPr>
              <a:t>siYAP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8900000">
            <a:off x="4533465" y="8387065"/>
            <a:ext cx="370602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dirty="0" err="1">
                <a:latin typeface="Arial" pitchFamily="34" charset="0"/>
                <a:cs typeface="Arial" pitchFamily="34" charset="0"/>
              </a:rPr>
              <a:t>siTAZ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8900000">
            <a:off x="4654968" y="8294144"/>
            <a:ext cx="607847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dirty="0" err="1">
                <a:latin typeface="Arial" pitchFamily="34" charset="0"/>
                <a:cs typeface="Arial" pitchFamily="34" charset="0"/>
              </a:rPr>
              <a:t>siYAP&amp;TAZ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97290" y="8906958"/>
            <a:ext cx="368999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dirty="0">
                <a:latin typeface="Arial" pitchFamily="34" charset="0"/>
                <a:cs typeface="Arial" pitchFamily="34" charset="0"/>
              </a:rPr>
              <a:t>YAP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897290" y="9162069"/>
            <a:ext cx="356175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dirty="0">
                <a:latin typeface="Arial" pitchFamily="34" charset="0"/>
                <a:cs typeface="Arial" pitchFamily="34" charset="0"/>
              </a:rPr>
              <a:t>TAZ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897289" y="9382713"/>
            <a:ext cx="516475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dirty="0">
                <a:latin typeface="Arial" pitchFamily="34" charset="0"/>
                <a:cs typeface="Arial" pitchFamily="34" charset="0"/>
              </a:rPr>
              <a:t>T</a:t>
            </a:r>
            <a:r>
              <a:rPr lang="en-GB" sz="900" dirty="0">
                <a:latin typeface="Arial" pitchFamily="34" charset="0"/>
                <a:cs typeface="Arial" pitchFamily="34" charset="0"/>
              </a:rPr>
              <a:t>ubulin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897289" y="8632332"/>
            <a:ext cx="445943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900" dirty="0">
                <a:latin typeface="Arial" pitchFamily="34" charset="0"/>
                <a:cs typeface="Arial" pitchFamily="34" charset="0"/>
              </a:rPr>
              <a:t>MLC2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9710" y="7787554"/>
            <a:ext cx="268010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185659" y="383921"/>
            <a:ext cx="248774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B</a:t>
            </a:r>
            <a:endParaRPr lang="en-GB" sz="13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7339262"/>
              </p:ext>
            </p:extLst>
          </p:nvPr>
        </p:nvGraphicFramePr>
        <p:xfrm>
          <a:off x="886732" y="2141141"/>
          <a:ext cx="4243161" cy="1807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8" name="Prism 6" r:id="rId15" imgW="6586162" imgH="2588787" progId="Prism6.Document">
                  <p:embed/>
                </p:oleObj>
              </mc:Choice>
              <mc:Fallback>
                <p:oleObj name="Prism 6" r:id="rId15" imgW="6586162" imgH="2588787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6732" y="2141141"/>
                        <a:ext cx="4243161" cy="18070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8983971"/>
              </p:ext>
            </p:extLst>
          </p:nvPr>
        </p:nvGraphicFramePr>
        <p:xfrm>
          <a:off x="838509" y="3736862"/>
          <a:ext cx="1942419" cy="2046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9" name="Prism 6" r:id="rId17" imgW="3421289" imgH="3329984" progId="Prism6.Document">
                  <p:embed/>
                </p:oleObj>
              </mc:Choice>
              <mc:Fallback>
                <p:oleObj name="Prism 6" r:id="rId17" imgW="3421289" imgH="3329984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509" y="3736862"/>
                        <a:ext cx="1942419" cy="20465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239710" y="3719959"/>
            <a:ext cx="258392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D</a:t>
            </a:r>
            <a:endParaRPr lang="en-GB" sz="13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2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3347002"/>
              </p:ext>
            </p:extLst>
          </p:nvPr>
        </p:nvGraphicFramePr>
        <p:xfrm>
          <a:off x="2122396" y="6144091"/>
          <a:ext cx="1483179" cy="153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0" name="Prism 6" r:id="rId19" imgW="3979140" imgH="3811510" progId="Prism6.Document">
                  <p:embed/>
                </p:oleObj>
              </mc:Choice>
              <mc:Fallback>
                <p:oleObj name="Prism 6" r:id="rId19" imgW="3979140" imgH="3811510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2396" y="6144091"/>
                        <a:ext cx="1483179" cy="1539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6548057"/>
              </p:ext>
            </p:extLst>
          </p:nvPr>
        </p:nvGraphicFramePr>
        <p:xfrm>
          <a:off x="525010" y="6142861"/>
          <a:ext cx="1485446" cy="153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1" name="Prism 6" r:id="rId21" imgW="3988143" imgH="3811510" progId="Prism6.Document">
                  <p:embed/>
                </p:oleObj>
              </mc:Choice>
              <mc:Fallback>
                <p:oleObj name="Prism 6" r:id="rId21" imgW="3988143" imgH="3811510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010" y="6142861"/>
                        <a:ext cx="1485446" cy="15392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4" name="Picture 4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683" y="6888036"/>
            <a:ext cx="158322" cy="16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987" y="6888036"/>
            <a:ext cx="304499" cy="16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" name="Picture 6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74" y="6888037"/>
            <a:ext cx="306000" cy="16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9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76" y="7082087"/>
            <a:ext cx="306939" cy="14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10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827" y="7082087"/>
            <a:ext cx="306939" cy="14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Picture 11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613" y="7082086"/>
            <a:ext cx="151300" cy="14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" name="Picture 16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75" y="6713436"/>
            <a:ext cx="306024" cy="14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17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826" y="6713436"/>
            <a:ext cx="306023" cy="14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18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881" y="6713954"/>
            <a:ext cx="144105" cy="14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4" name="Straight Connector 83"/>
          <p:cNvCxnSpPr/>
          <p:nvPr/>
        </p:nvCxnSpPr>
        <p:spPr>
          <a:xfrm>
            <a:off x="4726882" y="6713436"/>
            <a:ext cx="1234" cy="52928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4869753" y="6713436"/>
            <a:ext cx="1234" cy="52928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3759933" y="6707721"/>
            <a:ext cx="646319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 algn="r"/>
            <a:r>
              <a:rPr lang="en-GB" sz="700" b="1" dirty="0">
                <a:latin typeface="Arial" pitchFamily="34" charset="0"/>
                <a:cs typeface="Arial" pitchFamily="34" charset="0"/>
              </a:rPr>
              <a:t>MYL9/MLC2</a:t>
            </a:r>
            <a:endParaRPr lang="en-GB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085342" y="6868350"/>
            <a:ext cx="320909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 algn="r"/>
            <a:r>
              <a:rPr lang="en-GB" sz="700" b="1" dirty="0">
                <a:latin typeface="Arial" pitchFamily="34" charset="0"/>
                <a:cs typeface="Arial" pitchFamily="34" charset="0"/>
              </a:rPr>
              <a:t>YAP</a:t>
            </a:r>
            <a:endParaRPr lang="en-GB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944279" y="7035511"/>
            <a:ext cx="461973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 algn="r"/>
            <a:r>
              <a:rPr lang="en-GB" sz="700" b="1" dirty="0">
                <a:latin typeface="Arial" pitchFamily="34" charset="0"/>
                <a:cs typeface="Arial" pitchFamily="34" charset="0"/>
              </a:rPr>
              <a:t>Tubulin</a:t>
            </a:r>
            <a:endParaRPr lang="en-GB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rot="16200000">
            <a:off x="4324338" y="6489698"/>
            <a:ext cx="343351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b="1" dirty="0" err="1">
                <a:latin typeface="Arial" pitchFamily="34" charset="0"/>
                <a:cs typeface="Arial" pitchFamily="34" charset="0"/>
              </a:rPr>
              <a:t>siCtr</a:t>
            </a:r>
            <a:endParaRPr lang="en-GB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 rot="16200000">
            <a:off x="4378525" y="6410310"/>
            <a:ext cx="500445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b="1" dirty="0" err="1">
                <a:latin typeface="Arial" pitchFamily="34" charset="0"/>
                <a:cs typeface="Arial" pitchFamily="34" charset="0"/>
              </a:rPr>
              <a:t>siYAPsp</a:t>
            </a:r>
            <a:endParaRPr lang="en-GB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 rot="16200000">
            <a:off x="4507180" y="6385502"/>
            <a:ext cx="551741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b="1" dirty="0">
                <a:latin typeface="Arial" pitchFamily="34" charset="0"/>
                <a:cs typeface="Arial" pitchFamily="34" charset="0"/>
              </a:rPr>
              <a:t>siMYL9#1</a:t>
            </a:r>
            <a:endParaRPr lang="en-GB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 rot="16200000">
            <a:off x="4636636" y="6360693"/>
            <a:ext cx="601435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b="1" dirty="0">
                <a:latin typeface="Arial" pitchFamily="34" charset="0"/>
                <a:cs typeface="Arial" pitchFamily="34" charset="0"/>
              </a:rPr>
              <a:t>siMYL9#17</a:t>
            </a:r>
            <a:endParaRPr lang="en-GB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 rot="16200000">
            <a:off x="4790939" y="6360693"/>
            <a:ext cx="601435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b="1" dirty="0">
                <a:latin typeface="Arial" pitchFamily="34" charset="0"/>
                <a:cs typeface="Arial" pitchFamily="34" charset="0"/>
              </a:rPr>
              <a:t>siMYL9#18</a:t>
            </a:r>
            <a:endParaRPr lang="en-GB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39710" y="5747290"/>
            <a:ext cx="248774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E</a:t>
            </a:r>
            <a:endParaRPr lang="en-GB" sz="1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 rot="18900000">
            <a:off x="4061562" y="8398071"/>
            <a:ext cx="352969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dirty="0">
                <a:latin typeface="Arial" pitchFamily="34" charset="0"/>
                <a:cs typeface="Arial" pitchFamily="34" charset="0"/>
              </a:rPr>
              <a:t>mock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209692" y="3982834"/>
            <a:ext cx="1388726" cy="357241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Live co-culture </a:t>
            </a:r>
          </a:p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invasion  assay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297446" y="5970172"/>
            <a:ext cx="1388726" cy="357241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Live co-culture </a:t>
            </a:r>
          </a:p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invasion  assay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02983" y="6034430"/>
            <a:ext cx="1388726" cy="21434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ECM remodelling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0" name="Picture 6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959" y="6897505"/>
            <a:ext cx="306000" cy="16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1" name="Picture 7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464" y="6897504"/>
            <a:ext cx="156600" cy="16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" name="Picture 8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92" y="6897504"/>
            <a:ext cx="156600" cy="16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3" name="Picture 9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961" y="7092411"/>
            <a:ext cx="306939" cy="14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" name="Picture 14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465" y="7092411"/>
            <a:ext cx="151300" cy="14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" name="Picture 15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831" y="7092411"/>
            <a:ext cx="151300" cy="14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" name="Picture 21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960" y="6710596"/>
            <a:ext cx="317572" cy="14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" name="Picture 24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982" y="6710596"/>
            <a:ext cx="137440" cy="14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7" name="Picture 25"/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652" y="6710596"/>
            <a:ext cx="137440" cy="14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1" name="Straight Connector 130"/>
          <p:cNvCxnSpPr/>
          <p:nvPr/>
        </p:nvCxnSpPr>
        <p:spPr>
          <a:xfrm>
            <a:off x="6076559" y="6706465"/>
            <a:ext cx="1234" cy="52928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5354969" y="6705498"/>
            <a:ext cx="436325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b="1" dirty="0">
                <a:latin typeface="Arial" pitchFamily="34" charset="0"/>
                <a:cs typeface="Arial" pitchFamily="34" charset="0"/>
              </a:rPr>
              <a:t>MYH10</a:t>
            </a:r>
            <a:endParaRPr lang="en-GB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5460309" y="6911924"/>
            <a:ext cx="320909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b="1" dirty="0">
                <a:latin typeface="Arial" pitchFamily="34" charset="0"/>
                <a:cs typeface="Arial" pitchFamily="34" charset="0"/>
              </a:rPr>
              <a:t>YAP</a:t>
            </a:r>
            <a:endParaRPr lang="en-GB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5332069" y="7087313"/>
            <a:ext cx="461973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b="1" dirty="0">
                <a:latin typeface="Arial" pitchFamily="34" charset="0"/>
                <a:cs typeface="Arial" pitchFamily="34" charset="0"/>
              </a:rPr>
              <a:t>Tubulin</a:t>
            </a:r>
            <a:endParaRPr lang="en-GB" sz="7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>
            <a:off x="6232183" y="6701385"/>
            <a:ext cx="1234" cy="52928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 rot="16200000">
            <a:off x="5668393" y="6492854"/>
            <a:ext cx="343351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b="1" dirty="0" err="1">
                <a:latin typeface="Arial" pitchFamily="34" charset="0"/>
                <a:cs typeface="Arial" pitchFamily="34" charset="0"/>
              </a:rPr>
              <a:t>siCtr</a:t>
            </a:r>
            <a:endParaRPr lang="en-GB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 rot="16200000">
            <a:off x="5722580" y="6413467"/>
            <a:ext cx="500445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b="1" dirty="0" err="1">
                <a:latin typeface="Arial" pitchFamily="34" charset="0"/>
                <a:cs typeface="Arial" pitchFamily="34" charset="0"/>
              </a:rPr>
              <a:t>siYAPsp</a:t>
            </a:r>
            <a:endParaRPr lang="en-GB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 rot="16200000">
            <a:off x="5826388" y="6363850"/>
            <a:ext cx="601435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b="1" dirty="0">
                <a:latin typeface="Arial" pitchFamily="34" charset="0"/>
                <a:cs typeface="Arial" pitchFamily="34" charset="0"/>
              </a:rPr>
              <a:t>siMYL10#2</a:t>
            </a:r>
            <a:endParaRPr lang="en-GB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 rot="16200000">
            <a:off x="5980691" y="6363850"/>
            <a:ext cx="601435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b="1" dirty="0">
                <a:latin typeface="Arial" pitchFamily="34" charset="0"/>
                <a:cs typeface="Arial" pitchFamily="34" charset="0"/>
              </a:rPr>
              <a:t>siMYL10#4</a:t>
            </a:r>
            <a:endParaRPr lang="en-GB" sz="7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69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3" y="0"/>
            <a:ext cx="2250088" cy="3275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1500" dirty="0">
                <a:latin typeface="Arial" pitchFamily="34" charset="0"/>
                <a:cs typeface="Arial" pitchFamily="34" charset="0"/>
              </a:rPr>
              <a:t>Supplementary Figure 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4867" y="1052566"/>
            <a:ext cx="248774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pic>
        <p:nvPicPr>
          <p:cNvPr id="55" name="Picture 54" descr="C:\Users\calvo01\Desktop\New IF\120522_CAF_Drugs_cytoskel\panels\just actin\CAF_DMSO_actin_8.jpg"/>
          <p:cNvPicPr>
            <a:picLocks noChangeArrowheads="1"/>
          </p:cNvPicPr>
          <p:nvPr/>
        </p:nvPicPr>
        <p:blipFill>
          <a:blip r:embed="rId3" cstate="print"/>
          <a:srcRect l="44824" t="13770" r="8301" b="37116"/>
          <a:stretch>
            <a:fillRect/>
          </a:stretch>
        </p:blipFill>
        <p:spPr bwMode="auto">
          <a:xfrm>
            <a:off x="1092641" y="3702492"/>
            <a:ext cx="951429" cy="1030714"/>
          </a:xfrm>
          <a:prstGeom prst="rect">
            <a:avLst/>
          </a:prstGeom>
          <a:noFill/>
        </p:spPr>
      </p:pic>
      <p:pic>
        <p:nvPicPr>
          <p:cNvPr id="56" name="Picture 6" descr="C:\Users\calvo01\Desktop\New IF\120522_CAF_Drugs_cytoskel\panels\just actin\CAF_Bleb_actin_3.jpg"/>
          <p:cNvPicPr>
            <a:picLocks noChangeArrowheads="1"/>
          </p:cNvPicPr>
          <p:nvPr/>
        </p:nvPicPr>
        <p:blipFill>
          <a:blip r:embed="rId4" cstate="print"/>
          <a:srcRect l="19993" t="22363" r="27507" b="33887"/>
          <a:stretch>
            <a:fillRect/>
          </a:stretch>
        </p:blipFill>
        <p:spPr bwMode="auto">
          <a:xfrm rot="5400000">
            <a:off x="2040030" y="3742135"/>
            <a:ext cx="1030714" cy="951429"/>
          </a:xfrm>
          <a:prstGeom prst="rect">
            <a:avLst/>
          </a:prstGeom>
          <a:noFill/>
        </p:spPr>
      </p:pic>
      <p:pic>
        <p:nvPicPr>
          <p:cNvPr id="57" name="Picture 7" descr="C:\Users\calvo01\Desktop\New IF\120522_CAF_Drugs_cytoskel\panels\just actin\CAF_y27632_actin_3.jpg"/>
          <p:cNvPicPr>
            <a:picLocks noChangeArrowheads="1"/>
          </p:cNvPicPr>
          <p:nvPr/>
        </p:nvPicPr>
        <p:blipFill>
          <a:blip r:embed="rId5" cstate="print"/>
          <a:srcRect l="38389" t="31836" r="11607" b="25169"/>
          <a:stretch>
            <a:fillRect/>
          </a:stretch>
        </p:blipFill>
        <p:spPr bwMode="auto">
          <a:xfrm rot="5400000">
            <a:off x="1052334" y="4826522"/>
            <a:ext cx="1030714" cy="951429"/>
          </a:xfrm>
          <a:prstGeom prst="rect">
            <a:avLst/>
          </a:prstGeom>
          <a:noFill/>
        </p:spPr>
      </p:pic>
      <p:pic>
        <p:nvPicPr>
          <p:cNvPr id="58" name="Picture 14" descr="C:\Users\calvo01\Desktop\New IF\120522_CAF_Drugs_cytoskel\panels\just actin\CAF_PP2_actin_5.jpg"/>
          <p:cNvPicPr>
            <a:picLocks noChangeArrowheads="1"/>
          </p:cNvPicPr>
          <p:nvPr/>
        </p:nvPicPr>
        <p:blipFill>
          <a:blip r:embed="rId6" cstate="print"/>
          <a:srcRect l="40625" t="21099" b="10620"/>
          <a:stretch>
            <a:fillRect/>
          </a:stretch>
        </p:blipFill>
        <p:spPr bwMode="auto">
          <a:xfrm>
            <a:off x="2084413" y="4781028"/>
            <a:ext cx="951429" cy="1030714"/>
          </a:xfrm>
          <a:prstGeom prst="rect">
            <a:avLst/>
          </a:prstGeom>
          <a:noFill/>
        </p:spPr>
      </p:pic>
      <p:sp>
        <p:nvSpPr>
          <p:cNvPr id="59" name="TextBox 58"/>
          <p:cNvSpPr txBox="1"/>
          <p:nvPr/>
        </p:nvSpPr>
        <p:spPr>
          <a:xfrm>
            <a:off x="1751332" y="3685392"/>
            <a:ext cx="304879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 algn="r"/>
            <a:r>
              <a:rPr lang="en-GB" sz="9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Ctr</a:t>
            </a:r>
            <a:endParaRPr lang="en-GB" sz="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514497" y="4781566"/>
            <a:ext cx="535711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 algn="r"/>
            <a:r>
              <a:rPr lang="en-GB" sz="9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Y27632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271689" y="3685392"/>
            <a:ext cx="798603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 algn="r"/>
            <a:r>
              <a:rPr lang="en-GB" sz="9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Blebbistatin</a:t>
            </a:r>
            <a:endParaRPr lang="en-GB" sz="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714117" y="4786880"/>
            <a:ext cx="356175" cy="207584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 algn="r"/>
            <a:r>
              <a:rPr lang="en-GB" sz="9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PP2</a:t>
            </a:r>
          </a:p>
        </p:txBody>
      </p:sp>
      <p:pic>
        <p:nvPicPr>
          <p:cNvPr id="63" name="Picture 2"/>
          <p:cNvPicPr>
            <a:picLocks noChangeAspect="1" noChangeArrowheads="1"/>
          </p:cNvPicPr>
          <p:nvPr/>
        </p:nvPicPr>
        <p:blipFill rotWithShape="1">
          <a:blip r:embed="rId7" cstate="print"/>
          <a:srcRect r="20368"/>
          <a:stretch/>
        </p:blipFill>
        <p:spPr bwMode="auto">
          <a:xfrm>
            <a:off x="4353394" y="4484743"/>
            <a:ext cx="694286" cy="2511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4" name="Picture 8"/>
          <p:cNvPicPr>
            <a:picLocks noChangeAspect="1" noChangeArrowheads="1"/>
          </p:cNvPicPr>
          <p:nvPr/>
        </p:nvPicPr>
        <p:blipFill rotWithShape="1">
          <a:blip r:embed="rId8" cstate="print"/>
          <a:srcRect r="20368"/>
          <a:stretch/>
        </p:blipFill>
        <p:spPr bwMode="auto">
          <a:xfrm>
            <a:off x="4353394" y="5426194"/>
            <a:ext cx="694286" cy="2511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5" name="TextBox 64"/>
          <p:cNvSpPr txBox="1"/>
          <p:nvPr/>
        </p:nvSpPr>
        <p:spPr>
          <a:xfrm>
            <a:off x="5086538" y="5424441"/>
            <a:ext cx="429913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dirty="0" err="1">
                <a:latin typeface="Arial" pitchFamily="34" charset="0"/>
                <a:cs typeface="Arial" pitchFamily="34" charset="0"/>
              </a:rPr>
              <a:t>Tubulin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86538" y="4500211"/>
            <a:ext cx="615861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dirty="0">
                <a:latin typeface="Arial" pitchFamily="34" charset="0"/>
                <a:cs typeface="Arial" pitchFamily="34" charset="0"/>
              </a:rPr>
              <a:t>pS19-MLC2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7" name="Picture 9"/>
          <p:cNvPicPr>
            <a:picLocks noChangeAspect="1" noChangeArrowheads="1"/>
          </p:cNvPicPr>
          <p:nvPr/>
        </p:nvPicPr>
        <p:blipFill rotWithShape="1">
          <a:blip r:embed="rId9" cstate="print"/>
          <a:srcRect r="20368"/>
          <a:stretch/>
        </p:blipFill>
        <p:spPr bwMode="auto">
          <a:xfrm>
            <a:off x="4353394" y="4170621"/>
            <a:ext cx="694286" cy="2511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8" name="TextBox 67"/>
          <p:cNvSpPr txBox="1"/>
          <p:nvPr/>
        </p:nvSpPr>
        <p:spPr>
          <a:xfrm>
            <a:off x="5086538" y="4192134"/>
            <a:ext cx="561359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dirty="0">
                <a:latin typeface="Arial" pitchFamily="34" charset="0"/>
                <a:cs typeface="Arial" pitchFamily="34" charset="0"/>
              </a:rPr>
              <a:t>pY416-Src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 rot="18900000">
            <a:off x="4289254" y="3856882"/>
            <a:ext cx="544284" cy="176806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r>
              <a:rPr lang="en-GB" sz="700" dirty="0">
                <a:latin typeface="Arial" pitchFamily="34" charset="0"/>
                <a:cs typeface="Arial" pitchFamily="34" charset="0"/>
              </a:rPr>
              <a:t>DMSO</a:t>
            </a:r>
          </a:p>
        </p:txBody>
      </p:sp>
      <p:sp>
        <p:nvSpPr>
          <p:cNvPr id="70" name="TextBox 69"/>
          <p:cNvSpPr txBox="1"/>
          <p:nvPr/>
        </p:nvSpPr>
        <p:spPr>
          <a:xfrm rot="18900000">
            <a:off x="4412637" y="3802150"/>
            <a:ext cx="687182" cy="176806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r>
              <a:rPr lang="en-GB" sz="700" dirty="0" err="1">
                <a:latin typeface="Arial" pitchFamily="34" charset="0"/>
                <a:cs typeface="Arial" pitchFamily="34" charset="0"/>
              </a:rPr>
              <a:t>Blebbistatin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 rot="18900000">
            <a:off x="4623757" y="3836034"/>
            <a:ext cx="598716" cy="176806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r>
              <a:rPr lang="en-GB" sz="700" dirty="0">
                <a:latin typeface="Arial" pitchFamily="34" charset="0"/>
                <a:cs typeface="Arial" pitchFamily="34" charset="0"/>
              </a:rPr>
              <a:t>Y27632</a:t>
            </a:r>
          </a:p>
        </p:txBody>
      </p:sp>
      <p:sp>
        <p:nvSpPr>
          <p:cNvPr id="72" name="TextBox 71"/>
          <p:cNvSpPr txBox="1"/>
          <p:nvPr/>
        </p:nvSpPr>
        <p:spPr>
          <a:xfrm rot="18900000">
            <a:off x="4776808" y="3836034"/>
            <a:ext cx="598716" cy="176806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r>
              <a:rPr lang="en-GB" sz="700" dirty="0" err="1">
                <a:latin typeface="Arial" pitchFamily="34" charset="0"/>
                <a:cs typeface="Arial" pitchFamily="34" charset="0"/>
              </a:rPr>
              <a:t>Dasatinib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48680" y="3615708"/>
            <a:ext cx="258392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D</a:t>
            </a: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1766060"/>
              </p:ext>
            </p:extLst>
          </p:nvPr>
        </p:nvGraphicFramePr>
        <p:xfrm>
          <a:off x="2194153" y="1504818"/>
          <a:ext cx="1883455" cy="1567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06" name="Prism 6" r:id="rId10" imgW="3206288" imgH="2463814" progId="Prism6.Document">
                  <p:embed/>
                </p:oleObj>
              </mc:Choice>
              <mc:Fallback>
                <p:oleObj name="Prism 6" r:id="rId10" imgW="3206288" imgH="2463814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4153" y="1504818"/>
                        <a:ext cx="1883455" cy="15674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2134805"/>
              </p:ext>
            </p:extLst>
          </p:nvPr>
        </p:nvGraphicFramePr>
        <p:xfrm>
          <a:off x="4223127" y="1486871"/>
          <a:ext cx="1907268" cy="1563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07" name="Prism 6" r:id="rId12" imgW="3256347" imgH="2463814" progId="Prism6.Document">
                  <p:embed/>
                </p:oleObj>
              </mc:Choice>
              <mc:Fallback>
                <p:oleObj name="Prism 6" r:id="rId12" imgW="3256347" imgH="2463814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3127" y="1486871"/>
                        <a:ext cx="1907268" cy="15637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8806" y="1378729"/>
            <a:ext cx="951429" cy="5594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2113" y="1998853"/>
            <a:ext cx="951429" cy="5594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19621" y="2602307"/>
            <a:ext cx="951429" cy="5594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1" name="TextBox 30"/>
          <p:cNvSpPr txBox="1"/>
          <p:nvPr/>
        </p:nvSpPr>
        <p:spPr>
          <a:xfrm>
            <a:off x="705478" y="1762200"/>
            <a:ext cx="370602" cy="161417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control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2983" y="2382324"/>
            <a:ext cx="258392" cy="161417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NM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88084" y="3003232"/>
            <a:ext cx="412280" cy="161417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4T1 CM</a:t>
            </a:r>
          </a:p>
        </p:txBody>
      </p:sp>
      <p:pic>
        <p:nvPicPr>
          <p:cNvPr id="35" name="Picture 5"/>
          <p:cNvPicPr>
            <a:picLocks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349256" y="5112530"/>
            <a:ext cx="694286" cy="2507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6" name="Picture 6"/>
          <p:cNvPicPr>
            <a:picLocks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353394" y="4798866"/>
            <a:ext cx="694286" cy="2507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7" name="TextBox 36"/>
          <p:cNvSpPr txBox="1"/>
          <p:nvPr/>
        </p:nvSpPr>
        <p:spPr>
          <a:xfrm>
            <a:off x="3541029" y="3615708"/>
            <a:ext cx="248774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078297" y="4808288"/>
            <a:ext cx="910814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dirty="0">
                <a:latin typeface="Arial" pitchFamily="34" charset="0"/>
                <a:cs typeface="Arial" pitchFamily="34" charset="0"/>
              </a:rPr>
              <a:t>pT183/181-MST1/2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078297" y="5116365"/>
            <a:ext cx="604641" cy="17680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700" dirty="0">
                <a:latin typeface="Arial" pitchFamily="34" charset="0"/>
                <a:cs typeface="Arial" pitchFamily="34" charset="0"/>
              </a:rPr>
              <a:t>pS127-YAP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872772" y="1045376"/>
            <a:ext cx="248774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94777" y="1045376"/>
            <a:ext cx="258392" cy="269139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300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1725482" y="4680960"/>
            <a:ext cx="28187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487294" y="3110353"/>
            <a:ext cx="12857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451748" y="1275449"/>
            <a:ext cx="1388726" cy="357241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Live co-culture </a:t>
            </a:r>
          </a:p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invasion assay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33673" y="1275449"/>
            <a:ext cx="1388726" cy="357241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en-GB" sz="900" dirty="0">
                <a:latin typeface="Arial" pitchFamily="34" charset="0"/>
                <a:cs typeface="Arial" pitchFamily="34" charset="0"/>
              </a:rPr>
              <a:t>Fibroblast remodelled ECM assay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851" y="1534540"/>
            <a:ext cx="1322411" cy="682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192" y="1534540"/>
            <a:ext cx="1264427" cy="695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073" y="1534540"/>
            <a:ext cx="1176516" cy="494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06051" y="896549"/>
            <a:ext cx="1725906" cy="296772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1300" b="1" dirty="0">
                <a:latin typeface="Arial" pitchFamily="34" charset="0"/>
                <a:cs typeface="Arial" pitchFamily="34" charset="0"/>
              </a:rPr>
              <a:t>Blots from Figure 1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97" y="1534539"/>
            <a:ext cx="1225147" cy="59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386000" y="1852543"/>
            <a:ext cx="482824" cy="156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862001" y="1540543"/>
            <a:ext cx="514565" cy="156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403025" y="1868649"/>
            <a:ext cx="514565" cy="156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850001" y="1832653"/>
            <a:ext cx="514565" cy="156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92697" y="1281237"/>
            <a:ext cx="853872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Fig 1b - </a:t>
            </a:r>
            <a:r>
              <a:rPr lang="el-GR" sz="800" dirty="0">
                <a:latin typeface="Arial" pitchFamily="34" charset="0"/>
                <a:cs typeface="Arial" pitchFamily="34" charset="0"/>
              </a:rPr>
              <a:t>α</a:t>
            </a:r>
            <a:r>
              <a:rPr lang="en-GB" sz="800" dirty="0">
                <a:latin typeface="Arial" pitchFamily="34" charset="0"/>
                <a:cs typeface="Arial" pitchFamily="34" charset="0"/>
              </a:rPr>
              <a:t>SMA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53451" y="1286592"/>
            <a:ext cx="789752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Fig 1b – FN1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17033" y="1286592"/>
            <a:ext cx="964480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Fig 1b – S100A4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137586" y="1286592"/>
            <a:ext cx="934022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Fig 1b – Tubulin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074" y="2591891"/>
            <a:ext cx="983859" cy="93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192" y="2591891"/>
            <a:ext cx="1071770" cy="88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850" y="2591890"/>
            <a:ext cx="1120402" cy="50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96" y="2591891"/>
            <a:ext cx="1129754" cy="453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692697" y="2373987"/>
            <a:ext cx="927610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Fig 1d – pMLC2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153451" y="2379342"/>
            <a:ext cx="869902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Fig 1b – MLC2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717033" y="2379342"/>
            <a:ext cx="881124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Fig 1b – MYH9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37586" y="2379342"/>
            <a:ext cx="938832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Fig 1b – MYH10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64705" y="2768757"/>
            <a:ext cx="387412" cy="156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2249500" y="2768757"/>
            <a:ext cx="387412" cy="156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905685" y="2612757"/>
            <a:ext cx="531428" cy="156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301208" y="2612740"/>
            <a:ext cx="576064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381" y="8797714"/>
            <a:ext cx="907170" cy="601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365" y="8797713"/>
            <a:ext cx="953932" cy="7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886" y="8797714"/>
            <a:ext cx="929615" cy="488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049" y="8797713"/>
            <a:ext cx="970766" cy="60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2143143" y="7961906"/>
            <a:ext cx="3054795" cy="296772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1300" b="1" dirty="0">
                <a:latin typeface="Arial" pitchFamily="34" charset="0"/>
                <a:cs typeface="Arial" pitchFamily="34" charset="0"/>
              </a:rPr>
              <a:t>Blots from Figure 5 &amp; </a:t>
            </a:r>
            <a:r>
              <a:rPr lang="en-GB" sz="1300" b="1" dirty="0" err="1">
                <a:latin typeface="Arial" pitchFamily="34" charset="0"/>
                <a:cs typeface="Arial" pitchFamily="34" charset="0"/>
              </a:rPr>
              <a:t>Supp</a:t>
            </a:r>
            <a:r>
              <a:rPr lang="en-GB" sz="1300" b="1" dirty="0">
                <a:latin typeface="Arial" pitchFamily="34" charset="0"/>
                <a:cs typeface="Arial" pitchFamily="34" charset="0"/>
              </a:rPr>
              <a:t> Figure 4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05851" y="8481994"/>
            <a:ext cx="1193709" cy="342939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 err="1">
                <a:latin typeface="Arial" pitchFamily="34" charset="0"/>
                <a:cs typeface="Arial" pitchFamily="34" charset="0"/>
              </a:rPr>
              <a:t>Supp</a:t>
            </a:r>
            <a:r>
              <a:rPr lang="en-GB" sz="800" dirty="0">
                <a:latin typeface="Arial" pitchFamily="34" charset="0"/>
                <a:cs typeface="Arial" pitchFamily="34" charset="0"/>
              </a:rPr>
              <a:t> Fig 4g &amp; Fig 5d </a:t>
            </a:r>
          </a:p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– MLC2</a:t>
            </a:r>
          </a:p>
        </p:txBody>
      </p:sp>
      <p:sp>
        <p:nvSpPr>
          <p:cNvPr id="55" name="Rectangle 54"/>
          <p:cNvSpPr/>
          <p:nvPr/>
        </p:nvSpPr>
        <p:spPr>
          <a:xfrm>
            <a:off x="964894" y="8985348"/>
            <a:ext cx="387412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1406190" y="8985348"/>
            <a:ext cx="387412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2477062" y="9024295"/>
            <a:ext cx="387412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2909110" y="9024295"/>
            <a:ext cx="387412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3961858" y="9114048"/>
            <a:ext cx="387412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4393905" y="9121848"/>
            <a:ext cx="387412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5423555" y="9102304"/>
            <a:ext cx="387412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5855603" y="9102304"/>
            <a:ext cx="387412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70" name="TextBox 69"/>
          <p:cNvSpPr txBox="1"/>
          <p:nvPr/>
        </p:nvSpPr>
        <p:spPr>
          <a:xfrm>
            <a:off x="2606051" y="3615708"/>
            <a:ext cx="1725906" cy="296772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1300" b="1" dirty="0">
                <a:latin typeface="Arial" pitchFamily="34" charset="0"/>
                <a:cs typeface="Arial" pitchFamily="34" charset="0"/>
              </a:rPr>
              <a:t>Blots from Figure 2</a:t>
            </a:r>
          </a:p>
        </p:txBody>
      </p:sp>
      <p:pic>
        <p:nvPicPr>
          <p:cNvPr id="71" name="Picture 9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935" y="4233866"/>
            <a:ext cx="1071770" cy="599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10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5" y="4233865"/>
            <a:ext cx="1068029" cy="492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1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901" y="4233866"/>
            <a:ext cx="1127884" cy="603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" name="Picture 13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338" y="4233866"/>
            <a:ext cx="1086734" cy="597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16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232" y="4233866"/>
            <a:ext cx="1105438" cy="618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" name="TextBox 75"/>
          <p:cNvSpPr txBox="1"/>
          <p:nvPr/>
        </p:nvSpPr>
        <p:spPr>
          <a:xfrm>
            <a:off x="332657" y="3994428"/>
            <a:ext cx="1007760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Fig 2c – pMST1/2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484785" y="3993799"/>
            <a:ext cx="1180885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Fig 2c – pS909-LATS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949942" y="3993799"/>
            <a:ext cx="1232181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Fig 2c – pT1079-LATS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147947" y="3993799"/>
            <a:ext cx="1129588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Fig 2c – pS127-YAP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561492" y="3993799"/>
            <a:ext cx="796164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Fig 2c – YAP</a:t>
            </a:r>
          </a:p>
        </p:txBody>
      </p:sp>
      <p:sp>
        <p:nvSpPr>
          <p:cNvPr id="81" name="Rectangle 80"/>
          <p:cNvSpPr/>
          <p:nvPr/>
        </p:nvSpPr>
        <p:spPr>
          <a:xfrm>
            <a:off x="476673" y="4403360"/>
            <a:ext cx="387412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1745445" y="4325351"/>
            <a:ext cx="387412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>
            <a:off x="3064933" y="4305834"/>
            <a:ext cx="387412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84" name="Rectangle 83"/>
          <p:cNvSpPr/>
          <p:nvPr/>
        </p:nvSpPr>
        <p:spPr>
          <a:xfrm>
            <a:off x="4312800" y="4492939"/>
            <a:ext cx="387412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85" name="Rectangle 84"/>
          <p:cNvSpPr/>
          <p:nvPr/>
        </p:nvSpPr>
        <p:spPr>
          <a:xfrm>
            <a:off x="5587186" y="4461851"/>
            <a:ext cx="387412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pic>
        <p:nvPicPr>
          <p:cNvPr id="86" name="Picture 4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961" y="5501382"/>
            <a:ext cx="1363561" cy="921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7" name="Picture 5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960" y="6621706"/>
            <a:ext cx="1384136" cy="95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7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70" y="6583219"/>
            <a:ext cx="1298095" cy="99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8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70" y="5501382"/>
            <a:ext cx="1279391" cy="881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0" name="Picture 10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084" y="5501381"/>
            <a:ext cx="1303706" cy="980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1" name="Picture 11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018" y="6636903"/>
            <a:ext cx="1367302" cy="117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" name="TextBox 91"/>
          <p:cNvSpPr txBox="1"/>
          <p:nvPr/>
        </p:nvSpPr>
        <p:spPr>
          <a:xfrm>
            <a:off x="1086257" y="5242566"/>
            <a:ext cx="927610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Fig 2d – TEAD4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3010808" y="5241938"/>
            <a:ext cx="1067072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Fig 2d – pan14-3-3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5221793" y="5241938"/>
            <a:ext cx="802576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Fig 2d – YAP</a:t>
            </a:r>
          </a:p>
        </p:txBody>
      </p:sp>
      <p:sp>
        <p:nvSpPr>
          <p:cNvPr id="95" name="Rectangle 94"/>
          <p:cNvSpPr/>
          <p:nvPr/>
        </p:nvSpPr>
        <p:spPr>
          <a:xfrm>
            <a:off x="1577395" y="5729507"/>
            <a:ext cx="480652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96" name="Rectangle 95"/>
          <p:cNvSpPr/>
          <p:nvPr/>
        </p:nvSpPr>
        <p:spPr>
          <a:xfrm>
            <a:off x="5108588" y="6836827"/>
            <a:ext cx="408644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97" name="Rectangle 96"/>
          <p:cNvSpPr/>
          <p:nvPr/>
        </p:nvSpPr>
        <p:spPr>
          <a:xfrm>
            <a:off x="3050703" y="7115730"/>
            <a:ext cx="472371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98" name="Rectangle 97"/>
          <p:cNvSpPr/>
          <p:nvPr/>
        </p:nvSpPr>
        <p:spPr>
          <a:xfrm>
            <a:off x="3635831" y="6031107"/>
            <a:ext cx="480652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99" name="Rectangle 98"/>
          <p:cNvSpPr/>
          <p:nvPr/>
        </p:nvSpPr>
        <p:spPr>
          <a:xfrm>
            <a:off x="5642421" y="5661512"/>
            <a:ext cx="480652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100" name="Rectangle 99"/>
          <p:cNvSpPr/>
          <p:nvPr/>
        </p:nvSpPr>
        <p:spPr>
          <a:xfrm>
            <a:off x="999772" y="6878158"/>
            <a:ext cx="469087" cy="136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82" tIns="47891" rIns="95782" bIns="47891" rtlCol="0" anchor="ctr"/>
          <a:lstStyle/>
          <a:p>
            <a:pPr algn="ctr"/>
            <a:endParaRPr lang="en-GB"/>
          </a:p>
        </p:txBody>
      </p:sp>
      <p:sp>
        <p:nvSpPr>
          <p:cNvPr id="102" name="TextBox 101"/>
          <p:cNvSpPr txBox="1"/>
          <p:nvPr/>
        </p:nvSpPr>
        <p:spPr>
          <a:xfrm>
            <a:off x="940307" y="6178042"/>
            <a:ext cx="1172870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  Lysates      IP </a:t>
            </a:r>
            <a:r>
              <a:rPr lang="el-GR" sz="800" dirty="0">
                <a:latin typeface="Arial" pitchFamily="34" charset="0"/>
                <a:cs typeface="Arial" pitchFamily="34" charset="0"/>
              </a:rPr>
              <a:t>α</a:t>
            </a:r>
            <a:r>
              <a:rPr lang="en-GB" sz="800" dirty="0">
                <a:latin typeface="Arial" pitchFamily="34" charset="0"/>
                <a:cs typeface="Arial" pitchFamily="34" charset="0"/>
              </a:rPr>
              <a:t>YAP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940307" y="7348800"/>
            <a:ext cx="1172870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  Lysates      IP </a:t>
            </a:r>
            <a:r>
              <a:rPr lang="el-GR" sz="800" dirty="0">
                <a:latin typeface="Arial" pitchFamily="34" charset="0"/>
                <a:cs typeface="Arial" pitchFamily="34" charset="0"/>
              </a:rPr>
              <a:t>α</a:t>
            </a:r>
            <a:r>
              <a:rPr lang="en-GB" sz="800" dirty="0">
                <a:latin typeface="Arial" pitchFamily="34" charset="0"/>
                <a:cs typeface="Arial" pitchFamily="34" charset="0"/>
              </a:rPr>
              <a:t>YAP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984980" y="6178042"/>
            <a:ext cx="1172870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  Lysates      IP </a:t>
            </a:r>
            <a:r>
              <a:rPr lang="el-GR" sz="800" dirty="0">
                <a:latin typeface="Arial" pitchFamily="34" charset="0"/>
                <a:cs typeface="Arial" pitchFamily="34" charset="0"/>
              </a:rPr>
              <a:t>α</a:t>
            </a:r>
            <a:r>
              <a:rPr lang="en-GB" sz="800" dirty="0">
                <a:latin typeface="Arial" pitchFamily="34" charset="0"/>
                <a:cs typeface="Arial" pitchFamily="34" charset="0"/>
              </a:rPr>
              <a:t>YAP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984980" y="7348800"/>
            <a:ext cx="1172870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  Lysates      IP </a:t>
            </a:r>
            <a:r>
              <a:rPr lang="el-GR" sz="800" dirty="0">
                <a:latin typeface="Arial" pitchFamily="34" charset="0"/>
                <a:cs typeface="Arial" pitchFamily="34" charset="0"/>
              </a:rPr>
              <a:t>α</a:t>
            </a:r>
            <a:r>
              <a:rPr lang="en-GB" sz="800" dirty="0">
                <a:latin typeface="Arial" pitchFamily="34" charset="0"/>
                <a:cs typeface="Arial" pitchFamily="34" charset="0"/>
              </a:rPr>
              <a:t>YAP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5090690" y="6178042"/>
            <a:ext cx="1172870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  Lysates      IP </a:t>
            </a:r>
            <a:r>
              <a:rPr lang="el-GR" sz="800" dirty="0">
                <a:latin typeface="Arial" pitchFamily="34" charset="0"/>
                <a:cs typeface="Arial" pitchFamily="34" charset="0"/>
              </a:rPr>
              <a:t>α</a:t>
            </a:r>
            <a:r>
              <a:rPr lang="en-GB" sz="800" dirty="0">
                <a:latin typeface="Arial" pitchFamily="34" charset="0"/>
                <a:cs typeface="Arial" pitchFamily="34" charset="0"/>
              </a:rPr>
              <a:t>YAP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5090690" y="7323134"/>
            <a:ext cx="1172870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  Lysates      IP </a:t>
            </a:r>
            <a:r>
              <a:rPr lang="el-GR" sz="800" dirty="0">
                <a:latin typeface="Arial" pitchFamily="34" charset="0"/>
                <a:cs typeface="Arial" pitchFamily="34" charset="0"/>
              </a:rPr>
              <a:t>α</a:t>
            </a:r>
            <a:r>
              <a:rPr lang="en-GB" sz="800" dirty="0">
                <a:latin typeface="Arial" pitchFamily="34" charset="0"/>
                <a:cs typeface="Arial" pitchFamily="34" charset="0"/>
              </a:rPr>
              <a:t>YAP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76672" y="1476581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476672" y="1554590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519955" y="163259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519955" y="1710607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519955" y="1788616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49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1960115" y="206667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37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1916832" y="1554590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916832" y="1645843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960115" y="1735543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960115" y="1840843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960115" y="1944633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49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553200" y="1832653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3553200" y="1562780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26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553200" y="1710607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1933637" y="2880737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933637" y="2610863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26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1933637" y="2758691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476672" y="2882614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76672" y="2612740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26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76672" y="2760568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3474530" y="2534731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3474530" y="2625985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3517812" y="2715685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3517812" y="2820985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4957972" y="1930543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37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4957972" y="1657543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4957972" y="1755043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4957972" y="1833043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49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4869160" y="2534731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4869160" y="2625985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4912442" y="2715685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4912442" y="2820985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676862" y="9005631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76862" y="8735758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26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76862" y="8883585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2117021" y="8735758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2117021" y="8827011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2160304" y="8916711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2160304" y="9022011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3602711" y="8735758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3602711" y="8827011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3645994" y="8916711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3645994" y="8997162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3645994" y="9081764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48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5114879" y="8735758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5114879" y="8827011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5158162" y="8916711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5158162" y="8997162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5158162" y="9081764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48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162162" y="4183787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162162" y="4261796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205445" y="4339805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205445" y="4461851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1412776" y="4261796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1412776" y="4339805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1456058" y="4417814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1456058" y="450588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2754450" y="4251730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2754450" y="4329739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2797732" y="4407747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2797732" y="4495822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4005064" y="4305833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4005064" y="4383843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4048347" y="4461851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4048347" y="4549926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5274730" y="4251730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5274730" y="4329739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5318012" y="4407747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5318012" y="4495822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661170" y="582196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37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617887" y="5397955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617887" y="5489209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661170" y="557890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661170" y="5665952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661170" y="5743961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49</a:t>
            </a:r>
          </a:p>
        </p:txBody>
      </p:sp>
      <p:sp>
        <p:nvSpPr>
          <p:cNvPr id="189" name="TextBox 188"/>
          <p:cNvSpPr txBox="1"/>
          <p:nvPr/>
        </p:nvSpPr>
        <p:spPr>
          <a:xfrm>
            <a:off x="661170" y="598706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26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661170" y="6068538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191" name="TextBox 190"/>
          <p:cNvSpPr txBox="1"/>
          <p:nvPr/>
        </p:nvSpPr>
        <p:spPr>
          <a:xfrm>
            <a:off x="661170" y="6221096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661170" y="6983017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37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617887" y="6559003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617887" y="6650256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661170" y="6739956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196" name="TextBox 195"/>
          <p:cNvSpPr txBox="1"/>
          <p:nvPr/>
        </p:nvSpPr>
        <p:spPr>
          <a:xfrm>
            <a:off x="661170" y="682699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661170" y="690500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49</a:t>
            </a:r>
          </a:p>
        </p:txBody>
      </p:sp>
      <p:sp>
        <p:nvSpPr>
          <p:cNvPr id="198" name="TextBox 197"/>
          <p:cNvSpPr txBox="1"/>
          <p:nvPr/>
        </p:nvSpPr>
        <p:spPr>
          <a:xfrm>
            <a:off x="661170" y="7148117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26</a:t>
            </a:r>
          </a:p>
        </p:txBody>
      </p:sp>
      <p:sp>
        <p:nvSpPr>
          <p:cNvPr id="199" name="TextBox 198"/>
          <p:cNvSpPr txBox="1"/>
          <p:nvPr/>
        </p:nvSpPr>
        <p:spPr>
          <a:xfrm>
            <a:off x="661170" y="7229586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661170" y="7382143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2680195" y="582196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37</a:t>
            </a:r>
          </a:p>
        </p:txBody>
      </p:sp>
      <p:sp>
        <p:nvSpPr>
          <p:cNvPr id="202" name="TextBox 201"/>
          <p:cNvSpPr txBox="1"/>
          <p:nvPr/>
        </p:nvSpPr>
        <p:spPr>
          <a:xfrm>
            <a:off x="2636912" y="5397955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2636912" y="5489209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204" name="TextBox 203"/>
          <p:cNvSpPr txBox="1"/>
          <p:nvPr/>
        </p:nvSpPr>
        <p:spPr>
          <a:xfrm>
            <a:off x="2680195" y="557890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2680195" y="5665952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2680195" y="5743961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49</a:t>
            </a:r>
          </a:p>
        </p:txBody>
      </p:sp>
      <p:sp>
        <p:nvSpPr>
          <p:cNvPr id="207" name="TextBox 206"/>
          <p:cNvSpPr txBox="1"/>
          <p:nvPr/>
        </p:nvSpPr>
        <p:spPr>
          <a:xfrm>
            <a:off x="2680195" y="598706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26</a:t>
            </a:r>
          </a:p>
        </p:txBody>
      </p:sp>
      <p:sp>
        <p:nvSpPr>
          <p:cNvPr id="208" name="TextBox 207"/>
          <p:cNvSpPr txBox="1"/>
          <p:nvPr/>
        </p:nvSpPr>
        <p:spPr>
          <a:xfrm>
            <a:off x="2680195" y="6068538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209" name="TextBox 208"/>
          <p:cNvSpPr txBox="1"/>
          <p:nvPr/>
        </p:nvSpPr>
        <p:spPr>
          <a:xfrm>
            <a:off x="2680195" y="6221096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210" name="TextBox 209"/>
          <p:cNvSpPr txBox="1"/>
          <p:nvPr/>
        </p:nvSpPr>
        <p:spPr>
          <a:xfrm>
            <a:off x="2680195" y="6914091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37</a:t>
            </a:r>
          </a:p>
        </p:txBody>
      </p:sp>
      <p:sp>
        <p:nvSpPr>
          <p:cNvPr id="211" name="TextBox 210"/>
          <p:cNvSpPr txBox="1"/>
          <p:nvPr/>
        </p:nvSpPr>
        <p:spPr>
          <a:xfrm>
            <a:off x="2636912" y="6480993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212" name="TextBox 211"/>
          <p:cNvSpPr txBox="1"/>
          <p:nvPr/>
        </p:nvSpPr>
        <p:spPr>
          <a:xfrm>
            <a:off x="2636912" y="6581330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213" name="TextBox 212"/>
          <p:cNvSpPr txBox="1"/>
          <p:nvPr/>
        </p:nvSpPr>
        <p:spPr>
          <a:xfrm>
            <a:off x="2680195" y="6671030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214" name="TextBox 213"/>
          <p:cNvSpPr txBox="1"/>
          <p:nvPr/>
        </p:nvSpPr>
        <p:spPr>
          <a:xfrm>
            <a:off x="2680195" y="6758074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215" name="TextBox 214"/>
          <p:cNvSpPr txBox="1"/>
          <p:nvPr/>
        </p:nvSpPr>
        <p:spPr>
          <a:xfrm>
            <a:off x="2680195" y="6836082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49</a:t>
            </a:r>
          </a:p>
        </p:txBody>
      </p:sp>
      <p:sp>
        <p:nvSpPr>
          <p:cNvPr id="216" name="TextBox 215"/>
          <p:cNvSpPr txBox="1"/>
          <p:nvPr/>
        </p:nvSpPr>
        <p:spPr>
          <a:xfrm>
            <a:off x="2680195" y="7079191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26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2680195" y="7160660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2680195" y="7313217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4687418" y="589997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37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4644136" y="5475963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221" name="TextBox 220"/>
          <p:cNvSpPr txBox="1"/>
          <p:nvPr/>
        </p:nvSpPr>
        <p:spPr>
          <a:xfrm>
            <a:off x="4644136" y="5567217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4687418" y="5656917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4687418" y="5743961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4687418" y="582196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49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4687418" y="606507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26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4687418" y="6146547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4687418" y="6299104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4687418" y="699209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37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4644136" y="6559003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sp>
        <p:nvSpPr>
          <p:cNvPr id="230" name="TextBox 229"/>
          <p:cNvSpPr txBox="1"/>
          <p:nvPr/>
        </p:nvSpPr>
        <p:spPr>
          <a:xfrm>
            <a:off x="4644136" y="6659339"/>
            <a:ext cx="323278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115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4687418" y="674903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82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4687418" y="6836082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233" name="TextBox 232"/>
          <p:cNvSpPr txBox="1"/>
          <p:nvPr/>
        </p:nvSpPr>
        <p:spPr>
          <a:xfrm>
            <a:off x="4687418" y="6914091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49</a:t>
            </a:r>
          </a:p>
        </p:txBody>
      </p:sp>
      <p:sp>
        <p:nvSpPr>
          <p:cNvPr id="234" name="TextBox 233"/>
          <p:cNvSpPr txBox="1"/>
          <p:nvPr/>
        </p:nvSpPr>
        <p:spPr>
          <a:xfrm>
            <a:off x="4687418" y="7157199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26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4687418" y="7238668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236" name="TextBox 235"/>
          <p:cNvSpPr txBox="1"/>
          <p:nvPr/>
        </p:nvSpPr>
        <p:spPr>
          <a:xfrm>
            <a:off x="4687418" y="7391226"/>
            <a:ext cx="279997" cy="1890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600" dirty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237" name="TextBox 236"/>
          <p:cNvSpPr txBox="1"/>
          <p:nvPr/>
        </p:nvSpPr>
        <p:spPr>
          <a:xfrm>
            <a:off x="3" y="0"/>
            <a:ext cx="2506568" cy="327550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1500" dirty="0">
                <a:latin typeface="Arial" pitchFamily="34" charset="0"/>
                <a:cs typeface="Arial" pitchFamily="34" charset="0"/>
              </a:rPr>
              <a:t>Supplementary Information</a:t>
            </a:r>
          </a:p>
        </p:txBody>
      </p:sp>
      <p:sp>
        <p:nvSpPr>
          <p:cNvPr id="238" name="TextBox 237"/>
          <p:cNvSpPr txBox="1"/>
          <p:nvPr/>
        </p:nvSpPr>
        <p:spPr>
          <a:xfrm rot="5400000">
            <a:off x="5917535" y="5869156"/>
            <a:ext cx="893948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Short exposure</a:t>
            </a:r>
          </a:p>
        </p:txBody>
      </p:sp>
      <p:sp>
        <p:nvSpPr>
          <p:cNvPr id="239" name="TextBox 238"/>
          <p:cNvSpPr txBox="1"/>
          <p:nvPr/>
        </p:nvSpPr>
        <p:spPr>
          <a:xfrm rot="5400000">
            <a:off x="3904089" y="5813435"/>
            <a:ext cx="893948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Short exposure</a:t>
            </a:r>
          </a:p>
        </p:txBody>
      </p:sp>
      <p:sp>
        <p:nvSpPr>
          <p:cNvPr id="240" name="TextBox 239"/>
          <p:cNvSpPr txBox="1"/>
          <p:nvPr/>
        </p:nvSpPr>
        <p:spPr>
          <a:xfrm rot="5400000">
            <a:off x="1846717" y="5813435"/>
            <a:ext cx="893948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Short exposure</a:t>
            </a:r>
          </a:p>
        </p:txBody>
      </p:sp>
      <p:sp>
        <p:nvSpPr>
          <p:cNvPr id="241" name="TextBox 240"/>
          <p:cNvSpPr txBox="1"/>
          <p:nvPr/>
        </p:nvSpPr>
        <p:spPr>
          <a:xfrm rot="5400000">
            <a:off x="1862242" y="6991468"/>
            <a:ext cx="877917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Long exposure</a:t>
            </a:r>
          </a:p>
        </p:txBody>
      </p:sp>
      <p:sp>
        <p:nvSpPr>
          <p:cNvPr id="242" name="TextBox 241"/>
          <p:cNvSpPr txBox="1"/>
          <p:nvPr/>
        </p:nvSpPr>
        <p:spPr>
          <a:xfrm rot="5400000">
            <a:off x="3919613" y="7000151"/>
            <a:ext cx="877917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Long exposure</a:t>
            </a:r>
          </a:p>
        </p:txBody>
      </p:sp>
      <p:sp>
        <p:nvSpPr>
          <p:cNvPr id="243" name="TextBox 242"/>
          <p:cNvSpPr txBox="1"/>
          <p:nvPr/>
        </p:nvSpPr>
        <p:spPr>
          <a:xfrm rot="5400000">
            <a:off x="5969476" y="7000151"/>
            <a:ext cx="877917" cy="219828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>
                <a:latin typeface="Arial" pitchFamily="34" charset="0"/>
                <a:cs typeface="Arial" pitchFamily="34" charset="0"/>
              </a:rPr>
              <a:t>Long exposure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2246011" y="8463390"/>
            <a:ext cx="1193709" cy="342939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 err="1">
                <a:latin typeface="Arial" pitchFamily="34" charset="0"/>
                <a:cs typeface="Arial" pitchFamily="34" charset="0"/>
              </a:rPr>
              <a:t>Supp</a:t>
            </a:r>
            <a:r>
              <a:rPr lang="en-GB" sz="800" dirty="0">
                <a:latin typeface="Arial" pitchFamily="34" charset="0"/>
                <a:cs typeface="Arial" pitchFamily="34" charset="0"/>
              </a:rPr>
              <a:t> Fig 4g &amp; Fig 5d </a:t>
            </a:r>
          </a:p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– YAP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3737606" y="8463390"/>
            <a:ext cx="1193709" cy="342939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 err="1">
                <a:latin typeface="Arial" pitchFamily="34" charset="0"/>
                <a:cs typeface="Arial" pitchFamily="34" charset="0"/>
              </a:rPr>
              <a:t>Supp</a:t>
            </a:r>
            <a:r>
              <a:rPr lang="en-GB" sz="800" dirty="0">
                <a:latin typeface="Arial" pitchFamily="34" charset="0"/>
                <a:cs typeface="Arial" pitchFamily="34" charset="0"/>
              </a:rPr>
              <a:t> Fig 4g &amp; Fig 5d </a:t>
            </a:r>
          </a:p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– TAZ</a:t>
            </a:r>
          </a:p>
        </p:txBody>
      </p:sp>
      <p:sp>
        <p:nvSpPr>
          <p:cNvPr id="246" name="TextBox 245"/>
          <p:cNvSpPr txBox="1"/>
          <p:nvPr/>
        </p:nvSpPr>
        <p:spPr>
          <a:xfrm>
            <a:off x="5177766" y="8463390"/>
            <a:ext cx="1193709" cy="342939"/>
          </a:xfrm>
          <a:prstGeom prst="rect">
            <a:avLst/>
          </a:prstGeom>
          <a:noFill/>
        </p:spPr>
        <p:txBody>
          <a:bodyPr wrap="none" lIns="95782" tIns="47891" rIns="95782" bIns="47891" rtlCol="0">
            <a:spAutoFit/>
          </a:bodyPr>
          <a:lstStyle/>
          <a:p>
            <a:r>
              <a:rPr lang="en-GB" sz="800" dirty="0" err="1">
                <a:latin typeface="Arial" pitchFamily="34" charset="0"/>
                <a:cs typeface="Arial" pitchFamily="34" charset="0"/>
              </a:rPr>
              <a:t>Supp</a:t>
            </a:r>
            <a:r>
              <a:rPr lang="en-GB" sz="800" dirty="0">
                <a:latin typeface="Arial" pitchFamily="34" charset="0"/>
                <a:cs typeface="Arial" pitchFamily="34" charset="0"/>
              </a:rPr>
              <a:t> Fig 4g &amp; Fig 5d </a:t>
            </a:r>
          </a:p>
          <a:p>
            <a:pPr algn="ctr"/>
            <a:r>
              <a:rPr lang="en-GB" sz="800" dirty="0">
                <a:latin typeface="Arial" pitchFamily="34" charset="0"/>
                <a:cs typeface="Arial" pitchFamily="34" charset="0"/>
              </a:rPr>
              <a:t>– Tubulin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702983" y="2724181"/>
            <a:ext cx="5876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/>
          <p:nvPr/>
        </p:nvCxnSpPr>
        <p:spPr>
          <a:xfrm>
            <a:off x="702983" y="2835622"/>
            <a:ext cx="5876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>
            <a:off x="702983" y="2953550"/>
            <a:ext cx="5876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90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16113</TotalTime>
  <Words>605</Words>
  <Application>Microsoft Office PowerPoint</Application>
  <PresentationFormat>A4 Paper (210x297 mm)</PresentationFormat>
  <Paragraphs>382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Symbol</vt:lpstr>
      <vt:lpstr>Calibri</vt:lpstr>
      <vt:lpstr>Office Theme</vt:lpstr>
      <vt:lpstr>Prism 6</vt:lpstr>
      <vt:lpstr>Prism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Cancer Research UK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Erik Sahai</dc:creator>
  <cp:lastModifiedBy>calvo01</cp:lastModifiedBy>
  <cp:revision>266</cp:revision>
  <cp:lastPrinted>2013-03-23T11:31:41Z</cp:lastPrinted>
  <dcterms:created xsi:type="dcterms:W3CDTF">2012-03-06T09:47:13Z</dcterms:created>
  <dcterms:modified xsi:type="dcterms:W3CDTF">2013-04-10T09:56:25Z</dcterms:modified>
</cp:coreProperties>
</file>