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8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FC311-A1A1-8949-85C4-D7F71077EAEC}" type="datetimeFigureOut">
              <a:rPr lang="en-US" smtClean="0"/>
              <a:t>6/11/13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5E700-7555-604C-B86F-3660EAA05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2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</a:t>
            </a:r>
            <a:r>
              <a:rPr lang="en-US" sz="1200" u="sng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Figure 1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rs6495309 EMSA: Biotin-labeled rs6495309_A shifts more nuclear extract than G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Nuclear extract is either 15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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 SH-SY5Y (+) or no extract (-). Competitor indicates either none (-) or 100x molar excess, double-stranded, unlabeled rs6495309_A (A), rs6495309_G (G), or 450x excess oct-1 consensus (O). Labeled probe is either 3’ biotin-labeled, double-stranded rs6495309_A or G. All 4 extracts tested demonstrated the same effect in duplicate experiments, with intensity of bands ranking brightest to dimmest SH-SY5Y-Differentiated&gt;SHSY-5Y&gt;PC12&gt;PC12-Differentiated. Sequences provided are for both the biotin labeled and unlabeled probes as well as the Oct-1 competitor.</a:t>
            </a:r>
          </a:p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B2827-5DC7-A44F-A8F3-19025021FB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91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8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8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63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5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5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01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096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81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91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36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5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BFB77-4740-DF47-85DC-83C361D38A34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2AB6C-4B61-4247-ADB2-3748506D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574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19852" y="974038"/>
            <a:ext cx="79920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latin typeface="Arial"/>
                <a:cs typeface="Arial"/>
              </a:rPr>
              <a:t>Lane		     </a:t>
            </a:r>
            <a:r>
              <a:rPr lang="en-US" sz="2000" u="sng" dirty="0" smtClean="0">
                <a:latin typeface="Courier"/>
                <a:cs typeface="Courier"/>
              </a:rPr>
              <a:t> 1   2   3   4   5   6   7   8   9   10         </a:t>
            </a:r>
          </a:p>
          <a:p>
            <a:r>
              <a:rPr lang="en-US" sz="2000" dirty="0" smtClean="0">
                <a:latin typeface="Arial"/>
                <a:cs typeface="Arial"/>
              </a:rPr>
              <a:t>Nuclear Extract  </a:t>
            </a:r>
            <a:r>
              <a:rPr lang="en-US" sz="2000" dirty="0" smtClean="0">
                <a:latin typeface="Courier"/>
                <a:cs typeface="Courier"/>
              </a:rPr>
              <a:t>-   +   </a:t>
            </a:r>
            <a:r>
              <a:rPr lang="en-US" sz="2000" dirty="0">
                <a:latin typeface="Courier"/>
                <a:cs typeface="Courier"/>
              </a:rPr>
              <a:t>+ </a:t>
            </a:r>
            <a:r>
              <a:rPr lang="en-US" sz="2000" dirty="0" smtClean="0">
                <a:latin typeface="Courier"/>
                <a:cs typeface="Courier"/>
              </a:rPr>
              <a:t>  +   +   -   +   +   +   +      </a:t>
            </a:r>
            <a:endParaRPr lang="en-US" sz="2000" dirty="0">
              <a:latin typeface="Courier"/>
              <a:cs typeface="Courier"/>
            </a:endParaRPr>
          </a:p>
          <a:p>
            <a:r>
              <a:rPr lang="en-US" sz="2000" dirty="0" smtClean="0">
                <a:latin typeface="Arial"/>
                <a:cs typeface="Arial"/>
              </a:rPr>
              <a:t>Competitor         </a:t>
            </a:r>
            <a:r>
              <a:rPr lang="en-US" sz="2000" dirty="0">
                <a:latin typeface="Courier"/>
                <a:cs typeface="Courier"/>
              </a:rPr>
              <a:t>-   </a:t>
            </a:r>
            <a:r>
              <a:rPr lang="en-US" sz="2000" dirty="0" smtClean="0">
                <a:latin typeface="Courier"/>
                <a:cs typeface="Courier"/>
              </a:rPr>
              <a:t>-   </a:t>
            </a:r>
            <a:r>
              <a:rPr lang="en-US" sz="2000" dirty="0" smtClean="0">
                <a:latin typeface="Arial"/>
                <a:cs typeface="Arial"/>
              </a:rPr>
              <a:t>A</a:t>
            </a:r>
            <a:r>
              <a:rPr lang="en-US" sz="2000" dirty="0" smtClean="0">
                <a:latin typeface="Courier"/>
                <a:cs typeface="Courier"/>
              </a:rPr>
              <a:t> </a:t>
            </a:r>
            <a:r>
              <a:rPr lang="en-US" sz="1200" dirty="0" smtClean="0">
                <a:latin typeface="Courier"/>
                <a:cs typeface="Courier"/>
              </a:rPr>
              <a:t> </a:t>
            </a:r>
            <a:r>
              <a:rPr lang="en-US" sz="2000" dirty="0" smtClean="0">
                <a:latin typeface="Courier"/>
                <a:cs typeface="Courier"/>
              </a:rPr>
              <a:t> </a:t>
            </a:r>
            <a:r>
              <a:rPr lang="en-US" sz="2000" dirty="0">
                <a:latin typeface="Arial"/>
                <a:cs typeface="Arial"/>
              </a:rPr>
              <a:t>G</a:t>
            </a:r>
            <a:r>
              <a:rPr lang="en-US" sz="2000" dirty="0" smtClean="0">
                <a:latin typeface="Courier"/>
                <a:cs typeface="Courier"/>
              </a:rPr>
              <a:t>   </a:t>
            </a:r>
            <a:r>
              <a:rPr lang="en-US" sz="2000" dirty="0" smtClean="0">
                <a:latin typeface="Arial"/>
                <a:cs typeface="Arial"/>
              </a:rPr>
              <a:t>O</a:t>
            </a:r>
            <a:r>
              <a:rPr lang="en-US" sz="2000" dirty="0" smtClean="0">
                <a:latin typeface="Courier"/>
                <a:cs typeface="Courier"/>
              </a:rPr>
              <a:t> </a:t>
            </a:r>
            <a:r>
              <a:rPr lang="en-US" sz="1400" dirty="0" smtClean="0">
                <a:latin typeface="Courier"/>
                <a:cs typeface="Courier"/>
              </a:rPr>
              <a:t> </a:t>
            </a:r>
            <a:r>
              <a:rPr lang="en-US" sz="2000" dirty="0" smtClean="0">
                <a:latin typeface="Courier"/>
                <a:cs typeface="Courier"/>
              </a:rPr>
              <a:t> </a:t>
            </a:r>
            <a:r>
              <a:rPr lang="en-US" sz="2000" dirty="0">
                <a:latin typeface="Courier"/>
                <a:cs typeface="Courier"/>
              </a:rPr>
              <a:t>-   -   </a:t>
            </a:r>
            <a:r>
              <a:rPr lang="en-US" sz="2000" dirty="0">
                <a:latin typeface="Arial"/>
                <a:cs typeface="Arial"/>
              </a:rPr>
              <a:t>A</a:t>
            </a:r>
            <a:r>
              <a:rPr lang="en-US" sz="2000" dirty="0">
                <a:latin typeface="Courier"/>
                <a:cs typeface="Courier"/>
              </a:rPr>
              <a:t> </a:t>
            </a:r>
            <a:r>
              <a:rPr lang="en-US" sz="1200" dirty="0">
                <a:latin typeface="Courier"/>
                <a:cs typeface="Courier"/>
              </a:rPr>
              <a:t> </a:t>
            </a:r>
            <a:r>
              <a:rPr lang="en-US" sz="2000" dirty="0">
                <a:latin typeface="Courier"/>
                <a:cs typeface="Courier"/>
              </a:rPr>
              <a:t> </a:t>
            </a:r>
            <a:r>
              <a:rPr lang="en-US" sz="2000" dirty="0">
                <a:latin typeface="Arial"/>
                <a:cs typeface="Arial"/>
              </a:rPr>
              <a:t>G</a:t>
            </a:r>
            <a:r>
              <a:rPr lang="en-US" sz="2000" dirty="0">
                <a:latin typeface="Courier"/>
                <a:cs typeface="Courier"/>
              </a:rPr>
              <a:t>   </a:t>
            </a:r>
            <a:r>
              <a:rPr lang="en-US" sz="2000" dirty="0">
                <a:latin typeface="Arial"/>
                <a:cs typeface="Arial"/>
              </a:rPr>
              <a:t>O</a:t>
            </a:r>
            <a:r>
              <a:rPr lang="en-US" sz="2000" dirty="0">
                <a:latin typeface="Courier"/>
                <a:cs typeface="Courier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Labeled Probe           rs6495309_A                     rs6495309_G       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7" name="TextBox 144"/>
          <p:cNvSpPr txBox="1">
            <a:spLocks noChangeArrowheads="1"/>
          </p:cNvSpPr>
          <p:nvPr/>
        </p:nvSpPr>
        <p:spPr bwMode="auto">
          <a:xfrm>
            <a:off x="1925695" y="4891852"/>
            <a:ext cx="6286971" cy="11079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 smtClean="0">
                <a:latin typeface="Arial"/>
                <a:cs typeface="Arial"/>
              </a:rPr>
              <a:t>rs6495309_A</a:t>
            </a:r>
            <a:r>
              <a:rPr lang="en-US" sz="1200" dirty="0" smtClean="0">
                <a:latin typeface="Courier"/>
              </a:rPr>
              <a:t>  	5’-CTA GCC ATC AGG GAC</a:t>
            </a:r>
            <a:r>
              <a:rPr lang="en-US" sz="1200" b="1" dirty="0" smtClean="0">
                <a:latin typeface="Courier"/>
              </a:rPr>
              <a:t> ATG CAA AT</a:t>
            </a:r>
            <a:r>
              <a:rPr lang="en-US" sz="1200" dirty="0" smtClean="0">
                <a:latin typeface="Courier"/>
              </a:rPr>
              <a:t>T</a:t>
            </a:r>
            <a:r>
              <a:rPr lang="en-US" sz="1200" b="1" dirty="0" smtClean="0">
                <a:latin typeface="Courier"/>
              </a:rPr>
              <a:t> </a:t>
            </a:r>
            <a:r>
              <a:rPr lang="en-US" sz="1200" dirty="0" smtClean="0">
                <a:latin typeface="Courier"/>
              </a:rPr>
              <a:t>AAA ACC AG-3’</a:t>
            </a:r>
          </a:p>
          <a:p>
            <a:pPr eaLnBrk="1" hangingPunct="1"/>
            <a:r>
              <a:rPr lang="en-US" sz="600" dirty="0" smtClean="0">
                <a:latin typeface="Courier"/>
              </a:rPr>
              <a:t>			</a:t>
            </a:r>
          </a:p>
          <a:p>
            <a:pPr eaLnBrk="1" hangingPunct="1"/>
            <a:r>
              <a:rPr lang="en-US" sz="1200" dirty="0" smtClean="0">
                <a:latin typeface="Arial"/>
                <a:cs typeface="Arial"/>
              </a:rPr>
              <a:t>rs6495309_G</a:t>
            </a:r>
            <a:r>
              <a:rPr lang="en-US" sz="1200" dirty="0" smtClean="0">
                <a:latin typeface="Courier"/>
              </a:rPr>
              <a:t>	5’-CTA GCC ATC AGG GAC </a:t>
            </a:r>
            <a:r>
              <a:rPr lang="en-US" sz="1200" b="1" dirty="0" smtClean="0">
                <a:latin typeface="Courier"/>
              </a:rPr>
              <a:t>A</a:t>
            </a:r>
            <a:r>
              <a:rPr lang="en-US" sz="1200" dirty="0" smtClean="0">
                <a:latin typeface="Courier"/>
              </a:rPr>
              <a:t>C</a:t>
            </a:r>
            <a:r>
              <a:rPr lang="en-US" sz="1200" b="1" dirty="0" smtClean="0">
                <a:latin typeface="Courier"/>
              </a:rPr>
              <a:t>G CAA AT</a:t>
            </a:r>
            <a:r>
              <a:rPr lang="en-US" sz="1200" dirty="0" smtClean="0">
                <a:latin typeface="Courier"/>
              </a:rPr>
              <a:t>T AAA ACC AG-3’</a:t>
            </a:r>
          </a:p>
          <a:p>
            <a:pPr eaLnBrk="1" hangingPunct="1"/>
            <a:r>
              <a:rPr lang="en-US" sz="600" dirty="0">
                <a:latin typeface="Courier"/>
              </a:rPr>
              <a:t>	</a:t>
            </a:r>
            <a:r>
              <a:rPr lang="en-US" sz="600" dirty="0" smtClean="0">
                <a:latin typeface="Courier"/>
              </a:rPr>
              <a:t>		</a:t>
            </a:r>
          </a:p>
          <a:p>
            <a:pPr eaLnBrk="1" hangingPunct="1"/>
            <a:r>
              <a:rPr lang="en-US" sz="1200" dirty="0" smtClean="0">
                <a:latin typeface="Arial"/>
                <a:cs typeface="Arial"/>
              </a:rPr>
              <a:t>Oct-1  </a:t>
            </a:r>
            <a:r>
              <a:rPr lang="en-US" sz="1200" dirty="0" smtClean="0">
                <a:latin typeface="Courier"/>
              </a:rPr>
              <a:t>		5’-TGT CGA </a:t>
            </a:r>
            <a:r>
              <a:rPr lang="en-US" sz="1200" b="1" dirty="0" smtClean="0">
                <a:latin typeface="Courier"/>
              </a:rPr>
              <a:t>ATG CAA AT</a:t>
            </a:r>
            <a:r>
              <a:rPr lang="en-US" sz="1200" dirty="0" smtClean="0">
                <a:latin typeface="Courier"/>
              </a:rPr>
              <a:t>C ACT AGA A-3’</a:t>
            </a:r>
          </a:p>
          <a:p>
            <a:pPr eaLnBrk="1" hangingPunct="1"/>
            <a:endParaRPr lang="en-US" sz="600" dirty="0">
              <a:latin typeface="Courier"/>
            </a:endParaRPr>
          </a:p>
          <a:p>
            <a:pPr eaLnBrk="1" hangingPunct="1"/>
            <a:r>
              <a:rPr lang="en-US" sz="1200" dirty="0" smtClean="0">
                <a:latin typeface="Courier"/>
              </a:rPr>
              <a:t>               CONSENSUS SEQUENCE FOR OCT-1 = ATG(</a:t>
            </a:r>
            <a:r>
              <a:rPr lang="en-US" sz="1200" baseline="30000" dirty="0" smtClean="0">
                <a:latin typeface="Courier"/>
              </a:rPr>
              <a:t>C</a:t>
            </a:r>
            <a:r>
              <a:rPr lang="en-US" sz="1200" dirty="0" smtClean="0">
                <a:latin typeface="Courier"/>
              </a:rPr>
              <a:t>/</a:t>
            </a:r>
            <a:r>
              <a:rPr lang="en-US" sz="1200" baseline="-30000" dirty="0" smtClean="0">
                <a:latin typeface="Courier"/>
              </a:rPr>
              <a:t>T</a:t>
            </a:r>
            <a:r>
              <a:rPr lang="en-US" sz="1200" dirty="0" smtClean="0">
                <a:latin typeface="Courier"/>
              </a:rPr>
              <a:t>)AAA(</a:t>
            </a:r>
            <a:r>
              <a:rPr lang="en-US" sz="1200" baseline="30000" dirty="0" smtClean="0">
                <a:latin typeface="Courier"/>
              </a:rPr>
              <a:t>T</a:t>
            </a:r>
            <a:r>
              <a:rPr lang="en-US" sz="1200" dirty="0" smtClean="0">
                <a:latin typeface="Courier"/>
              </a:rPr>
              <a:t>/</a:t>
            </a:r>
            <a:r>
              <a:rPr lang="en-US" sz="1200" baseline="-30000" dirty="0" smtClean="0">
                <a:latin typeface="Courier"/>
              </a:rPr>
              <a:t>G</a:t>
            </a:r>
            <a:r>
              <a:rPr lang="en-US" sz="1200" dirty="0" smtClean="0">
                <a:latin typeface="Courier"/>
              </a:rPr>
              <a:t>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5695" y="2368697"/>
            <a:ext cx="6286971" cy="2523155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1167456" y="2627037"/>
            <a:ext cx="4922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ight Bracket 18"/>
          <p:cNvSpPr/>
          <p:nvPr/>
        </p:nvSpPr>
        <p:spPr>
          <a:xfrm rot="5400000" flipH="1">
            <a:off x="3474100" y="895035"/>
            <a:ext cx="198790" cy="2937749"/>
          </a:xfrm>
          <a:prstGeom prst="rightBracket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Bracket 19"/>
          <p:cNvSpPr/>
          <p:nvPr/>
        </p:nvSpPr>
        <p:spPr>
          <a:xfrm rot="5400000" flipH="1">
            <a:off x="6521353" y="847251"/>
            <a:ext cx="202922" cy="3029185"/>
          </a:xfrm>
          <a:prstGeom prst="rightBracket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6887" y="25814"/>
            <a:ext cx="7992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latin typeface="Arial"/>
                <a:cs typeface="Arial"/>
              </a:rPr>
              <a:t>Supplemental Figure 1  rs6495309 EMSA  </a:t>
            </a:r>
            <a:endParaRPr lang="en-US" sz="2000" b="1" u="sng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0242" y="431252"/>
            <a:ext cx="7992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A</a:t>
            </a:r>
            <a:r>
              <a:rPr lang="en-US" sz="2000" dirty="0" smtClean="0">
                <a:latin typeface="Arial"/>
                <a:cs typeface="Arial"/>
              </a:rPr>
              <a:t>. SH-SY5Y nuclear extract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9321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</Words>
  <Application>Microsoft Macintosh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Colorado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Marissa Ehringer</dc:creator>
  <cp:lastModifiedBy>Marissa Ehringer</cp:lastModifiedBy>
  <cp:revision>1</cp:revision>
  <dcterms:created xsi:type="dcterms:W3CDTF">2013-06-11T20:55:10Z</dcterms:created>
  <dcterms:modified xsi:type="dcterms:W3CDTF">2013-06-11T20:55:32Z</dcterms:modified>
</cp:coreProperties>
</file>