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1166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0" y="-78"/>
      </p:cViewPr>
      <p:guideLst>
        <p:guide orient="horz" pos="2160"/>
        <p:guide pos="19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ris%20Christensen\Desktop\SNPPaper\SNP_Score_Formulas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Kris%20Christensen\Desktop\SNPPaper\SNP_Score_Formulas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Kris%20Christensen\Desktop\SNPPaper\SNP_Score_Formulas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Kris%20Christensen\Desktop\SNPPaper\SNP_Score_Formula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300"/>
            </a:pPr>
            <a:r>
              <a:rPr lang="en-US" sz="1300"/>
              <a:t>Initial SNP Score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280279841780341"/>
          <c:y val="0.16775080198308542"/>
          <c:w val="0.59092658312077184"/>
          <c:h val="0.49233188523848326"/>
        </c:manualLayout>
      </c:layout>
      <c:lineChart>
        <c:grouping val="standard"/>
        <c:ser>
          <c:idx val="0"/>
          <c:order val="0"/>
          <c:tx>
            <c:strRef>
              <c:f>'Initial SNP Score'!$D$3</c:f>
              <c:strCache>
                <c:ptCount val="1"/>
                <c:pt idx="0">
                  <c:v>80</c:v>
                </c:pt>
              </c:strCache>
            </c:strRef>
          </c:tx>
          <c:spPr>
            <a:ln>
              <a:solidFill>
                <a:schemeClr val="bg2">
                  <a:lumMod val="75000"/>
                </a:schemeClr>
              </a:solidFill>
              <a:headEnd type="oval"/>
            </a:ln>
          </c:spPr>
          <c:marker>
            <c:symbol val="none"/>
          </c:marker>
          <c:cat>
            <c:numRef>
              <c:f>'Initial SNP Score'!$B$5:$B$15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cat>
          <c:val>
            <c:numRef>
              <c:f>'Initial SNP Score'!$D$5:$D$15</c:f>
              <c:numCache>
                <c:formatCode>General</c:formatCode>
                <c:ptCount val="11"/>
                <c:pt idx="0">
                  <c:v>1</c:v>
                </c:pt>
                <c:pt idx="1">
                  <c:v>0.88180192584422001</c:v>
                </c:pt>
                <c:pt idx="2">
                  <c:v>0.77632962085643797</c:v>
                </c:pt>
                <c:pt idx="3">
                  <c:v>0.68235029211139298</c:v>
                </c:pt>
                <c:pt idx="4">
                  <c:v>0.59873693923837901</c:v>
                </c:pt>
                <c:pt idx="5">
                  <c:v>0.52446047504872695</c:v>
                </c:pt>
                <c:pt idx="6">
                  <c:v>0.45858234142473697</c:v>
                </c:pt>
                <c:pt idx="7">
                  <c:v>0.40024759524534997</c:v>
                </c:pt>
                <c:pt idx="8">
                  <c:v>0.34867844009999999</c:v>
                </c:pt>
                <c:pt idx="9">
                  <c:v>0.30316818049269501</c:v>
                </c:pt>
                <c:pt idx="10">
                  <c:v>0.26307557616382798</c:v>
                </c:pt>
              </c:numCache>
            </c:numRef>
          </c:val>
        </c:ser>
        <c:ser>
          <c:idx val="1"/>
          <c:order val="1"/>
          <c:tx>
            <c:strRef>
              <c:f>'Initial SNP Score'!$E$3</c:f>
              <c:strCache>
                <c:ptCount val="1"/>
                <c:pt idx="0">
                  <c:v>40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  <a:headEnd type="diamond"/>
            </a:ln>
          </c:spPr>
          <c:marker>
            <c:symbol val="none"/>
          </c:marker>
          <c:cat>
            <c:numRef>
              <c:f>'Initial SNP Score'!$B$5:$B$15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cat>
          <c:val>
            <c:numRef>
              <c:f>'Initial SNP Score'!$E$5:$E$15</c:f>
              <c:numCache>
                <c:formatCode>General</c:formatCode>
                <c:ptCount val="11"/>
                <c:pt idx="0">
                  <c:v>1</c:v>
                </c:pt>
                <c:pt idx="1">
                  <c:v>0.77632962085643797</c:v>
                </c:pt>
                <c:pt idx="2">
                  <c:v>0.59873693923837901</c:v>
                </c:pt>
                <c:pt idx="3">
                  <c:v>0.45858234142473697</c:v>
                </c:pt>
                <c:pt idx="4">
                  <c:v>0.34867844009999999</c:v>
                </c:pt>
                <c:pt idx="5">
                  <c:v>0.26307557616382798</c:v>
                </c:pt>
                <c:pt idx="6">
                  <c:v>0.19687440434072301</c:v>
                </c:pt>
                <c:pt idx="7">
                  <c:v>0.14606275417942499</c:v>
                </c:pt>
                <c:pt idx="8">
                  <c:v>0.1073741824</c:v>
                </c:pt>
                <c:pt idx="9">
                  <c:v>7.8165844629364101E-2</c:v>
                </c:pt>
                <c:pt idx="10">
                  <c:v>5.6313514709472698E-2</c:v>
                </c:pt>
              </c:numCache>
            </c:numRef>
          </c:val>
        </c:ser>
        <c:ser>
          <c:idx val="2"/>
          <c:order val="2"/>
          <c:tx>
            <c:strRef>
              <c:f>'Initial SNP Score'!$F$3</c:f>
              <c:strCache>
                <c:ptCount val="1"/>
                <c:pt idx="0">
                  <c:v>10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'Initial SNP Score'!$B$5:$B$15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cat>
          <c:val>
            <c:numRef>
              <c:f>'Initial SNP Score'!$F$5:$F$15</c:f>
              <c:numCache>
                <c:formatCode>General</c:formatCode>
                <c:ptCount val="11"/>
                <c:pt idx="0">
                  <c:v>1</c:v>
                </c:pt>
                <c:pt idx="1">
                  <c:v>0.34867844009999999</c:v>
                </c:pt>
                <c:pt idx="2">
                  <c:v>0.1073741824</c:v>
                </c:pt>
                <c:pt idx="3">
                  <c:v>2.8247524900000001E-2</c:v>
                </c:pt>
                <c:pt idx="4">
                  <c:v>6.0466176E-3</c:v>
                </c:pt>
                <c:pt idx="5">
                  <c:v>9.765625E-4</c:v>
                </c:pt>
                <c:pt idx="6">
                  <c:v>1.048576E-4</c:v>
                </c:pt>
                <c:pt idx="7">
                  <c:v>5.9049E-6</c:v>
                </c:pt>
                <c:pt idx="8">
                  <c:v>1.024E-7</c:v>
                </c:pt>
                <c:pt idx="9">
                  <c:v>1E-10</c:v>
                </c:pt>
                <c:pt idx="10">
                  <c:v>0</c:v>
                </c:pt>
              </c:numCache>
            </c:numRef>
          </c:val>
        </c:ser>
        <c:marker val="1"/>
        <c:axId val="106516480"/>
        <c:axId val="106518400"/>
      </c:lineChart>
      <c:catAx>
        <c:axId val="1065164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Number</a:t>
                </a:r>
                <a:r>
                  <a:rPr lang="en-US" sz="1100" baseline="0"/>
                  <a:t> of Mismatches</a:t>
                </a:r>
                <a:endParaRPr lang="en-US" sz="1100"/>
              </a:p>
            </c:rich>
          </c:tx>
          <c:layout/>
        </c:title>
        <c:numFmt formatCode="General" sourceLinked="1"/>
        <c:majorTickMark val="none"/>
        <c:tickLblPos val="nextTo"/>
        <c:crossAx val="106518400"/>
        <c:crosses val="autoZero"/>
        <c:auto val="1"/>
        <c:lblAlgn val="ctr"/>
        <c:lblOffset val="100"/>
      </c:catAx>
      <c:valAx>
        <c:axId val="106518400"/>
        <c:scaling>
          <c:orientation val="minMax"/>
          <c:max val="1"/>
        </c:scaling>
        <c:axPos val="l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SNP</a:t>
                </a:r>
                <a:r>
                  <a:rPr lang="en-US" sz="1100" baseline="0"/>
                  <a:t> Score</a:t>
                </a:r>
                <a:endParaRPr lang="en-US" sz="1100"/>
              </a:p>
            </c:rich>
          </c:tx>
          <c:layout>
            <c:manualLayout>
              <c:xMode val="edge"/>
              <c:yMode val="edge"/>
              <c:x val="2.9739750841004033E-2"/>
              <c:y val="0.1702996500437445"/>
            </c:manualLayout>
          </c:layout>
        </c:title>
        <c:numFmt formatCode="General" sourceLinked="1"/>
        <c:tickLblPos val="nextTo"/>
        <c:crossAx val="106516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206572769953049"/>
          <c:y val="0.280653980752406"/>
          <c:w val="9.4225352112676061E-2"/>
          <c:h val="0.50230314960629918"/>
        </c:manualLayout>
      </c:layout>
    </c:legend>
    <c:plotVisOnly val="1"/>
    <c:dispBlanksAs val="gap"/>
  </c:chart>
  <c:spPr>
    <a:ln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300"/>
            </a:pPr>
            <a:r>
              <a:rPr lang="en-US" sz="1300" dirty="0"/>
              <a:t>Nearly Identical </a:t>
            </a:r>
            <a:r>
              <a:rPr lang="en-US" sz="1300" dirty="0" err="1"/>
              <a:t>Paralogs</a:t>
            </a:r>
            <a:endParaRPr lang="en-US" sz="1300" dirty="0"/>
          </a:p>
        </c:rich>
      </c:tx>
      <c:layout>
        <c:manualLayout>
          <c:xMode val="edge"/>
          <c:yMode val="edge"/>
          <c:x val="0.34136314210723662"/>
          <c:y val="0.25"/>
        </c:manualLayout>
      </c:layout>
    </c:title>
    <c:plotArea>
      <c:layout>
        <c:manualLayout>
          <c:layoutTarget val="inner"/>
          <c:xMode val="edge"/>
          <c:yMode val="edge"/>
          <c:x val="0.12112092238470192"/>
          <c:y val="0.29977099737532809"/>
          <c:w val="0.62253374578177723"/>
          <c:h val="0.3045485564304462"/>
        </c:manualLayout>
      </c:layout>
      <c:lineChart>
        <c:grouping val="standard"/>
        <c:ser>
          <c:idx val="0"/>
          <c:order val="0"/>
          <c:tx>
            <c:strRef>
              <c:f>'Nearly Identical Paralogs'!$C$4</c:f>
              <c:strCache>
                <c:ptCount val="1"/>
                <c:pt idx="0">
                  <c:v>0.9</c:v>
                </c:pt>
              </c:strCache>
            </c:strRef>
          </c:tx>
          <c:spPr>
            <a:ln>
              <a:solidFill>
                <a:schemeClr val="bg2">
                  <a:lumMod val="75000"/>
                </a:schemeClr>
              </a:solidFill>
              <a:headEnd type="oval"/>
            </a:ln>
          </c:spPr>
          <c:marker>
            <c:symbol val="none"/>
          </c:marker>
          <c:cat>
            <c:numRef>
              <c:f>'Nearly Identical Paralogs'!$B$5:$B$14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'Nearly Identical Paralogs'!$C$5:$C$14</c:f>
              <c:numCache>
                <c:formatCode>General</c:formatCode>
                <c:ptCount val="10"/>
                <c:pt idx="0">
                  <c:v>0.121576654590569</c:v>
                </c:pt>
                <c:pt idx="1">
                  <c:v>4.2391158275216202E-2</c:v>
                </c:pt>
                <c:pt idx="2">
                  <c:v>1.4780882941434601E-2</c:v>
                </c:pt>
                <c:pt idx="3">
                  <c:v>5.1537752073201196E-3</c:v>
                </c:pt>
                <c:pt idx="4">
                  <c:v>1.79701029991443E-3</c:v>
                </c:pt>
                <c:pt idx="5">
                  <c:v>6.2657874821779797E-4</c:v>
                </c:pt>
                <c:pt idx="6">
                  <c:v>2.1847450052839301E-4</c:v>
                </c:pt>
                <c:pt idx="7">
                  <c:v>7.6177348045866595E-5</c:v>
                </c:pt>
                <c:pt idx="8">
                  <c:v>2.65613988875875E-5</c:v>
                </c:pt>
                <c:pt idx="9">
                  <c:v>9.2613871309978993E-6</c:v>
                </c:pt>
              </c:numCache>
            </c:numRef>
          </c:val>
        </c:ser>
        <c:ser>
          <c:idx val="1"/>
          <c:order val="1"/>
          <c:tx>
            <c:strRef>
              <c:f>'Nearly Identical Paralogs'!$D$4</c:f>
              <c:strCache>
                <c:ptCount val="1"/>
                <c:pt idx="0">
                  <c:v>0.8</c:v>
                </c:pt>
              </c:strCache>
            </c:strRef>
          </c:tx>
          <c:spPr>
            <a:ln>
              <a:solidFill>
                <a:schemeClr val="bg2">
                  <a:lumMod val="25000"/>
                </a:schemeClr>
              </a:solidFill>
              <a:headEnd type="diamond"/>
            </a:ln>
          </c:spPr>
          <c:marker>
            <c:symbol val="none"/>
          </c:marker>
          <c:cat>
            <c:numRef>
              <c:f>'Nearly Identical Paralogs'!$B$5:$B$14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'Nearly Identical Paralogs'!$D$5:$D$14</c:f>
              <c:numCache>
                <c:formatCode>General</c:formatCode>
                <c:ptCount val="10"/>
                <c:pt idx="0">
                  <c:v>1.15292150460685E-2</c:v>
                </c:pt>
                <c:pt idx="1">
                  <c:v>1.2379400392853799E-3</c:v>
                </c:pt>
                <c:pt idx="2">
                  <c:v>1.3292279957849201E-4</c:v>
                </c:pt>
                <c:pt idx="3">
                  <c:v>1.4272476927059601E-5</c:v>
                </c:pt>
                <c:pt idx="4">
                  <c:v>1.5324955408658901E-6</c:v>
                </c:pt>
                <c:pt idx="5">
                  <c:v>1.64550455732121E-7</c:v>
                </c:pt>
                <c:pt idx="6">
                  <c:v>1.7668470647783899E-8</c:v>
                </c:pt>
                <c:pt idx="7">
                  <c:v>1.8971375900642001E-9</c:v>
                </c:pt>
                <c:pt idx="8">
                  <c:v>2.0370359763345001E-10</c:v>
                </c:pt>
                <c:pt idx="9">
                  <c:v>2.1872507247830301E-11</c:v>
                </c:pt>
              </c:numCache>
            </c:numRef>
          </c:val>
        </c:ser>
        <c:ser>
          <c:idx val="2"/>
          <c:order val="2"/>
          <c:tx>
            <c:strRef>
              <c:f>'Nearly Identical Paralogs'!$E$4</c:f>
              <c:strCache>
                <c:ptCount val="1"/>
                <c:pt idx="0">
                  <c:v>0.7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'Nearly Identical Paralogs'!$B$5:$B$14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'Nearly Identical Paralogs'!$E$5:$E$14</c:f>
              <c:numCache>
                <c:formatCode>General</c:formatCode>
                <c:ptCount val="10"/>
                <c:pt idx="0">
                  <c:v>7.9792266297612198E-4</c:v>
                </c:pt>
                <c:pt idx="1">
                  <c:v>2.2539340290692301E-5</c:v>
                </c:pt>
                <c:pt idx="2">
                  <c:v>6.3668057609090498E-7</c:v>
                </c:pt>
                <c:pt idx="3">
                  <c:v>1.79846504264742E-8</c:v>
                </c:pt>
                <c:pt idx="4">
                  <c:v>5.0802186073962601E-10</c:v>
                </c:pt>
                <c:pt idx="5">
                  <c:v>1.4350360160986899E-11</c:v>
                </c:pt>
                <c:pt idx="6">
                  <c:v>4.0536215597144701E-13</c:v>
                </c:pt>
                <c:pt idx="7">
                  <c:v>1.1450477594321099E-14</c:v>
                </c:pt>
                <c:pt idx="8">
                  <c:v>3.2344765096247902E-16</c:v>
                </c:pt>
                <c:pt idx="9">
                  <c:v>9.1365955744091395E-18</c:v>
                </c:pt>
              </c:numCache>
            </c:numRef>
          </c:val>
        </c:ser>
        <c:marker val="1"/>
        <c:axId val="106560896"/>
        <c:axId val="108348928"/>
      </c:lineChart>
      <c:catAx>
        <c:axId val="1065608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Number of Nearly Identical</a:t>
                </a:r>
                <a:r>
                  <a:rPr lang="en-US" sz="1100" baseline="0"/>
                  <a:t> Paralogs</a:t>
                </a:r>
                <a:endParaRPr lang="en-US" sz="1100"/>
              </a:p>
            </c:rich>
          </c:tx>
          <c:layout/>
        </c:title>
        <c:numFmt formatCode="General" sourceLinked="1"/>
        <c:majorTickMark val="none"/>
        <c:tickLblPos val="nextTo"/>
        <c:crossAx val="108348928"/>
        <c:crosses val="autoZero"/>
        <c:auto val="1"/>
        <c:lblAlgn val="ctr"/>
        <c:lblOffset val="100"/>
      </c:catAx>
      <c:valAx>
        <c:axId val="108348928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 smtClean="0"/>
                  <a:t>SNP</a:t>
                </a:r>
                <a:r>
                  <a:rPr lang="en-US" sz="1100" baseline="0" dirty="0" smtClean="0"/>
                  <a:t> </a:t>
                </a:r>
                <a:r>
                  <a:rPr lang="en-US" sz="1100" dirty="0" smtClean="0"/>
                  <a:t>Score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1.3492125984251969E-2"/>
              <c:y val="0.24700459317585302"/>
            </c:manualLayout>
          </c:layout>
        </c:title>
        <c:numFmt formatCode="General" sourceLinked="1"/>
        <c:tickLblPos val="nextTo"/>
        <c:crossAx val="1065608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794038245219353"/>
          <c:y val="0.35258858267716536"/>
          <c:w val="0.10158342707161605"/>
          <c:h val="0.45207283464566927"/>
        </c:manualLayout>
      </c:layout>
    </c:legend>
    <c:plotVisOnly val="1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300" b="0"/>
            </a:pPr>
            <a:r>
              <a:rPr lang="en-US" b="1" dirty="0" smtClean="0"/>
              <a:t>Initial</a:t>
            </a:r>
            <a:r>
              <a:rPr lang="en-US" b="1" baseline="0" dirty="0" smtClean="0"/>
              <a:t> 0.8 SNP Score Modified by </a:t>
            </a:r>
            <a:r>
              <a:rPr lang="en-US" b="1" baseline="0" dirty="0" err="1" smtClean="0"/>
              <a:t>Paralog</a:t>
            </a:r>
            <a:r>
              <a:rPr lang="en-US" b="1" baseline="0" dirty="0" smtClean="0"/>
              <a:t> Information</a:t>
            </a:r>
            <a:endParaRPr lang="en-US" b="1" dirty="0"/>
          </a:p>
        </c:rich>
      </c:tx>
      <c:layout>
        <c:manualLayout>
          <c:xMode val="edge"/>
          <c:yMode val="edge"/>
          <c:x val="0.16814518838009246"/>
          <c:y val="3.5003976987242127E-2"/>
        </c:manualLayout>
      </c:layout>
    </c:title>
    <c:plotArea>
      <c:layout>
        <c:manualLayout>
          <c:xMode val="edge"/>
          <c:yMode val="edge"/>
          <c:x val="7.5859792697204817E-2"/>
          <c:y val="0.18124236026225146"/>
          <c:w val="0.71077087108058967"/>
          <c:h val="0.68985442826980803"/>
        </c:manualLayout>
      </c:layout>
      <c:barChart>
        <c:barDir val="col"/>
        <c:grouping val="clustered"/>
        <c:ser>
          <c:idx val="0"/>
          <c:order val="0"/>
          <c:tx>
            <c:strRef>
              <c:f>'Gene Copy Information'!$C$46</c:f>
              <c:strCache>
                <c:ptCount val="1"/>
                <c:pt idx="0">
                  <c:v>No Evidence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</c:spPr>
          <c:cat>
            <c:strRef>
              <c:f>'Gene Copy Information'!$B$47:$B$52</c:f>
              <c:strCache>
                <c:ptCount val="6"/>
                <c:pt idx="0">
                  <c:v>No Evidence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strCache>
            </c:strRef>
          </c:cat>
          <c:val>
            <c:numRef>
              <c:f>'Gene Copy Information'!$C$47:$C$52</c:f>
              <c:numCache>
                <c:formatCode>General</c:formatCode>
                <c:ptCount val="6"/>
                <c:pt idx="0">
                  <c:v>0.2</c:v>
                </c:pt>
                <c:pt idx="1">
                  <c:v>0.2</c:v>
                </c:pt>
                <c:pt idx="2">
                  <c:v>0.05</c:v>
                </c:pt>
                <c:pt idx="3">
                  <c:v>2.2222222222222199E-2</c:v>
                </c:pt>
                <c:pt idx="4">
                  <c:v>1.2500000000000001E-2</c:v>
                </c:pt>
                <c:pt idx="5">
                  <c:v>8.0000000000000002E-3</c:v>
                </c:pt>
              </c:numCache>
            </c:numRef>
          </c:val>
        </c:ser>
        <c:ser>
          <c:idx val="1"/>
          <c:order val="1"/>
          <c:tx>
            <c:strRef>
              <c:f>'Gene Copy Information'!$D$46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</c:spPr>
          <c:cat>
            <c:strRef>
              <c:f>'Gene Copy Information'!$B$47:$B$52</c:f>
              <c:strCache>
                <c:ptCount val="6"/>
                <c:pt idx="0">
                  <c:v>No Evidence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strCache>
            </c:strRef>
          </c:cat>
          <c:val>
            <c:numRef>
              <c:f>'Gene Copy Information'!$D$47:$D$52</c:f>
              <c:numCache>
                <c:formatCode>General</c:formatCode>
                <c:ptCount val="6"/>
                <c:pt idx="0">
                  <c:v>0.8</c:v>
                </c:pt>
                <c:pt idx="1">
                  <c:v>0.8</c:v>
                </c:pt>
                <c:pt idx="2">
                  <c:v>0.2</c:v>
                </c:pt>
                <c:pt idx="3">
                  <c:v>8.8888888888888906E-2</c:v>
                </c:pt>
                <c:pt idx="4">
                  <c:v>0.05</c:v>
                </c:pt>
                <c:pt idx="5">
                  <c:v>3.2000000000000001E-2</c:v>
                </c:pt>
              </c:numCache>
            </c:numRef>
          </c:val>
        </c:ser>
        <c:ser>
          <c:idx val="2"/>
          <c:order val="2"/>
          <c:tx>
            <c:strRef>
              <c:f>'Gene Copy Information'!$E$46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</c:spPr>
          <c:cat>
            <c:strRef>
              <c:f>'Gene Copy Information'!$B$47:$B$52</c:f>
              <c:strCache>
                <c:ptCount val="6"/>
                <c:pt idx="0">
                  <c:v>No Evidence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strCache>
            </c:strRef>
          </c:cat>
          <c:val>
            <c:numRef>
              <c:f>'Gene Copy Information'!$E$47:$E$52</c:f>
              <c:numCache>
                <c:formatCode>General</c:formatCode>
                <c:ptCount val="6"/>
                <c:pt idx="0">
                  <c:v>0.4</c:v>
                </c:pt>
                <c:pt idx="1">
                  <c:v>0.4</c:v>
                </c:pt>
                <c:pt idx="2">
                  <c:v>0.8</c:v>
                </c:pt>
                <c:pt idx="3">
                  <c:v>0.35555555555555601</c:v>
                </c:pt>
                <c:pt idx="4">
                  <c:v>0.2</c:v>
                </c:pt>
                <c:pt idx="5">
                  <c:v>0.128</c:v>
                </c:pt>
              </c:numCache>
            </c:numRef>
          </c:val>
        </c:ser>
        <c:ser>
          <c:idx val="3"/>
          <c:order val="3"/>
          <c:tx>
            <c:strRef>
              <c:f>'Gene Copy Information'!$F$46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</c:spPr>
          <c:cat>
            <c:strRef>
              <c:f>'Gene Copy Information'!$B$47:$B$52</c:f>
              <c:strCache>
                <c:ptCount val="6"/>
                <c:pt idx="0">
                  <c:v>No Evidence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strCache>
            </c:strRef>
          </c:cat>
          <c:val>
            <c:numRef>
              <c:f>'Gene Copy Information'!$F$47:$F$52</c:f>
              <c:numCache>
                <c:formatCode>General</c:formatCode>
                <c:ptCount val="6"/>
                <c:pt idx="0">
                  <c:v>0.266666666666667</c:v>
                </c:pt>
                <c:pt idx="1">
                  <c:v>0.266666666666667</c:v>
                </c:pt>
                <c:pt idx="2">
                  <c:v>0.53333333333333299</c:v>
                </c:pt>
                <c:pt idx="3">
                  <c:v>0.8</c:v>
                </c:pt>
                <c:pt idx="4">
                  <c:v>0.45</c:v>
                </c:pt>
                <c:pt idx="5">
                  <c:v>0.28799999999999998</c:v>
                </c:pt>
              </c:numCache>
            </c:numRef>
          </c:val>
        </c:ser>
        <c:ser>
          <c:idx val="4"/>
          <c:order val="4"/>
          <c:tx>
            <c:strRef>
              <c:f>'Gene Copy Information'!$G$46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</c:spPr>
          <c:cat>
            <c:strRef>
              <c:f>'Gene Copy Information'!$B$47:$B$52</c:f>
              <c:strCache>
                <c:ptCount val="6"/>
                <c:pt idx="0">
                  <c:v>No Evidence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strCache>
            </c:strRef>
          </c:cat>
          <c:val>
            <c:numRef>
              <c:f>'Gene Copy Information'!$G$47:$G$52</c:f>
              <c:numCache>
                <c:formatCode>General</c:formatCode>
                <c:ptCount val="6"/>
                <c:pt idx="0">
                  <c:v>0.2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0.51200000000000001</c:v>
                </c:pt>
              </c:numCache>
            </c:numRef>
          </c:val>
        </c:ser>
        <c:ser>
          <c:idx val="5"/>
          <c:order val="5"/>
          <c:tx>
            <c:strRef>
              <c:f>'Gene Copy Information'!$H$46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>
              <a:noFill/>
            </a:ln>
          </c:spPr>
          <c:cat>
            <c:strRef>
              <c:f>'Gene Copy Information'!$B$47:$B$52</c:f>
              <c:strCache>
                <c:ptCount val="6"/>
                <c:pt idx="0">
                  <c:v>No Evidence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strCache>
            </c:strRef>
          </c:cat>
          <c:val>
            <c:numRef>
              <c:f>'Gene Copy Information'!$H$47:$H$52</c:f>
              <c:numCache>
                <c:formatCode>General</c:formatCode>
                <c:ptCount val="6"/>
                <c:pt idx="0">
                  <c:v>0.16</c:v>
                </c:pt>
                <c:pt idx="1">
                  <c:v>0.16</c:v>
                </c:pt>
                <c:pt idx="2">
                  <c:v>0.32</c:v>
                </c:pt>
                <c:pt idx="3">
                  <c:v>0.48</c:v>
                </c:pt>
                <c:pt idx="4">
                  <c:v>0.64</c:v>
                </c:pt>
                <c:pt idx="5">
                  <c:v>0.8</c:v>
                </c:pt>
              </c:numCache>
            </c:numRef>
          </c:val>
        </c:ser>
        <c:axId val="108436096"/>
        <c:axId val="108499712"/>
      </c:barChart>
      <c:catAx>
        <c:axId val="1084360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 b="1"/>
                </a:pPr>
                <a:r>
                  <a:rPr lang="en-US" sz="1100" b="1"/>
                  <a:t>Regional Evidence For Number of Copies of Gene</a:t>
                </a:r>
              </a:p>
            </c:rich>
          </c:tx>
          <c:layout>
            <c:manualLayout>
              <c:xMode val="edge"/>
              <c:yMode val="edge"/>
              <c:x val="0.22835336372427131"/>
              <c:y val="0.89098749421028267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en-US"/>
          </a:p>
        </c:txPr>
        <c:crossAx val="108499712"/>
        <c:crosses val="autoZero"/>
        <c:auto val="1"/>
        <c:lblAlgn val="ctr"/>
        <c:lblOffset val="100"/>
      </c:catAx>
      <c:valAx>
        <c:axId val="108499712"/>
        <c:scaling>
          <c:orientation val="minMax"/>
          <c:max val="0.8"/>
        </c:scaling>
        <c:axPos val="l"/>
        <c:title>
          <c:tx>
            <c:rich>
              <a:bodyPr/>
              <a:lstStyle/>
              <a:p>
                <a:pPr>
                  <a:defRPr sz="1100" b="1"/>
                </a:pPr>
                <a:r>
                  <a:rPr lang="en-US" sz="1100" b="1" dirty="0"/>
                  <a:t>SNP </a:t>
                </a:r>
                <a:r>
                  <a:rPr lang="en-US" sz="1100" b="1" dirty="0" smtClean="0"/>
                  <a:t>Score</a:t>
                </a:r>
                <a:endParaRPr lang="en-US" sz="1100" b="1" dirty="0"/>
              </a:p>
            </c:rich>
          </c:tx>
          <c:layout>
            <c:manualLayout>
              <c:xMode val="edge"/>
              <c:yMode val="edge"/>
              <c:x val="2.3463533268838006E-2"/>
              <c:y val="0.34884481962647845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en-US"/>
          </a:p>
        </c:txPr>
        <c:crossAx val="1084360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9427671181339354"/>
          <c:y val="0.44773757268116582"/>
          <c:w val="0.18225976405322902"/>
          <c:h val="0.46045529231161197"/>
        </c:manualLayout>
      </c:layout>
      <c:spPr>
        <a:noFill/>
        <a:ln>
          <a:noFill/>
        </a:ln>
      </c:spPr>
      <c:txPr>
        <a:bodyPr/>
        <a:lstStyle/>
        <a:p>
          <a:pPr>
            <a:defRPr sz="1000" b="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300" b="1"/>
            </a:pPr>
            <a:r>
              <a:rPr lang="en-US" b="1" dirty="0" smtClean="0"/>
              <a:t>Initial 0.8 SNP Score Modified by Coverage of Both Alleles</a:t>
            </a:r>
            <a:endParaRPr lang="en-US" b="1" dirty="0"/>
          </a:p>
        </c:rich>
      </c:tx>
      <c:layout>
        <c:manualLayout>
          <c:xMode val="edge"/>
          <c:yMode val="edge"/>
          <c:x val="0.13560218442889241"/>
          <c:y val="4.2176502130782043E-2"/>
        </c:manualLayout>
      </c:layout>
    </c:title>
    <c:plotArea>
      <c:layout>
        <c:manualLayout>
          <c:layoutTarget val="inner"/>
          <c:xMode val="edge"/>
          <c:yMode val="edge"/>
          <c:x val="0.13327679783474763"/>
          <c:y val="0.22500832557220671"/>
          <c:w val="0.63740693655885361"/>
          <c:h val="0.50233454689131596"/>
        </c:manualLayout>
      </c:layout>
      <c:barChart>
        <c:barDir val="col"/>
        <c:grouping val="clustered"/>
        <c:ser>
          <c:idx val="0"/>
          <c:order val="0"/>
          <c:tx>
            <c:strRef>
              <c:f>'Coverage and Quality Score Info'!$D$41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cat>
            <c:numRef>
              <c:f>'Coverage and Quality Score Info'!$C$42:$C$47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</c:numCache>
            </c:numRef>
          </c:cat>
          <c:val>
            <c:numRef>
              <c:f>'Coverage and Quality Score Info'!$D$42:$D$47</c:f>
              <c:numCache>
                <c:formatCode>General</c:formatCode>
                <c:ptCount val="6"/>
                <c:pt idx="0">
                  <c:v>0.1</c:v>
                </c:pt>
                <c:pt idx="1">
                  <c:v>0.12937499999999999</c:v>
                </c:pt>
                <c:pt idx="2">
                  <c:v>0.122959</c:v>
                </c:pt>
                <c:pt idx="3">
                  <c:v>0.12059967839999999</c:v>
                </c:pt>
                <c:pt idx="4">
                  <c:v>0.1202999599</c:v>
                </c:pt>
                <c:pt idx="5">
                  <c:v>0.12002999995999</c:v>
                </c:pt>
              </c:numCache>
            </c:numRef>
          </c:val>
        </c:ser>
        <c:ser>
          <c:idx val="1"/>
          <c:order val="1"/>
          <c:tx>
            <c:strRef>
              <c:f>'Coverage and Quality Score Info'!$E$41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</c:spPr>
          <c:cat>
            <c:numRef>
              <c:f>'Coverage and Quality Score Info'!$C$42:$C$47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</c:numCache>
            </c:numRef>
          </c:cat>
          <c:val>
            <c:numRef>
              <c:f>'Coverage and Quality Score Info'!$E$42:$E$47</c:f>
              <c:numCache>
                <c:formatCode>General</c:formatCode>
                <c:ptCount val="6"/>
                <c:pt idx="0">
                  <c:v>0.12937499999999999</c:v>
                </c:pt>
                <c:pt idx="1">
                  <c:v>0.8</c:v>
                </c:pt>
                <c:pt idx="2">
                  <c:v>0.65083199999999997</c:v>
                </c:pt>
                <c:pt idx="3">
                  <c:v>0.62619870720000004</c:v>
                </c:pt>
                <c:pt idx="4">
                  <c:v>0.62309983920000001</c:v>
                </c:pt>
                <c:pt idx="5">
                  <c:v>0.62030999983991997</c:v>
                </c:pt>
              </c:numCache>
            </c:numRef>
          </c:val>
        </c:ser>
        <c:ser>
          <c:idx val="2"/>
          <c:order val="2"/>
          <c:tx>
            <c:strRef>
              <c:f>'Coverage and Quality Score Info'!$F$41</c:f>
              <c:strCache>
                <c:ptCount val="1"/>
                <c:pt idx="0">
                  <c:v>10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</c:spPr>
          <c:cat>
            <c:numRef>
              <c:f>'Coverage and Quality Score Info'!$C$42:$C$47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</c:numCache>
            </c:numRef>
          </c:cat>
          <c:val>
            <c:numRef>
              <c:f>'Coverage and Quality Score Info'!$F$42:$F$47</c:f>
              <c:numCache>
                <c:formatCode>General</c:formatCode>
                <c:ptCount val="6"/>
                <c:pt idx="0">
                  <c:v>0.122959</c:v>
                </c:pt>
                <c:pt idx="1">
                  <c:v>0.65083199999999997</c:v>
                </c:pt>
                <c:pt idx="2">
                  <c:v>0.8</c:v>
                </c:pt>
                <c:pt idx="3">
                  <c:v>0.67183065600000003</c:v>
                </c:pt>
                <c:pt idx="4">
                  <c:v>0.65583583599999995</c:v>
                </c:pt>
                <c:pt idx="5">
                  <c:v>0.64143959983959997</c:v>
                </c:pt>
              </c:numCache>
            </c:numRef>
          </c:val>
        </c:ser>
        <c:ser>
          <c:idx val="3"/>
          <c:order val="3"/>
          <c:tx>
            <c:strRef>
              <c:f>'Coverage and Quality Score Info'!$G$41</c:f>
              <c:strCache>
                <c:ptCount val="1"/>
                <c:pt idx="0">
                  <c:v>50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</c:spPr>
          <c:cat>
            <c:numRef>
              <c:f>'Coverage and Quality Score Info'!$C$42:$C$47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</c:numCache>
            </c:numRef>
          </c:cat>
          <c:val>
            <c:numRef>
              <c:f>'Coverage and Quality Score Info'!$G$42:$G$47</c:f>
              <c:numCache>
                <c:formatCode>General</c:formatCode>
                <c:ptCount val="6"/>
                <c:pt idx="0">
                  <c:v>0.12059967839999999</c:v>
                </c:pt>
                <c:pt idx="1">
                  <c:v>0.62619870720000004</c:v>
                </c:pt>
                <c:pt idx="2">
                  <c:v>0.67183065600000003</c:v>
                </c:pt>
                <c:pt idx="3">
                  <c:v>0.8</c:v>
                </c:pt>
                <c:pt idx="4">
                  <c:v>0.71999838000000005</c:v>
                </c:pt>
                <c:pt idx="5">
                  <c:v>0.64799870383799996</c:v>
                </c:pt>
              </c:numCache>
            </c:numRef>
          </c:val>
        </c:ser>
        <c:ser>
          <c:idx val="4"/>
          <c:order val="4"/>
          <c:tx>
            <c:strRef>
              <c:f>'Coverage and Quality Score Info'!$H$41</c:f>
              <c:strCache>
                <c:ptCount val="1"/>
                <c:pt idx="0">
                  <c:v>100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</c:spPr>
          <c:cat>
            <c:numRef>
              <c:f>'Coverage and Quality Score Info'!$C$42:$C$47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</c:numCache>
            </c:numRef>
          </c:cat>
          <c:val>
            <c:numRef>
              <c:f>'Coverage and Quality Score Info'!$H$42:$H$47</c:f>
              <c:numCache>
                <c:formatCode>General</c:formatCode>
                <c:ptCount val="6"/>
                <c:pt idx="0">
                  <c:v>0.1202999599</c:v>
                </c:pt>
                <c:pt idx="1">
                  <c:v>0.62309983920000001</c:v>
                </c:pt>
                <c:pt idx="2">
                  <c:v>0.65583583599999995</c:v>
                </c:pt>
                <c:pt idx="3">
                  <c:v>0.71999838000000005</c:v>
                </c:pt>
                <c:pt idx="4">
                  <c:v>0.8</c:v>
                </c:pt>
                <c:pt idx="5">
                  <c:v>0.65599983583599997</c:v>
                </c:pt>
              </c:numCache>
            </c:numRef>
          </c:val>
        </c:ser>
        <c:ser>
          <c:idx val="5"/>
          <c:order val="5"/>
          <c:tx>
            <c:strRef>
              <c:f>'Coverage and Quality Score Info'!$I$41</c:f>
              <c:strCache>
                <c:ptCount val="1"/>
                <c:pt idx="0">
                  <c:v>1000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>
              <a:noFill/>
            </a:ln>
          </c:spPr>
          <c:cat>
            <c:numRef>
              <c:f>'Coverage and Quality Score Info'!$C$42:$C$47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</c:numCache>
            </c:numRef>
          </c:cat>
          <c:val>
            <c:numRef>
              <c:f>'Coverage and Quality Score Info'!$I$42:$I$47</c:f>
              <c:numCache>
                <c:formatCode>General</c:formatCode>
                <c:ptCount val="6"/>
                <c:pt idx="0">
                  <c:v>0.12002999995999</c:v>
                </c:pt>
                <c:pt idx="1">
                  <c:v>0.62030999983991997</c:v>
                </c:pt>
                <c:pt idx="2">
                  <c:v>0.64143959983959997</c:v>
                </c:pt>
                <c:pt idx="3">
                  <c:v>0.64799870383799996</c:v>
                </c:pt>
                <c:pt idx="4">
                  <c:v>0.65599983583599997</c:v>
                </c:pt>
                <c:pt idx="5">
                  <c:v>0.8</c:v>
                </c:pt>
              </c:numCache>
            </c:numRef>
          </c:val>
        </c:ser>
        <c:axId val="108590976"/>
        <c:axId val="107892736"/>
      </c:barChart>
      <c:catAx>
        <c:axId val="1085909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100" b="1"/>
                </a:pPr>
                <a:r>
                  <a:rPr lang="en-US" sz="1100" b="1" dirty="0"/>
                  <a:t>Allele </a:t>
                </a:r>
                <a:r>
                  <a:rPr lang="en-US" sz="1100" b="1" dirty="0" smtClean="0"/>
                  <a:t>1 Read </a:t>
                </a:r>
                <a:r>
                  <a:rPr lang="en-US" sz="1100" b="1" dirty="0"/>
                  <a:t>Count</a:t>
                </a:r>
              </a:p>
            </c:rich>
          </c:tx>
          <c:layout>
            <c:manualLayout>
              <c:xMode val="edge"/>
              <c:yMode val="edge"/>
              <c:x val="0.35218029977657767"/>
              <c:y val="0.89097576038289361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en-US"/>
          </a:p>
        </c:txPr>
        <c:crossAx val="107892736"/>
        <c:crosses val="autoZero"/>
        <c:auto val="1"/>
        <c:lblAlgn val="ctr"/>
        <c:lblOffset val="100"/>
      </c:catAx>
      <c:valAx>
        <c:axId val="107892736"/>
        <c:scaling>
          <c:orientation val="minMax"/>
          <c:max val="0.8"/>
        </c:scaling>
        <c:axPos val="l"/>
        <c:title>
          <c:tx>
            <c:rich>
              <a:bodyPr/>
              <a:lstStyle/>
              <a:p>
                <a:pPr>
                  <a:defRPr sz="900" b="0"/>
                </a:pPr>
                <a:r>
                  <a:rPr lang="en-US" sz="1100" b="1" dirty="0" smtClean="0"/>
                  <a:t>SNP Score</a:t>
                </a:r>
                <a:endParaRPr lang="en-US" sz="1100" b="1" dirty="0"/>
              </a:p>
            </c:rich>
          </c:tx>
          <c:layout>
            <c:manualLayout>
              <c:xMode val="edge"/>
              <c:yMode val="edge"/>
              <c:x val="2.5973071433884054E-2"/>
              <c:y val="0.21973188835266566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/>
            </a:pPr>
            <a:endParaRPr lang="en-US"/>
          </a:p>
        </c:txPr>
        <c:crossAx val="108590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0249624959127908"/>
          <c:y val="0.38770919764061751"/>
          <c:w val="9.2797531255744872E-2"/>
          <c:h val="0.56928004967121049"/>
        </c:manualLayout>
      </c:layout>
      <c:spPr>
        <a:noFill/>
        <a:ln>
          <a:noFill/>
        </a:ln>
      </c:spPr>
      <c:txPr>
        <a:bodyPr/>
        <a:lstStyle/>
        <a:p>
          <a:pPr>
            <a:defRPr sz="1000" b="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0.70423</cdr:x>
      <cdr:y>0</cdr:y>
    </cdr:from>
    <cdr:to>
      <cdr:x>0.85915</cdr:x>
      <cdr:y>0.33333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10000" y="0"/>
          <a:ext cx="8382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dirty="0" smtClean="0"/>
            <a:t>Nucleotide Window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0.74286</cdr:x>
      <cdr:y>0.1</cdr:y>
    </cdr:from>
    <cdr:to>
      <cdr:x>0.87143</cdr:x>
      <cdr:y>0.4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62400" y="152400"/>
          <a:ext cx="6858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dirty="0" smtClean="0"/>
            <a:t>Initial Score</a:t>
          </a:r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0.80803</cdr:x>
      <cdr:y>0.16452</cdr:y>
    </cdr:from>
    <cdr:to>
      <cdr:x>0.9616</cdr:x>
      <cdr:y>0.24679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10919" y="304800"/>
          <a:ext cx="9144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0.80803</cdr:x>
      <cdr:y>0.20566</cdr:y>
    </cdr:from>
    <cdr:to>
      <cdr:x>0.9616</cdr:x>
      <cdr:y>0.45244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810919" y="381000"/>
          <a:ext cx="9144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dirty="0" smtClean="0"/>
            <a:t>Entire Gene Copies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0.78864</cdr:x>
      <cdr:y>0.17204</cdr:y>
    </cdr:from>
    <cdr:to>
      <cdr:x>0.96241</cdr:x>
      <cdr:y>0.43011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495800" y="304800"/>
          <a:ext cx="990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dirty="0" smtClean="0"/>
            <a:t>Allele 2 Read Count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748" y="2130426"/>
            <a:ext cx="5199142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7496" y="3886200"/>
            <a:ext cx="428164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34562" y="274639"/>
            <a:ext cx="1376244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5832" y="274639"/>
            <a:ext cx="402678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172" y="4406901"/>
            <a:ext cx="519914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172" y="2906713"/>
            <a:ext cx="519914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832" y="1600201"/>
            <a:ext cx="27015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09291" y="1600201"/>
            <a:ext cx="27015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832" y="1535113"/>
            <a:ext cx="27025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832" y="2174875"/>
            <a:ext cx="27025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07167" y="1535113"/>
            <a:ext cx="27036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07167" y="2174875"/>
            <a:ext cx="27036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832" y="273050"/>
            <a:ext cx="20123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1435" y="273051"/>
            <a:ext cx="341937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5832" y="1435101"/>
            <a:ext cx="201233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8904" y="4800600"/>
            <a:ext cx="366998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8904" y="612775"/>
            <a:ext cx="366998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8904" y="5367338"/>
            <a:ext cx="366998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832" y="274638"/>
            <a:ext cx="55049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832" y="1600201"/>
            <a:ext cx="55049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832" y="6356351"/>
            <a:ext cx="1427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9CF24-973F-4772-AD8B-5CB084D0B459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9852" y="6356351"/>
            <a:ext cx="19369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3590" y="6356351"/>
            <a:ext cx="1427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2B1C9-F35F-4806-9A59-D8D620662E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91319" y="152400"/>
          <a:ext cx="54102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67519" y="1371600"/>
          <a:ext cx="5334000" cy="15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0" y="2895600"/>
          <a:ext cx="5953920" cy="185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91319" y="1552575"/>
            <a:ext cx="5257800" cy="0"/>
          </a:xfrm>
          <a:prstGeom prst="line">
            <a:avLst/>
          </a:prstGeom>
          <a:ln w="2222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1319" y="2838450"/>
            <a:ext cx="5257800" cy="0"/>
          </a:xfrm>
          <a:prstGeom prst="line">
            <a:avLst/>
          </a:prstGeom>
          <a:ln w="2222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15719" y="6667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15719" y="160972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15719" y="284797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1319" y="4848225"/>
            <a:ext cx="5257800" cy="0"/>
          </a:xfrm>
          <a:prstGeom prst="line">
            <a:avLst/>
          </a:prstGeom>
          <a:ln w="2222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15719" y="485775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graphicFrame>
        <p:nvGraphicFramePr>
          <p:cNvPr id="15" name="Chart 14"/>
          <p:cNvGraphicFramePr>
            <a:graphicFrameLocks/>
          </p:cNvGraphicFramePr>
          <p:nvPr/>
        </p:nvGraphicFramePr>
        <p:xfrm>
          <a:off x="0" y="4953000"/>
          <a:ext cx="5939631" cy="1771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67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Kris Christensen</dc:creator>
  <cp:lastModifiedBy>Kris Christensen</cp:lastModifiedBy>
  <cp:revision>20</cp:revision>
  <dcterms:created xsi:type="dcterms:W3CDTF">2013-05-30T17:12:39Z</dcterms:created>
  <dcterms:modified xsi:type="dcterms:W3CDTF">2013-06-20T16:36:56Z</dcterms:modified>
</cp:coreProperties>
</file>