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2.xml" ContentType="application/vnd.openxmlformats-officedocument.drawingml.char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charts/chart3.xml" ContentType="application/vnd.openxmlformats-officedocument.drawingml.chart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1" r:id="rId5"/>
    <p:sldId id="263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620"/>
    <p:restoredTop sz="94660"/>
  </p:normalViewPr>
  <p:slideViewPr>
    <p:cSldViewPr snapToGrid="0" snapToObjects="1" showGuides="1">
      <p:cViewPr varScale="1">
        <p:scale>
          <a:sx n="107" d="100"/>
          <a:sy n="107" d="100"/>
        </p:scale>
        <p:origin x="-2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teven:Dropbox:Ral%20Signature%20Paper:Ral%20Signature%20in%20Michigan:Drafts%20and%20Revisions:Cancer%20Research:FDRs%20for%20RalA%20and%20RalB%20Activation%20Genes%20and%20FDR%20Chart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teven:Dropbox:Ral%20Signature%20Paper:Ral%20Signature%20in%20Michigan:Drafts%20and%20Revisions:Cancer%20Research:FDRs%20for%20RalA%20and%20RalB%20Activation%20Genes%20and%20FDR%20Chart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n%20Theodorescu\Documents\Bladder%20Cancer%20Studies\Ral%20Projects\Ral%20Activation%20Signature\Ral%20Signature%20Paper%20(Cancer%20Research%2010-30-11)\Ral%20Signature%20Paper%20(Cancer%20Research%2012-4-11)\CAN-11-3966\rt-pct-aff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lineChart>
        <c:grouping val="standard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Sheet1!$D$6:$BA$6</c:f>
              <c:numCache>
                <c:formatCode>General</c:formatCode>
                <c:ptCount val="50"/>
                <c:pt idx="0">
                  <c:v>0.001</c:v>
                </c:pt>
                <c:pt idx="1">
                  <c:v>0.002</c:v>
                </c:pt>
                <c:pt idx="2">
                  <c:v>0.003</c:v>
                </c:pt>
                <c:pt idx="3">
                  <c:v>0.004</c:v>
                </c:pt>
                <c:pt idx="4">
                  <c:v>0.005</c:v>
                </c:pt>
                <c:pt idx="5">
                  <c:v>0.006</c:v>
                </c:pt>
                <c:pt idx="6">
                  <c:v>0.007</c:v>
                </c:pt>
                <c:pt idx="7">
                  <c:v>0.008</c:v>
                </c:pt>
                <c:pt idx="8">
                  <c:v>0.009</c:v>
                </c:pt>
                <c:pt idx="9">
                  <c:v>0.01</c:v>
                </c:pt>
                <c:pt idx="10">
                  <c:v>0.011</c:v>
                </c:pt>
                <c:pt idx="11">
                  <c:v>0.012</c:v>
                </c:pt>
                <c:pt idx="12">
                  <c:v>0.013</c:v>
                </c:pt>
                <c:pt idx="13">
                  <c:v>0.014</c:v>
                </c:pt>
                <c:pt idx="14">
                  <c:v>0.015</c:v>
                </c:pt>
                <c:pt idx="15">
                  <c:v>0.016</c:v>
                </c:pt>
                <c:pt idx="16">
                  <c:v>0.017</c:v>
                </c:pt>
                <c:pt idx="17">
                  <c:v>0.018</c:v>
                </c:pt>
                <c:pt idx="18">
                  <c:v>0.019</c:v>
                </c:pt>
                <c:pt idx="19">
                  <c:v>0.02</c:v>
                </c:pt>
                <c:pt idx="20">
                  <c:v>0.021</c:v>
                </c:pt>
                <c:pt idx="21">
                  <c:v>0.022</c:v>
                </c:pt>
                <c:pt idx="22">
                  <c:v>0.023</c:v>
                </c:pt>
                <c:pt idx="23">
                  <c:v>0.024</c:v>
                </c:pt>
                <c:pt idx="24">
                  <c:v>0.025</c:v>
                </c:pt>
                <c:pt idx="25">
                  <c:v>0.026</c:v>
                </c:pt>
                <c:pt idx="26">
                  <c:v>0.027</c:v>
                </c:pt>
                <c:pt idx="27">
                  <c:v>0.028</c:v>
                </c:pt>
                <c:pt idx="28">
                  <c:v>0.029</c:v>
                </c:pt>
                <c:pt idx="29">
                  <c:v>0.03</c:v>
                </c:pt>
                <c:pt idx="30">
                  <c:v>0.031</c:v>
                </c:pt>
                <c:pt idx="31">
                  <c:v>0.032</c:v>
                </c:pt>
                <c:pt idx="32">
                  <c:v>0.033</c:v>
                </c:pt>
                <c:pt idx="33">
                  <c:v>0.034</c:v>
                </c:pt>
                <c:pt idx="34">
                  <c:v>0.035</c:v>
                </c:pt>
                <c:pt idx="35">
                  <c:v>0.036</c:v>
                </c:pt>
                <c:pt idx="36">
                  <c:v>0.037</c:v>
                </c:pt>
                <c:pt idx="37">
                  <c:v>0.038</c:v>
                </c:pt>
                <c:pt idx="38">
                  <c:v>0.039</c:v>
                </c:pt>
                <c:pt idx="39">
                  <c:v>0.04</c:v>
                </c:pt>
                <c:pt idx="40">
                  <c:v>0.041</c:v>
                </c:pt>
                <c:pt idx="41">
                  <c:v>0.042</c:v>
                </c:pt>
                <c:pt idx="42">
                  <c:v>0.043</c:v>
                </c:pt>
                <c:pt idx="43">
                  <c:v>0.044</c:v>
                </c:pt>
                <c:pt idx="44">
                  <c:v>0.045</c:v>
                </c:pt>
                <c:pt idx="45">
                  <c:v>0.046</c:v>
                </c:pt>
                <c:pt idx="46">
                  <c:v>0.047</c:v>
                </c:pt>
                <c:pt idx="47">
                  <c:v>0.048</c:v>
                </c:pt>
                <c:pt idx="48">
                  <c:v>0.049</c:v>
                </c:pt>
                <c:pt idx="49">
                  <c:v>0.05</c:v>
                </c:pt>
              </c:numCache>
            </c:numRef>
          </c:cat>
          <c:val>
            <c:numRef>
              <c:f>Sheet1!$D$7:$BA$7</c:f>
              <c:numCache>
                <c:formatCode>General</c:formatCode>
                <c:ptCount val="50"/>
                <c:pt idx="0">
                  <c:v>808.8</c:v>
                </c:pt>
                <c:pt idx="1">
                  <c:v>597.4249999999995</c:v>
                </c:pt>
                <c:pt idx="2">
                  <c:v>392.7222222222219</c:v>
                </c:pt>
                <c:pt idx="3">
                  <c:v>347.3185185185184</c:v>
                </c:pt>
                <c:pt idx="4">
                  <c:v>284.2</c:v>
                </c:pt>
                <c:pt idx="5">
                  <c:v>267.603846153846</c:v>
                </c:pt>
                <c:pt idx="6">
                  <c:v>279.6655172413786</c:v>
                </c:pt>
                <c:pt idx="7">
                  <c:v>268.072463768116</c:v>
                </c:pt>
                <c:pt idx="8">
                  <c:v>244.491764705882</c:v>
                </c:pt>
                <c:pt idx="9">
                  <c:v>216.567924528302</c:v>
                </c:pt>
                <c:pt idx="10">
                  <c:v>213.213559322034</c:v>
                </c:pt>
                <c:pt idx="11">
                  <c:v>204.288059701493</c:v>
                </c:pt>
                <c:pt idx="12">
                  <c:v>199.932432432432</c:v>
                </c:pt>
                <c:pt idx="13">
                  <c:v>198.91375</c:v>
                </c:pt>
                <c:pt idx="14">
                  <c:v>200.263529411765</c:v>
                </c:pt>
                <c:pt idx="15">
                  <c:v>200.240883977901</c:v>
                </c:pt>
                <c:pt idx="16">
                  <c:v>200.435416666667</c:v>
                </c:pt>
                <c:pt idx="17">
                  <c:v>197.67572815534</c:v>
                </c:pt>
                <c:pt idx="18">
                  <c:v>194.298642533937</c:v>
                </c:pt>
                <c:pt idx="19">
                  <c:v>194.606034482759</c:v>
                </c:pt>
                <c:pt idx="20">
                  <c:v>194.024590163934</c:v>
                </c:pt>
                <c:pt idx="21">
                  <c:v>189.906513409962</c:v>
                </c:pt>
                <c:pt idx="22">
                  <c:v>190.255147058824</c:v>
                </c:pt>
                <c:pt idx="23">
                  <c:v>187.970731707317</c:v>
                </c:pt>
                <c:pt idx="24">
                  <c:v>188.572483221477</c:v>
                </c:pt>
                <c:pt idx="25">
                  <c:v>185.859872611465</c:v>
                </c:pt>
                <c:pt idx="26">
                  <c:v>185.201834862385</c:v>
                </c:pt>
                <c:pt idx="27">
                  <c:v>184.399411764706</c:v>
                </c:pt>
                <c:pt idx="28">
                  <c:v>179.502209944751</c:v>
                </c:pt>
                <c:pt idx="29">
                  <c:v>181.853658536585</c:v>
                </c:pt>
                <c:pt idx="30">
                  <c:v>180.523958333333</c:v>
                </c:pt>
                <c:pt idx="31">
                  <c:v>176.532839506173</c:v>
                </c:pt>
                <c:pt idx="32">
                  <c:v>177.240384615385</c:v>
                </c:pt>
                <c:pt idx="33">
                  <c:v>174.652413793103</c:v>
                </c:pt>
                <c:pt idx="34">
                  <c:v>172.7345132743359</c:v>
                </c:pt>
                <c:pt idx="35">
                  <c:v>170.870212765957</c:v>
                </c:pt>
                <c:pt idx="36">
                  <c:v>169.447227926078</c:v>
                </c:pt>
                <c:pt idx="37">
                  <c:v>168.058333333333</c:v>
                </c:pt>
                <c:pt idx="38">
                  <c:v>167.1457692307686</c:v>
                </c:pt>
                <c:pt idx="39">
                  <c:v>165.975791433892</c:v>
                </c:pt>
                <c:pt idx="40">
                  <c:v>164.475675675676</c:v>
                </c:pt>
                <c:pt idx="41">
                  <c:v>165.134982332155</c:v>
                </c:pt>
                <c:pt idx="42">
                  <c:v>165.008965517241</c:v>
                </c:pt>
                <c:pt idx="43">
                  <c:v>162.690033222591</c:v>
                </c:pt>
                <c:pt idx="44">
                  <c:v>160.20576</c:v>
                </c:pt>
                <c:pt idx="45">
                  <c:v>160.420376175549</c:v>
                </c:pt>
                <c:pt idx="46">
                  <c:v>159.956508422665</c:v>
                </c:pt>
                <c:pt idx="47">
                  <c:v>159.404484304933</c:v>
                </c:pt>
                <c:pt idx="48">
                  <c:v>158.361863173217</c:v>
                </c:pt>
                <c:pt idx="49">
                  <c:v>156.843785310734</c:v>
                </c:pt>
              </c:numCache>
            </c:numRef>
          </c:val>
        </c:ser>
        <c:marker val="1"/>
        <c:axId val="474558568"/>
        <c:axId val="474019832"/>
      </c:lineChart>
      <c:catAx>
        <c:axId val="474558568"/>
        <c:scaling>
          <c:orientation val="minMax"/>
        </c:scaling>
        <c:axPos val="b"/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 rot="-3000000" vert="horz" anchor="ctr" anchorCtr="1"/>
          <a:lstStyle/>
          <a:p>
            <a:pPr>
              <a:defRPr b="1"/>
            </a:pPr>
            <a:endParaRPr lang="en-US"/>
          </a:p>
        </c:txPr>
        <c:crossAx val="474019832"/>
        <c:crosses val="autoZero"/>
        <c:auto val="1"/>
        <c:lblAlgn val="ctr"/>
        <c:lblOffset val="100"/>
        <c:tickLblSkip val="5"/>
        <c:tickMarkSkip val="1"/>
      </c:catAx>
      <c:valAx>
        <c:axId val="474019832"/>
        <c:scaling>
          <c:orientation val="minMax"/>
        </c:scaling>
        <c:axPos val="l"/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474558568"/>
        <c:crosses val="autoZero"/>
        <c:crossBetween val="between"/>
      </c:valAx>
    </c:plotArea>
    <c:plotVisOnly val="1"/>
    <c:dispBlanksAs val="gap"/>
  </c:chart>
  <c:spPr>
    <a:ln>
      <a:noFill/>
    </a:ln>
  </c:spPr>
  <c:txPr>
    <a:bodyPr/>
    <a:lstStyle/>
    <a:p>
      <a:pPr>
        <a:defRPr sz="1400">
          <a:latin typeface="Arial"/>
          <a:cs typeface="Arial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lineChart>
        <c:grouping val="standard"/>
        <c:ser>
          <c:idx val="0"/>
          <c:order val="0"/>
          <c:spPr>
            <a:ln>
              <a:solidFill>
                <a:srgbClr val="0000FF"/>
              </a:solidFill>
            </a:ln>
          </c:spPr>
          <c:marker>
            <c:symbol val="none"/>
          </c:marker>
          <c:cat>
            <c:numRef>
              <c:f>Sheet1!$D$6:$BA$6</c:f>
              <c:numCache>
                <c:formatCode>General</c:formatCode>
                <c:ptCount val="50"/>
                <c:pt idx="0">
                  <c:v>0.001</c:v>
                </c:pt>
                <c:pt idx="1">
                  <c:v>0.002</c:v>
                </c:pt>
                <c:pt idx="2">
                  <c:v>0.003</c:v>
                </c:pt>
                <c:pt idx="3">
                  <c:v>0.004</c:v>
                </c:pt>
                <c:pt idx="4">
                  <c:v>0.005</c:v>
                </c:pt>
                <c:pt idx="5">
                  <c:v>0.006</c:v>
                </c:pt>
                <c:pt idx="6">
                  <c:v>0.007</c:v>
                </c:pt>
                <c:pt idx="7">
                  <c:v>0.008</c:v>
                </c:pt>
                <c:pt idx="8">
                  <c:v>0.009</c:v>
                </c:pt>
                <c:pt idx="9">
                  <c:v>0.01</c:v>
                </c:pt>
                <c:pt idx="10">
                  <c:v>0.011</c:v>
                </c:pt>
                <c:pt idx="11">
                  <c:v>0.012</c:v>
                </c:pt>
                <c:pt idx="12">
                  <c:v>0.013</c:v>
                </c:pt>
                <c:pt idx="13">
                  <c:v>0.014</c:v>
                </c:pt>
                <c:pt idx="14">
                  <c:v>0.015</c:v>
                </c:pt>
                <c:pt idx="15">
                  <c:v>0.016</c:v>
                </c:pt>
                <c:pt idx="16">
                  <c:v>0.017</c:v>
                </c:pt>
                <c:pt idx="17">
                  <c:v>0.018</c:v>
                </c:pt>
                <c:pt idx="18">
                  <c:v>0.019</c:v>
                </c:pt>
                <c:pt idx="19">
                  <c:v>0.02</c:v>
                </c:pt>
                <c:pt idx="20">
                  <c:v>0.021</c:v>
                </c:pt>
                <c:pt idx="21">
                  <c:v>0.022</c:v>
                </c:pt>
                <c:pt idx="22">
                  <c:v>0.023</c:v>
                </c:pt>
                <c:pt idx="23">
                  <c:v>0.024</c:v>
                </c:pt>
                <c:pt idx="24">
                  <c:v>0.025</c:v>
                </c:pt>
                <c:pt idx="25">
                  <c:v>0.026</c:v>
                </c:pt>
                <c:pt idx="26">
                  <c:v>0.027</c:v>
                </c:pt>
                <c:pt idx="27">
                  <c:v>0.028</c:v>
                </c:pt>
                <c:pt idx="28">
                  <c:v>0.029</c:v>
                </c:pt>
                <c:pt idx="29">
                  <c:v>0.03</c:v>
                </c:pt>
                <c:pt idx="30">
                  <c:v>0.031</c:v>
                </c:pt>
                <c:pt idx="31">
                  <c:v>0.032</c:v>
                </c:pt>
                <c:pt idx="32">
                  <c:v>0.033</c:v>
                </c:pt>
                <c:pt idx="33">
                  <c:v>0.034</c:v>
                </c:pt>
                <c:pt idx="34">
                  <c:v>0.035</c:v>
                </c:pt>
                <c:pt idx="35">
                  <c:v>0.036</c:v>
                </c:pt>
                <c:pt idx="36">
                  <c:v>0.037</c:v>
                </c:pt>
                <c:pt idx="37">
                  <c:v>0.038</c:v>
                </c:pt>
                <c:pt idx="38">
                  <c:v>0.039</c:v>
                </c:pt>
                <c:pt idx="39">
                  <c:v>0.04</c:v>
                </c:pt>
                <c:pt idx="40">
                  <c:v>0.041</c:v>
                </c:pt>
                <c:pt idx="41">
                  <c:v>0.042</c:v>
                </c:pt>
                <c:pt idx="42">
                  <c:v>0.043</c:v>
                </c:pt>
                <c:pt idx="43">
                  <c:v>0.044</c:v>
                </c:pt>
                <c:pt idx="44">
                  <c:v>0.045</c:v>
                </c:pt>
                <c:pt idx="45">
                  <c:v>0.046</c:v>
                </c:pt>
                <c:pt idx="46">
                  <c:v>0.047</c:v>
                </c:pt>
                <c:pt idx="47">
                  <c:v>0.048</c:v>
                </c:pt>
                <c:pt idx="48">
                  <c:v>0.049</c:v>
                </c:pt>
                <c:pt idx="49">
                  <c:v>0.05</c:v>
                </c:pt>
              </c:numCache>
            </c:numRef>
          </c:cat>
          <c:val>
            <c:numRef>
              <c:f>Sheet1!$D$8:$BA$8</c:f>
              <c:numCache>
                <c:formatCode>General</c:formatCode>
                <c:ptCount val="50"/>
                <c:pt idx="0">
                  <c:v>67.4</c:v>
                </c:pt>
                <c:pt idx="1">
                  <c:v>67.31549295774641</c:v>
                </c:pt>
                <c:pt idx="2">
                  <c:v>68.631067961165</c:v>
                </c:pt>
                <c:pt idx="3">
                  <c:v>66.50780141843961</c:v>
                </c:pt>
                <c:pt idx="4">
                  <c:v>65.46179775280898</c:v>
                </c:pt>
                <c:pt idx="5">
                  <c:v>66.2638095238095</c:v>
                </c:pt>
                <c:pt idx="6">
                  <c:v>64.88239999999995</c:v>
                </c:pt>
                <c:pt idx="7">
                  <c:v>65.1302816901409</c:v>
                </c:pt>
                <c:pt idx="8">
                  <c:v>67.9143790849673</c:v>
                </c:pt>
                <c:pt idx="9">
                  <c:v>68.52597014925358</c:v>
                </c:pt>
                <c:pt idx="10">
                  <c:v>68.3673913043478</c:v>
                </c:pt>
                <c:pt idx="11">
                  <c:v>68.9536523929471</c:v>
                </c:pt>
                <c:pt idx="12">
                  <c:v>67.7116704805492</c:v>
                </c:pt>
                <c:pt idx="13">
                  <c:v>67.42838983050835</c:v>
                </c:pt>
                <c:pt idx="14">
                  <c:v>67.9536926147705</c:v>
                </c:pt>
                <c:pt idx="15">
                  <c:v>67.11777777777775</c:v>
                </c:pt>
                <c:pt idx="16">
                  <c:v>67.9922261484099</c:v>
                </c:pt>
                <c:pt idx="17">
                  <c:v>68.78581081081072</c:v>
                </c:pt>
                <c:pt idx="18">
                  <c:v>69.5948136142626</c:v>
                </c:pt>
                <c:pt idx="19">
                  <c:v>69.45938461538458</c:v>
                </c:pt>
                <c:pt idx="20">
                  <c:v>69.62058823529395</c:v>
                </c:pt>
                <c:pt idx="21">
                  <c:v>69.32251748251748</c:v>
                </c:pt>
                <c:pt idx="22">
                  <c:v>69.9316216216216</c:v>
                </c:pt>
                <c:pt idx="23">
                  <c:v>70.33585397653185</c:v>
                </c:pt>
                <c:pt idx="24">
                  <c:v>70.3311639549437</c:v>
                </c:pt>
                <c:pt idx="25">
                  <c:v>70.3980699638118</c:v>
                </c:pt>
                <c:pt idx="26">
                  <c:v>70.50174621653076</c:v>
                </c:pt>
                <c:pt idx="27">
                  <c:v>70.36565656565658</c:v>
                </c:pt>
                <c:pt idx="28">
                  <c:v>70.5535287730727</c:v>
                </c:pt>
                <c:pt idx="29">
                  <c:v>70.4134312696747</c:v>
                </c:pt>
                <c:pt idx="30">
                  <c:v>70.5918533604888</c:v>
                </c:pt>
                <c:pt idx="31">
                  <c:v>71.14009950248752</c:v>
                </c:pt>
                <c:pt idx="32">
                  <c:v>71.44573643410848</c:v>
                </c:pt>
                <c:pt idx="33">
                  <c:v>72.42497616777878</c:v>
                </c:pt>
                <c:pt idx="34">
                  <c:v>72.09233610341623</c:v>
                </c:pt>
                <c:pt idx="35">
                  <c:v>72.4156898106402</c:v>
                </c:pt>
                <c:pt idx="36">
                  <c:v>72.6415492957746</c:v>
                </c:pt>
                <c:pt idx="37">
                  <c:v>73.39809358752161</c:v>
                </c:pt>
                <c:pt idx="38">
                  <c:v>73.3466666666667</c:v>
                </c:pt>
                <c:pt idx="39">
                  <c:v>73.296875</c:v>
                </c:pt>
                <c:pt idx="40">
                  <c:v>73.2616372391653</c:v>
                </c:pt>
                <c:pt idx="41">
                  <c:v>73.5376868607396</c:v>
                </c:pt>
                <c:pt idx="42">
                  <c:v>73.1691131498471</c:v>
                </c:pt>
                <c:pt idx="43">
                  <c:v>72.7632986627043</c:v>
                </c:pt>
                <c:pt idx="44">
                  <c:v>72.7150326797386</c:v>
                </c:pt>
                <c:pt idx="45">
                  <c:v>72.79388335704118</c:v>
                </c:pt>
                <c:pt idx="46">
                  <c:v>72.63671766342125</c:v>
                </c:pt>
                <c:pt idx="47">
                  <c:v>72.8426229508197</c:v>
                </c:pt>
                <c:pt idx="48">
                  <c:v>72.67508350033391</c:v>
                </c:pt>
                <c:pt idx="49">
                  <c:v>73.05618421052621</c:v>
                </c:pt>
              </c:numCache>
            </c:numRef>
          </c:val>
        </c:ser>
        <c:marker val="1"/>
        <c:axId val="474889672"/>
        <c:axId val="474488968"/>
      </c:lineChart>
      <c:catAx>
        <c:axId val="474889672"/>
        <c:scaling>
          <c:orientation val="minMax"/>
        </c:scaling>
        <c:axPos val="b"/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 rot="-3000000" vert="horz" anchor="ctr" anchorCtr="1"/>
          <a:lstStyle/>
          <a:p>
            <a:pPr>
              <a:defRPr b="1"/>
            </a:pPr>
            <a:endParaRPr lang="en-US"/>
          </a:p>
        </c:txPr>
        <c:crossAx val="474488968"/>
        <c:crosses val="autoZero"/>
        <c:auto val="1"/>
        <c:lblAlgn val="ctr"/>
        <c:lblOffset val="100"/>
        <c:tickLblSkip val="5"/>
        <c:tickMarkSkip val="1"/>
      </c:catAx>
      <c:valAx>
        <c:axId val="474488968"/>
        <c:scaling>
          <c:orientation val="minMax"/>
          <c:max val="100.0"/>
          <c:min val="50.0"/>
        </c:scaling>
        <c:axPos val="l"/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/>
            </a:pPr>
            <a:endParaRPr lang="en-US"/>
          </a:p>
        </c:txPr>
        <c:crossAx val="474889672"/>
        <c:crosses val="autoZero"/>
        <c:crossBetween val="between"/>
      </c:valAx>
    </c:plotArea>
    <c:plotVisOnly val="1"/>
    <c:dispBlanksAs val="gap"/>
  </c:chart>
  <c:spPr>
    <a:ln>
      <a:noFill/>
    </a:ln>
  </c:spPr>
  <c:txPr>
    <a:bodyPr/>
    <a:lstStyle/>
    <a:p>
      <a:pPr>
        <a:defRPr sz="1400">
          <a:latin typeface="Arial"/>
          <a:cs typeface="Arial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col"/>
        <c:grouping val="clustered"/>
        <c:ser>
          <c:idx val="0"/>
          <c:order val="0"/>
          <c:tx>
            <c:strRef>
              <c:f>Sheet3!$D$6</c:f>
              <c:strCache>
                <c:ptCount val="1"/>
                <c:pt idx="0">
                  <c:v>Affymetrix</c:v>
                </c:pt>
              </c:strCache>
            </c:strRef>
          </c:tx>
          <c:errBars>
            <c:errBarType val="plus"/>
            <c:errValType val="cust"/>
            <c:plus>
              <c:numRef>
                <c:f>Sheet3!$I$7:$I$16</c:f>
                <c:numCache>
                  <c:formatCode>General</c:formatCode>
                  <c:ptCount val="10"/>
                  <c:pt idx="0">
                    <c:v>97.62435467605295</c:v>
                  </c:pt>
                  <c:pt idx="1">
                    <c:v>58.81366337850412</c:v>
                  </c:pt>
                  <c:pt idx="2">
                    <c:v>53.155923816221</c:v>
                  </c:pt>
                  <c:pt idx="3">
                    <c:v>54.65818328484765</c:v>
                  </c:pt>
                  <c:pt idx="4">
                    <c:v>41.82030607252895</c:v>
                  </c:pt>
                  <c:pt idx="5">
                    <c:v>208.4531961856186</c:v>
                  </c:pt>
                  <c:pt idx="6">
                    <c:v>41.94921930143639</c:v>
                  </c:pt>
                  <c:pt idx="7">
                    <c:v>9.31863723942507</c:v>
                  </c:pt>
                  <c:pt idx="8">
                    <c:v>118.0183545047125</c:v>
                  </c:pt>
                  <c:pt idx="9">
                    <c:v>55.94930741305022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Sheet3!$C$7:$C$16</c:f>
              <c:strCache>
                <c:ptCount val="10"/>
                <c:pt idx="0">
                  <c:v>FGFR3</c:v>
                </c:pt>
                <c:pt idx="1">
                  <c:v>MYC</c:v>
                </c:pt>
                <c:pt idx="2">
                  <c:v>TP55</c:v>
                </c:pt>
                <c:pt idx="3">
                  <c:v>END1</c:v>
                </c:pt>
                <c:pt idx="4">
                  <c:v>END2</c:v>
                </c:pt>
                <c:pt idx="5">
                  <c:v>ARHGDIA</c:v>
                </c:pt>
                <c:pt idx="6">
                  <c:v>ARHGDIB</c:v>
                </c:pt>
                <c:pt idx="7">
                  <c:v>RalA</c:v>
                </c:pt>
                <c:pt idx="8">
                  <c:v>RalB</c:v>
                </c:pt>
                <c:pt idx="9">
                  <c:v>RALBP1</c:v>
                </c:pt>
              </c:strCache>
            </c:strRef>
          </c:cat>
          <c:val>
            <c:numRef>
              <c:f>Sheet3!$D$7:$D$16</c:f>
              <c:numCache>
                <c:formatCode>General</c:formatCode>
                <c:ptCount val="10"/>
                <c:pt idx="0">
                  <c:v>200.64</c:v>
                </c:pt>
                <c:pt idx="1">
                  <c:v>143.62</c:v>
                </c:pt>
                <c:pt idx="2">
                  <c:v>229.68</c:v>
                </c:pt>
                <c:pt idx="3">
                  <c:v>98.78</c:v>
                </c:pt>
                <c:pt idx="4">
                  <c:v>35.14</c:v>
                </c:pt>
                <c:pt idx="5">
                  <c:v>410.5</c:v>
                </c:pt>
                <c:pt idx="6">
                  <c:v>110.28</c:v>
                </c:pt>
                <c:pt idx="7">
                  <c:v>41.18</c:v>
                </c:pt>
                <c:pt idx="8">
                  <c:v>127.78</c:v>
                </c:pt>
                <c:pt idx="9">
                  <c:v>87.8</c:v>
                </c:pt>
              </c:numCache>
            </c:numRef>
          </c:val>
        </c:ser>
        <c:ser>
          <c:idx val="1"/>
          <c:order val="1"/>
          <c:tx>
            <c:strRef>
              <c:f>Sheet3!$E$6</c:f>
              <c:strCache>
                <c:ptCount val="1"/>
                <c:pt idx="0">
                  <c:v>qPCR</c:v>
                </c:pt>
              </c:strCache>
            </c:strRef>
          </c:tx>
          <c:errBars>
            <c:errBarType val="plus"/>
            <c:errValType val="cust"/>
            <c:plus>
              <c:numRef>
                <c:f>Sheet3!$H$7:$H$16</c:f>
                <c:numCache>
                  <c:formatCode>General</c:formatCode>
                  <c:ptCount val="10"/>
                  <c:pt idx="0">
                    <c:v>24.25066197006798</c:v>
                  </c:pt>
                  <c:pt idx="1">
                    <c:v>30.3890092876341</c:v>
                  </c:pt>
                  <c:pt idx="2">
                    <c:v>71.67417247516701</c:v>
                  </c:pt>
                  <c:pt idx="3">
                    <c:v>44.82696732994548</c:v>
                  </c:pt>
                  <c:pt idx="4">
                    <c:v>8.267224443548148</c:v>
                  </c:pt>
                  <c:pt idx="5">
                    <c:v>178.7372177247929</c:v>
                  </c:pt>
                  <c:pt idx="6">
                    <c:v>87.55591356384792</c:v>
                  </c:pt>
                  <c:pt idx="7">
                    <c:v>11.4575302748891</c:v>
                  </c:pt>
                  <c:pt idx="8">
                    <c:v>62.5271301116563</c:v>
                  </c:pt>
                  <c:pt idx="9">
                    <c:v>50.58520534701817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Sheet3!$C$7:$C$16</c:f>
              <c:strCache>
                <c:ptCount val="10"/>
                <c:pt idx="0">
                  <c:v>FGFR3</c:v>
                </c:pt>
                <c:pt idx="1">
                  <c:v>MYC</c:v>
                </c:pt>
                <c:pt idx="2">
                  <c:v>TP55</c:v>
                </c:pt>
                <c:pt idx="3">
                  <c:v>END1</c:v>
                </c:pt>
                <c:pt idx="4">
                  <c:v>END2</c:v>
                </c:pt>
                <c:pt idx="5">
                  <c:v>ARHGDIA</c:v>
                </c:pt>
                <c:pt idx="6">
                  <c:v>ARHGDIB</c:v>
                </c:pt>
                <c:pt idx="7">
                  <c:v>RalA</c:v>
                </c:pt>
                <c:pt idx="8">
                  <c:v>RalB</c:v>
                </c:pt>
                <c:pt idx="9">
                  <c:v>RALBP1</c:v>
                </c:pt>
              </c:strCache>
            </c:strRef>
          </c:cat>
          <c:val>
            <c:numRef>
              <c:f>Sheet3!$E$7:$E$16</c:f>
              <c:numCache>
                <c:formatCode>General</c:formatCode>
                <c:ptCount val="10"/>
                <c:pt idx="0">
                  <c:v>175.62</c:v>
                </c:pt>
                <c:pt idx="1">
                  <c:v>134.36</c:v>
                </c:pt>
                <c:pt idx="2">
                  <c:v>219.58</c:v>
                </c:pt>
                <c:pt idx="3">
                  <c:v>101.58</c:v>
                </c:pt>
                <c:pt idx="4">
                  <c:v>14.38</c:v>
                </c:pt>
                <c:pt idx="5">
                  <c:v>482.8400000000001</c:v>
                </c:pt>
                <c:pt idx="6">
                  <c:v>168.06</c:v>
                </c:pt>
                <c:pt idx="7">
                  <c:v>31.6</c:v>
                </c:pt>
                <c:pt idx="8">
                  <c:v>120.88</c:v>
                </c:pt>
                <c:pt idx="9">
                  <c:v>107.56</c:v>
                </c:pt>
              </c:numCache>
            </c:numRef>
          </c:val>
        </c:ser>
        <c:axId val="72724696"/>
        <c:axId val="470058392"/>
      </c:barChart>
      <c:catAx>
        <c:axId val="7272469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470058392"/>
        <c:crosses val="autoZero"/>
        <c:auto val="1"/>
        <c:lblAlgn val="ctr"/>
        <c:lblOffset val="100"/>
      </c:catAx>
      <c:valAx>
        <c:axId val="470058392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727246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8278652668416"/>
          <c:y val="0.0690605861767279"/>
          <c:w val="0.166165791776028"/>
          <c:h val="0.1674343832021"/>
        </c:manualLayout>
      </c:layout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spPr>
    <a:ln>
      <a:noFill/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7D0BE1-3A25-CC49-AB81-6950EA608D81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459AC-C658-8845-ABE4-FCC56F1903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36396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459AC-C658-8845-ABE4-FCC56F19035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459AC-C658-8845-ABE4-FCC56F19035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B747-0075-7F45-A137-C6AE9E63420C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AE7-B7C6-AF4C-9372-1A9A42281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B747-0075-7F45-A137-C6AE9E63420C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AE7-B7C6-AF4C-9372-1A9A42281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B747-0075-7F45-A137-C6AE9E63420C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AE7-B7C6-AF4C-9372-1A9A42281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B747-0075-7F45-A137-C6AE9E63420C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AE7-B7C6-AF4C-9372-1A9A42281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B747-0075-7F45-A137-C6AE9E63420C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AE7-B7C6-AF4C-9372-1A9A42281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B747-0075-7F45-A137-C6AE9E63420C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AE7-B7C6-AF4C-9372-1A9A42281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B747-0075-7F45-A137-C6AE9E63420C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AE7-B7C6-AF4C-9372-1A9A42281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B747-0075-7F45-A137-C6AE9E63420C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AE7-B7C6-AF4C-9372-1A9A42281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B747-0075-7F45-A137-C6AE9E63420C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AE7-B7C6-AF4C-9372-1A9A42281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B747-0075-7F45-A137-C6AE9E63420C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AE7-B7C6-AF4C-9372-1A9A42281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B747-0075-7F45-A137-C6AE9E63420C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7BAE7-B7C6-AF4C-9372-1A9A42281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A1B747-0075-7F45-A137-C6AE9E63420C}" type="datetimeFigureOut">
              <a:rPr lang="en-US" smtClean="0"/>
              <a:pPr/>
              <a:t>4/16/12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7BAE7-B7C6-AF4C-9372-1A9A42281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tiff"/><Relationship Id="rId5" Type="http://schemas.openxmlformats.org/officeDocument/2006/relationships/image" Target="../media/image10.tiff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FP RalA.tif"/>
          <p:cNvPicPr>
            <a:picLocks noChangeAspect="1"/>
          </p:cNvPicPr>
          <p:nvPr/>
        </p:nvPicPr>
        <p:blipFill>
          <a:blip r:embed="rId3"/>
          <a:srcRect l="24381" r="25619" b="41570"/>
          <a:stretch>
            <a:fillRect/>
          </a:stretch>
        </p:blipFill>
        <p:spPr>
          <a:xfrm rot="5400000">
            <a:off x="4423488" y="1019874"/>
            <a:ext cx="2593316" cy="1944980"/>
          </a:xfrm>
          <a:prstGeom prst="rect">
            <a:avLst/>
          </a:prstGeom>
          <a:ln w="952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GFPRalA RalA.tif"/>
          <p:cNvPicPr>
            <a:picLocks noChangeAspect="1"/>
          </p:cNvPicPr>
          <p:nvPr/>
        </p:nvPicPr>
        <p:blipFill>
          <a:blip r:embed="rId4"/>
          <a:srcRect r="50000" b="41570"/>
          <a:stretch>
            <a:fillRect/>
          </a:stretch>
        </p:blipFill>
        <p:spPr>
          <a:xfrm rot="5400000">
            <a:off x="6616904" y="1019874"/>
            <a:ext cx="2593316" cy="1944980"/>
          </a:xfrm>
          <a:prstGeom prst="rect">
            <a:avLst/>
          </a:prstGeom>
          <a:ln w="952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8564" r="7667" b="18088"/>
          <a:stretch/>
        </p:blipFill>
        <p:spPr>
          <a:xfrm>
            <a:off x="665972" y="3691478"/>
            <a:ext cx="3606483" cy="27775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10329" r="6258" b="19218"/>
          <a:stretch/>
        </p:blipFill>
        <p:spPr>
          <a:xfrm>
            <a:off x="5268035" y="3729802"/>
            <a:ext cx="3601813" cy="27392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79065" y="5763266"/>
            <a:ext cx="918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P=0.50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98620" y="5763266"/>
            <a:ext cx="918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P=0.28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3325" y="3502338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45518" y="3502338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3325" y="695706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48460" y="695706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0656" y="3363"/>
            <a:ext cx="1353256" cy="40011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S1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3" descr="RalA siRNA.png"/>
          <p:cNvPicPr>
            <a:picLocks noChangeAspect="1"/>
          </p:cNvPicPr>
          <p:nvPr/>
        </p:nvPicPr>
        <p:blipFill>
          <a:blip r:embed="rId7"/>
          <a:srcRect l="2555" t="29844" r="2201" b="20281"/>
          <a:stretch>
            <a:fillRect/>
          </a:stretch>
        </p:blipFill>
        <p:spPr>
          <a:xfrm>
            <a:off x="827061" y="991363"/>
            <a:ext cx="2715820" cy="4575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 descr="FlagA andB RalA.png"/>
          <p:cNvPicPr>
            <a:picLocks noChangeAspect="1"/>
          </p:cNvPicPr>
          <p:nvPr/>
        </p:nvPicPr>
        <p:blipFill>
          <a:blip r:embed="rId8"/>
          <a:srcRect l="1926"/>
          <a:stretch>
            <a:fillRect/>
          </a:stretch>
        </p:blipFill>
        <p:spPr>
          <a:xfrm>
            <a:off x="867597" y="2337225"/>
            <a:ext cx="2715819" cy="80426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923740" y="566959"/>
            <a:ext cx="945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 Narrow"/>
                <a:cs typeface="Arial Narrow"/>
              </a:rPr>
              <a:t>siControl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23603" y="580469"/>
            <a:ext cx="945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 Narrow"/>
                <a:cs typeface="Arial Narrow"/>
              </a:rPr>
              <a:t>siRalA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19163" y="584259"/>
            <a:ext cx="945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 Narrow"/>
                <a:cs typeface="Arial Narrow"/>
              </a:rPr>
              <a:t>siRalB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54532" y="1854199"/>
            <a:ext cx="945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Narrow"/>
                <a:cs typeface="Arial Narrow"/>
              </a:rPr>
              <a:t>Empty FLAG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83068" y="1819999"/>
            <a:ext cx="81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Narrow"/>
                <a:cs typeface="Arial Narrow"/>
              </a:rPr>
              <a:t>FLAG-</a:t>
            </a:r>
          </a:p>
          <a:p>
            <a:pPr algn="ctr"/>
            <a:r>
              <a:rPr lang="en-US" sz="1400" dirty="0" err="1" smtClean="0">
                <a:latin typeface="Arial Narrow"/>
                <a:cs typeface="Arial Narrow"/>
              </a:rPr>
              <a:t>RalA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88346" y="1827179"/>
            <a:ext cx="81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Narrow"/>
                <a:cs typeface="Arial Narrow"/>
              </a:rPr>
              <a:t>FLAG-</a:t>
            </a:r>
          </a:p>
          <a:p>
            <a:pPr algn="ctr"/>
            <a:r>
              <a:rPr lang="en-US" sz="1400" dirty="0" err="1" smtClean="0">
                <a:latin typeface="Arial Narrow"/>
                <a:cs typeface="Arial Narrow"/>
              </a:rPr>
              <a:t>RalB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-783209" y="1762810"/>
            <a:ext cx="2362235" cy="368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IB: </a:t>
            </a:r>
            <a:r>
              <a:rPr lang="en-US" b="1" dirty="0" err="1" smtClean="0">
                <a:latin typeface="Arial"/>
                <a:cs typeface="Arial"/>
              </a:rPr>
              <a:t>RalA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47656" y="695706"/>
            <a:ext cx="19502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FLAG Control</a:t>
            </a:r>
            <a:endParaRPr lang="en-US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28564" y="684214"/>
            <a:ext cx="1972003" cy="368099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FLAG </a:t>
            </a:r>
            <a:r>
              <a:rPr lang="en-US" b="1" dirty="0" err="1" smtClean="0">
                <a:solidFill>
                  <a:srgbClr val="FFFFFF"/>
                </a:solidFill>
                <a:latin typeface="Arial"/>
                <a:cs typeface="Arial"/>
              </a:rPr>
              <a:t>RALA</a:t>
            </a:r>
            <a:endParaRPr lang="en-US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164752" y="5030243"/>
            <a:ext cx="948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% Survival</a:t>
            </a:r>
            <a:endParaRPr 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106657" y="6439007"/>
            <a:ext cx="3000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Months Following Radical Cystectomy</a:t>
            </a:r>
            <a:endParaRPr lang="en-US" sz="1400" b="1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4778241" y="5008523"/>
            <a:ext cx="948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% Survival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720146" y="6417287"/>
            <a:ext cx="3000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Months Following Radical Cystectomy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/>
          <a:srcRect l="9902" b="19796"/>
          <a:stretch/>
        </p:blipFill>
        <p:spPr>
          <a:xfrm>
            <a:off x="665972" y="3721100"/>
            <a:ext cx="3879004" cy="251592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l="9015" b="18539"/>
          <a:stretch/>
        </p:blipFill>
        <p:spPr>
          <a:xfrm>
            <a:off x="5163746" y="3474766"/>
            <a:ext cx="3917189" cy="276226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688392" y="5535262"/>
            <a:ext cx="918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P=0.50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48483" y="5535262"/>
            <a:ext cx="918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P=0.28</a:t>
            </a:r>
            <a:endParaRPr lang="en-US" dirty="0"/>
          </a:p>
        </p:txBody>
      </p:sp>
      <p:pic>
        <p:nvPicPr>
          <p:cNvPr id="4" name="Picture 3" descr="Flag RalB.tif"/>
          <p:cNvPicPr>
            <a:picLocks noChangeAspect="1"/>
          </p:cNvPicPr>
          <p:nvPr/>
        </p:nvPicPr>
        <p:blipFill>
          <a:blip r:embed="rId4"/>
          <a:srcRect r="50000" b="41482"/>
          <a:stretch>
            <a:fillRect/>
          </a:stretch>
        </p:blipFill>
        <p:spPr>
          <a:xfrm rot="5400000">
            <a:off x="4445443" y="1020615"/>
            <a:ext cx="2586736" cy="1942966"/>
          </a:xfrm>
          <a:prstGeom prst="rect">
            <a:avLst/>
          </a:prstGeom>
          <a:ln w="952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FlagRalB RalB1.tif"/>
          <p:cNvPicPr>
            <a:picLocks noChangeAspect="1"/>
          </p:cNvPicPr>
          <p:nvPr/>
        </p:nvPicPr>
        <p:blipFill>
          <a:blip r:embed="rId5"/>
          <a:srcRect r="50000" b="41570"/>
          <a:stretch>
            <a:fillRect/>
          </a:stretch>
        </p:blipFill>
        <p:spPr>
          <a:xfrm rot="5400000">
            <a:off x="6590703" y="1019052"/>
            <a:ext cx="2586736" cy="1940044"/>
          </a:xfrm>
          <a:prstGeom prst="rect">
            <a:avLst/>
          </a:prstGeom>
          <a:ln w="9525" cap="sq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-10656" y="3363"/>
            <a:ext cx="1353256" cy="40011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S2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3325" y="695706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3325" y="3502338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45518" y="3502338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3325" y="695706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48460" y="695706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67328" y="695706"/>
            <a:ext cx="194296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Arial"/>
                <a:cs typeface="Arial"/>
              </a:rPr>
              <a:t>FLAG Control</a:t>
            </a:r>
            <a:endParaRPr lang="en-US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14049" y="683740"/>
            <a:ext cx="1944980" cy="368099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FLAG RALB</a:t>
            </a:r>
            <a:endParaRPr lang="en-US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3740" y="566959"/>
            <a:ext cx="945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 Narrow"/>
                <a:cs typeface="Arial Narrow"/>
              </a:rPr>
              <a:t>siControl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923603" y="580469"/>
            <a:ext cx="945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 Narrow"/>
                <a:cs typeface="Arial Narrow"/>
              </a:rPr>
              <a:t>siRalA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19163" y="584259"/>
            <a:ext cx="945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 Narrow"/>
                <a:cs typeface="Arial Narrow"/>
              </a:rPr>
              <a:t>siRalB</a:t>
            </a:r>
            <a:endParaRPr lang="en-US" sz="1600" dirty="0">
              <a:latin typeface="Arial Narrow"/>
              <a:cs typeface="Arial Narrow"/>
            </a:endParaRPr>
          </a:p>
        </p:txBody>
      </p:sp>
      <p:pic>
        <p:nvPicPr>
          <p:cNvPr id="28" name="Picture 27" descr="RalB siRNA RalB.png"/>
          <p:cNvPicPr>
            <a:picLocks noChangeAspect="1"/>
          </p:cNvPicPr>
          <p:nvPr/>
        </p:nvPicPr>
        <p:blipFill>
          <a:blip r:embed="rId6">
            <a:lum bright="-14000" contrast="15000"/>
          </a:blip>
          <a:srcRect l="1294" t="7088" r="4700" b="19100"/>
          <a:stretch>
            <a:fillRect/>
          </a:stretch>
        </p:blipFill>
        <p:spPr>
          <a:xfrm>
            <a:off x="817103" y="1081971"/>
            <a:ext cx="2947875" cy="57076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9" name="Picture 28" descr="Flag RalB RalB.png"/>
          <p:cNvPicPr>
            <a:picLocks noChangeAspect="1"/>
          </p:cNvPicPr>
          <p:nvPr/>
        </p:nvPicPr>
        <p:blipFill>
          <a:blip r:embed="rId7">
            <a:lum bright="-5000"/>
          </a:blip>
          <a:srcRect l="1432" t="30827" r="2352" b="13531"/>
          <a:stretch>
            <a:fillRect/>
          </a:stretch>
        </p:blipFill>
        <p:spPr>
          <a:xfrm>
            <a:off x="817103" y="2377419"/>
            <a:ext cx="2947875" cy="72141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886972" y="1854199"/>
            <a:ext cx="9458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Narrow"/>
                <a:cs typeface="Arial Narrow"/>
              </a:rPr>
              <a:t>Empty FLAG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23604" y="1833509"/>
            <a:ext cx="81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Narrow"/>
                <a:cs typeface="Arial Narrow"/>
              </a:rPr>
              <a:t>FLAG-</a:t>
            </a:r>
          </a:p>
          <a:p>
            <a:pPr algn="ctr"/>
            <a:r>
              <a:rPr lang="en-US" sz="1400" dirty="0" err="1" smtClean="0">
                <a:latin typeface="Arial Narrow"/>
                <a:cs typeface="Arial Narrow"/>
              </a:rPr>
              <a:t>RalA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09954" y="1840689"/>
            <a:ext cx="81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 Narrow"/>
                <a:cs typeface="Arial Narrow"/>
              </a:rPr>
              <a:t>FLAG-</a:t>
            </a:r>
          </a:p>
          <a:p>
            <a:pPr algn="ctr"/>
            <a:r>
              <a:rPr lang="en-US" sz="1400" dirty="0" err="1" smtClean="0">
                <a:latin typeface="Arial Narrow"/>
                <a:cs typeface="Arial Narrow"/>
              </a:rPr>
              <a:t>RalB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783209" y="1762810"/>
            <a:ext cx="2362235" cy="368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IB: </a:t>
            </a:r>
            <a:r>
              <a:rPr lang="en-US" b="1" dirty="0" err="1" smtClean="0">
                <a:latin typeface="Arial"/>
                <a:cs typeface="Arial"/>
              </a:rPr>
              <a:t>RalB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123543" y="4804354"/>
            <a:ext cx="948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% Survival</a:t>
            </a:r>
            <a:endParaRPr lang="en-US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1065448" y="6213118"/>
            <a:ext cx="3000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Months Following Radical Cystectomy</a:t>
            </a:r>
            <a:endParaRPr lang="en-US" sz="1400" b="1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4680409" y="4810854"/>
            <a:ext cx="948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% Survival</a:t>
            </a:r>
            <a:endParaRPr lang="en-US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5622314" y="6219618"/>
            <a:ext cx="3000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Months Following Radical Cystectomy</a:t>
            </a:r>
            <a:endParaRPr lang="en-US" sz="1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00" y="882212"/>
            <a:ext cx="6866540" cy="54081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61503" y="4368284"/>
            <a:ext cx="918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P=0.45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-10656" y="3363"/>
            <a:ext cx="1353256" cy="40011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S3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32828" y="5350188"/>
            <a:ext cx="501175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Months Following Radical Cystectomy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0656" y="3363"/>
            <a:ext cx="1353256" cy="40011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S4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664938" y="1598385"/>
          <a:ext cx="3943350" cy="3661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4892222" y="1598385"/>
          <a:ext cx="4015921" cy="3661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 rot="16200000">
            <a:off x="-1003687" y="2819787"/>
            <a:ext cx="3066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False Discovery Rate (mean%)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289697" y="2910505"/>
            <a:ext cx="3066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False Discovery Rate (mean%)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489" y="1616528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90059" y="1616528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7156" y="5187042"/>
            <a:ext cx="3318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P-value Threshold for Correlation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241047" y="5187042"/>
            <a:ext cx="3318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P-value Threshold for Correlation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322288" y="1985860"/>
            <a:ext cx="14151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FF0000"/>
                </a:solidFill>
              </a:rPr>
              <a:t>RalA</a:t>
            </a:r>
            <a:endParaRPr lang="en-US" sz="3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64323" y="1985860"/>
            <a:ext cx="14151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rgbClr val="0000FF"/>
                </a:solidFill>
              </a:rPr>
              <a:t>RalB</a:t>
            </a:r>
            <a:endParaRPr lang="en-US" sz="3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39444915"/>
              </p:ext>
            </p:extLst>
          </p:nvPr>
        </p:nvGraphicFramePr>
        <p:xfrm>
          <a:off x="1941276" y="1415715"/>
          <a:ext cx="6152147" cy="4046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54716" y="2931437"/>
            <a:ext cx="323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Normalized Relative  Expression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-10656" y="3363"/>
            <a:ext cx="1353256" cy="40011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S4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10756" y="1131617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1502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3072" y="3739537"/>
            <a:ext cx="2781300" cy="30861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4522" y="3771900"/>
            <a:ext cx="2781300" cy="30861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-10656" y="3363"/>
            <a:ext cx="1353355" cy="40011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S5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50" y="513905"/>
            <a:ext cx="2781300" cy="3086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250" y="857101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7369" y="527415"/>
            <a:ext cx="2781300" cy="3594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983421" y="857101"/>
            <a:ext cx="318229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31970" y="2559357"/>
            <a:ext cx="1134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P=0.007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891094" y="694981"/>
            <a:ext cx="158086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91094" y="997579"/>
            <a:ext cx="986351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42392" y="474259"/>
            <a:ext cx="82421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P=0.02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989432" y="776041"/>
            <a:ext cx="752897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Arial Narrow"/>
                <a:cs typeface="Arial Narrow"/>
              </a:rPr>
              <a:t>P=0.04</a:t>
            </a:r>
            <a:endParaRPr lang="en-US" sz="1500" dirty="0">
              <a:latin typeface="Arial Narrow"/>
              <a:cs typeface="Arial Narrow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5339" y="3036769"/>
            <a:ext cx="76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Ta/T1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111816" y="3036769"/>
            <a:ext cx="76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T2+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18160756">
            <a:off x="3440937" y="3104319"/>
            <a:ext cx="76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Ta/T1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8338659">
            <a:off x="4133817" y="3094599"/>
            <a:ext cx="76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Ta/T1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 rot="18338659">
            <a:off x="4961817" y="3003819"/>
            <a:ext cx="76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T2+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 rot="18239503">
            <a:off x="4286217" y="3219979"/>
            <a:ext cx="76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</a:t>
            </a:r>
            <a:r>
              <a:rPr lang="en-US" dirty="0" err="1" smtClean="0"/>
              <a:t>Prog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18239503">
            <a:off x="3647385" y="3177980"/>
            <a:ext cx="76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r>
              <a:rPr lang="en-US" dirty="0" err="1" smtClean="0"/>
              <a:t>Prog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-767671" y="1577362"/>
            <a:ext cx="2316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 Narrow"/>
                <a:cs typeface="Arial Narrow"/>
              </a:rPr>
              <a:t>Ral</a:t>
            </a:r>
            <a:r>
              <a:rPr lang="en-US" sz="1600" dirty="0" smtClean="0">
                <a:latin typeface="Arial Narrow"/>
                <a:cs typeface="Arial Narrow"/>
              </a:rPr>
              <a:t> Signature Score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2134088" y="1577362"/>
            <a:ext cx="2316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 Narrow"/>
                <a:cs typeface="Arial Narrow"/>
              </a:rPr>
              <a:t>Ral</a:t>
            </a:r>
            <a:r>
              <a:rPr lang="en-US" sz="1600" dirty="0" smtClean="0">
                <a:latin typeface="Arial Narrow"/>
                <a:cs typeface="Arial Narrow"/>
              </a:rPr>
              <a:t> Signature Score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50908" y="719058"/>
            <a:ext cx="2062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/>
                <a:cs typeface="Arial Narrow"/>
              </a:rPr>
              <a:t>Kim </a:t>
            </a:r>
            <a:r>
              <a:rPr lang="en-US" i="1" dirty="0" smtClean="0">
                <a:latin typeface="Arial Narrow"/>
                <a:cs typeface="Arial Narrow"/>
              </a:rPr>
              <a:t>et al</a:t>
            </a:r>
            <a:r>
              <a:rPr lang="en-US" dirty="0" smtClean="0">
                <a:latin typeface="Arial Narrow"/>
                <a:cs typeface="Arial Narrow"/>
              </a:rPr>
              <a:t>., N=165 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96927" y="176147"/>
            <a:ext cx="2221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/>
                <a:cs typeface="Arial Narrow"/>
              </a:rPr>
              <a:t>Lindgren </a:t>
            </a:r>
            <a:r>
              <a:rPr lang="en-US" i="1" dirty="0" smtClean="0">
                <a:latin typeface="Arial Narrow"/>
                <a:cs typeface="Arial Narrow"/>
              </a:rPr>
              <a:t>et al, </a:t>
            </a:r>
            <a:r>
              <a:rPr lang="en-US" dirty="0" smtClean="0">
                <a:latin typeface="Arial Narrow"/>
                <a:cs typeface="Arial Narrow"/>
              </a:rPr>
              <a:t>N=144</a:t>
            </a:r>
            <a:endParaRPr lang="en-US" dirty="0">
              <a:latin typeface="Arial Narrow"/>
              <a:cs typeface="Arial Narrow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830200" y="602311"/>
            <a:ext cx="3292846" cy="3092465"/>
            <a:chOff x="8146501" y="5079965"/>
            <a:chExt cx="3292846" cy="3092465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46501" y="5086330"/>
              <a:ext cx="2781300" cy="30861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 rot="16200000">
              <a:off x="7335976" y="6068839"/>
              <a:ext cx="23163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latin typeface="Arial Narrow"/>
                  <a:cs typeface="Arial Narrow"/>
                </a:rPr>
                <a:t>Ral</a:t>
              </a:r>
              <a:r>
                <a:rPr lang="en-US" sz="1600" dirty="0" smtClean="0">
                  <a:latin typeface="Arial Narrow"/>
                  <a:cs typeface="Arial Narrow"/>
                </a:rPr>
                <a:t> Signature Score</a:t>
              </a:r>
              <a:endParaRPr lang="en-US" sz="1600" dirty="0">
                <a:latin typeface="Arial Narrow"/>
                <a:cs typeface="Arial Narrow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128694" y="7559385"/>
              <a:ext cx="765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Ta/T1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0132490" y="7561043"/>
              <a:ext cx="765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T2+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307259" y="5282283"/>
              <a:ext cx="318229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C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123046" y="5236219"/>
              <a:ext cx="23163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latin typeface="Arial Narrow"/>
                  <a:cs typeface="Arial Narrow"/>
                </a:rPr>
                <a:t>Dyrskjøt</a:t>
              </a:r>
              <a:r>
                <a:rPr lang="en-US" sz="1600" dirty="0" smtClean="0">
                  <a:latin typeface="Arial Narrow"/>
                  <a:cs typeface="Arial Narrow"/>
                </a:rPr>
                <a:t> </a:t>
              </a:r>
              <a:r>
                <a:rPr lang="en-US" sz="1600" i="1" dirty="0" smtClean="0">
                  <a:latin typeface="Arial Narrow"/>
                  <a:cs typeface="Arial Narrow"/>
                </a:rPr>
                <a:t>et al., </a:t>
              </a:r>
              <a:r>
                <a:rPr lang="en-US" sz="1600" dirty="0" smtClean="0">
                  <a:latin typeface="Arial Narrow"/>
                  <a:cs typeface="Arial Narrow"/>
                </a:rPr>
                <a:t>N=71</a:t>
              </a:r>
              <a:endParaRPr lang="en-US" sz="1600" dirty="0">
                <a:latin typeface="Arial Narrow"/>
                <a:cs typeface="Arial Narrow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10362" y="3712059"/>
            <a:ext cx="6583761" cy="2873960"/>
            <a:chOff x="3120431" y="4040545"/>
            <a:chExt cx="6583761" cy="2873960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82923" y="4254500"/>
              <a:ext cx="2400300" cy="2603500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3122961" y="4190478"/>
              <a:ext cx="338328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D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925367" y="6514068"/>
              <a:ext cx="765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Ta/T1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79958" y="6512244"/>
              <a:ext cx="765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T2+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2131557" y="5029419"/>
              <a:ext cx="23163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latin typeface="Arial Narrow"/>
                  <a:cs typeface="Arial Narrow"/>
                </a:rPr>
                <a:t>Ral</a:t>
              </a:r>
              <a:r>
                <a:rPr lang="en-US" sz="1600" dirty="0" smtClean="0">
                  <a:latin typeface="Arial Narrow"/>
                  <a:cs typeface="Arial Narrow"/>
                </a:rPr>
                <a:t> Signature Score</a:t>
              </a:r>
              <a:endParaRPr lang="en-US" sz="1600" dirty="0">
                <a:latin typeface="Arial Narrow"/>
                <a:cs typeface="Arial Narrow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926363" y="4168707"/>
              <a:ext cx="23163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latin typeface="Arial Narrow"/>
                  <a:cs typeface="Arial Narrow"/>
                </a:rPr>
                <a:t>Stransky</a:t>
              </a:r>
              <a:r>
                <a:rPr lang="en-US" sz="1600" dirty="0" smtClean="0">
                  <a:latin typeface="Arial Narrow"/>
                  <a:cs typeface="Arial Narrow"/>
                </a:rPr>
                <a:t> </a:t>
              </a:r>
              <a:r>
                <a:rPr lang="en-US" sz="1600" i="1" dirty="0" smtClean="0">
                  <a:latin typeface="Arial Narrow"/>
                  <a:cs typeface="Arial Narrow"/>
                </a:rPr>
                <a:t>et al., </a:t>
              </a:r>
              <a:r>
                <a:rPr lang="en-US" sz="1600" dirty="0" smtClean="0">
                  <a:latin typeface="Arial Narrow"/>
                  <a:cs typeface="Arial Narrow"/>
                </a:rPr>
                <a:t>N=30</a:t>
              </a:r>
              <a:endParaRPr lang="en-US" sz="1600" dirty="0">
                <a:latin typeface="Arial Narrow"/>
                <a:cs typeface="Arial Narrow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387891" y="4168707"/>
              <a:ext cx="23163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Arial Narrow"/>
                  <a:cs typeface="Arial Narrow"/>
                </a:rPr>
                <a:t>UVA-19</a:t>
              </a:r>
              <a:endParaRPr lang="en-US" sz="1600" dirty="0">
                <a:latin typeface="Arial Narrow"/>
                <a:cs typeface="Arial Narrow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036108" y="6545173"/>
              <a:ext cx="765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Ta/T1</a:t>
              </a:r>
              <a:endParaRPr lang="en-US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026877" y="6545173"/>
              <a:ext cx="7651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T2+</a:t>
              </a:r>
              <a:endParaRPr lang="en-US" dirty="0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2963845" y="3861993"/>
            <a:ext cx="347472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021244" y="3809443"/>
            <a:ext cx="347472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2210149" y="4646915"/>
            <a:ext cx="2316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 Narrow"/>
                <a:cs typeface="Arial Narrow"/>
              </a:rPr>
              <a:t>Ral</a:t>
            </a:r>
            <a:r>
              <a:rPr lang="en-US" sz="1600" dirty="0" smtClean="0">
                <a:latin typeface="Arial Narrow"/>
                <a:cs typeface="Arial Narrow"/>
              </a:rPr>
              <a:t> Signature Score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816189" y="6183758"/>
            <a:ext cx="76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T2+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6859001" y="6185582"/>
            <a:ext cx="76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Ta/T1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5028368" y="4623612"/>
            <a:ext cx="2316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 Narrow"/>
                <a:cs typeface="Arial Narrow"/>
              </a:rPr>
              <a:t>Ral</a:t>
            </a:r>
            <a:r>
              <a:rPr lang="en-US" sz="1600" dirty="0" smtClean="0">
                <a:latin typeface="Arial Narrow"/>
                <a:cs typeface="Arial Narrow"/>
              </a:rPr>
              <a:t> Signature Score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31621" y="3790991"/>
            <a:ext cx="2316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Riester</a:t>
            </a:r>
            <a:r>
              <a:rPr lang="en-US" sz="1600" dirty="0" smtClean="0"/>
              <a:t> </a:t>
            </a:r>
            <a:r>
              <a:rPr lang="en-US" sz="1600" i="1" dirty="0" smtClean="0"/>
              <a:t>et al</a:t>
            </a:r>
            <a:r>
              <a:rPr lang="en-US" sz="1600" dirty="0" smtClean="0"/>
              <a:t>., N=93 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539387" y="2632371"/>
            <a:ext cx="1134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P&lt;0.0001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657500" y="5295896"/>
            <a:ext cx="1134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P=0.025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4754565" y="5668572"/>
            <a:ext cx="1134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P=0.032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6799651" y="5668572"/>
            <a:ext cx="1134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P=0.039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82932" y="1953319"/>
            <a:ext cx="4203700" cy="2895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2077344" y="3004493"/>
            <a:ext cx="173183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Arial Narrow"/>
                <a:cs typeface="Arial Narrow"/>
              </a:rPr>
              <a:t>% Disease Specific Survival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71419" y="3775871"/>
            <a:ext cx="2105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Narrow"/>
                <a:cs typeface="Arial Narrow"/>
              </a:rPr>
              <a:t>P=0.03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55717" y="4437837"/>
            <a:ext cx="1941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 Narrow"/>
                <a:cs typeface="Arial Narrow"/>
              </a:rPr>
              <a:t>Months Post Diagnosis</a:t>
            </a:r>
            <a:endParaRPr lang="en-US" sz="1400" dirty="0">
              <a:latin typeface="Arial Narrow"/>
              <a:cs typeface="Arial Narrow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5859" y="2152892"/>
            <a:ext cx="2105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latin typeface="Arial Narrow"/>
                <a:cs typeface="Arial Narrow"/>
              </a:rPr>
              <a:t>Sboner</a:t>
            </a:r>
            <a:r>
              <a:rPr lang="en-US" sz="1600" dirty="0" smtClean="0">
                <a:latin typeface="Arial Narrow"/>
                <a:cs typeface="Arial Narrow"/>
              </a:rPr>
              <a:t> </a:t>
            </a:r>
            <a:r>
              <a:rPr lang="en-US" sz="1600" i="1" dirty="0" smtClean="0">
                <a:latin typeface="Arial Narrow"/>
                <a:cs typeface="Arial Narrow"/>
              </a:rPr>
              <a:t>et al</a:t>
            </a:r>
            <a:r>
              <a:rPr lang="en-US" sz="1600" dirty="0" smtClean="0">
                <a:latin typeface="Arial Narrow"/>
                <a:cs typeface="Arial Narrow"/>
              </a:rPr>
              <a:t>. </a:t>
            </a:r>
            <a:endParaRPr lang="en-US" sz="1600" dirty="0">
              <a:latin typeface="Arial Narrow"/>
              <a:cs typeface="Arial Narrow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10656" y="3363"/>
            <a:ext cx="1353355" cy="400110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S6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6484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</TotalTime>
  <Words>276</Words>
  <Application>Microsoft Macintosh PowerPoint</Application>
  <PresentationFormat>On-screen Show (4:3)</PresentationFormat>
  <Paragraphs>108</Paragraphs>
  <Slides>7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University of Virginia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Steven Smith</dc:creator>
  <cp:lastModifiedBy>Steven Smith</cp:lastModifiedBy>
  <cp:revision>33</cp:revision>
  <dcterms:created xsi:type="dcterms:W3CDTF">2012-04-17T01:54:25Z</dcterms:created>
  <dcterms:modified xsi:type="dcterms:W3CDTF">2012-04-17T02:03:54Z</dcterms:modified>
</cp:coreProperties>
</file>