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2" r:id="rId3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4294" autoAdjust="0"/>
  </p:normalViewPr>
  <p:slideViewPr>
    <p:cSldViewPr>
      <p:cViewPr>
        <p:scale>
          <a:sx n="136" d="100"/>
          <a:sy n="136" d="100"/>
        </p:scale>
        <p:origin x="222" y="9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1F059-9339-4B07-8ED0-CCD7A67E91FF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1E4587-322C-4A35-B820-6AC069E039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E4587-322C-4A35-B820-6AC069E039B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276C-9F42-4379-9C46-FA37AC2EBFDE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CE36-DA30-4050-BA7E-DFE6AB2FA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276C-9F42-4379-9C46-FA37AC2EBFDE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CE36-DA30-4050-BA7E-DFE6AB2FA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276C-9F42-4379-9C46-FA37AC2EBFDE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CE36-DA30-4050-BA7E-DFE6AB2FA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276C-9F42-4379-9C46-FA37AC2EBFDE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CE36-DA30-4050-BA7E-DFE6AB2FA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276C-9F42-4379-9C46-FA37AC2EBFDE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CE36-DA30-4050-BA7E-DFE6AB2FA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276C-9F42-4379-9C46-FA37AC2EBFDE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CE36-DA30-4050-BA7E-DFE6AB2FA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276C-9F42-4379-9C46-FA37AC2EBFDE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CE36-DA30-4050-BA7E-DFE6AB2FA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276C-9F42-4379-9C46-FA37AC2EBFDE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CE36-DA30-4050-BA7E-DFE6AB2FA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276C-9F42-4379-9C46-FA37AC2EBFDE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CE36-DA30-4050-BA7E-DFE6AB2FA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276C-9F42-4379-9C46-FA37AC2EBFDE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CE36-DA30-4050-BA7E-DFE6AB2FA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276C-9F42-4379-9C46-FA37AC2EBFDE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CE36-DA30-4050-BA7E-DFE6AB2FA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E276C-9F42-4379-9C46-FA37AC2EBFDE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0CE36-DA30-4050-BA7E-DFE6AB2FA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Microsoft_Office_Excel_97-2003_Worksheet2.xls"/><Relationship Id="rId4" Type="http://schemas.openxmlformats.org/officeDocument/2006/relationships/oleObject" Target="../embeddings/Microsoft_Office_Excel_97-2003_Worksheet1.xls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tiff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32"/>
          <p:cNvSpPr txBox="1">
            <a:spLocks noChangeArrowheads="1"/>
          </p:cNvSpPr>
          <p:nvPr/>
        </p:nvSpPr>
        <p:spPr bwMode="auto">
          <a:xfrm>
            <a:off x="152400" y="152400"/>
            <a:ext cx="36576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err="1" smtClean="0"/>
              <a:t>Suppl</a:t>
            </a:r>
            <a:r>
              <a:rPr lang="en-US" sz="1600" b="1" dirty="0" smtClean="0"/>
              <a:t> Fig. </a:t>
            </a:r>
            <a:r>
              <a:rPr lang="en-US" sz="1600" b="1" dirty="0" err="1" smtClean="0"/>
              <a:t>S1</a:t>
            </a:r>
            <a:endParaRPr lang="en-US" sz="1600" b="1" dirty="0"/>
          </a:p>
        </p:txBody>
      </p:sp>
      <p:sp>
        <p:nvSpPr>
          <p:cNvPr id="1029" name="Text Box 42"/>
          <p:cNvSpPr txBox="1">
            <a:spLocks noChangeArrowheads="1"/>
          </p:cNvSpPr>
          <p:nvPr/>
        </p:nvSpPr>
        <p:spPr bwMode="auto">
          <a:xfrm rot="-5400000">
            <a:off x="473075" y="1127125"/>
            <a:ext cx="1906588" cy="261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100" b="1"/>
              <a:t>Colony formation(%)</a:t>
            </a:r>
          </a:p>
        </p:txBody>
      </p:sp>
      <p:sp>
        <p:nvSpPr>
          <p:cNvPr id="1030" name="Rectangle 43"/>
          <p:cNvSpPr>
            <a:spLocks noChangeArrowheads="1"/>
          </p:cNvSpPr>
          <p:nvPr/>
        </p:nvSpPr>
        <p:spPr bwMode="auto">
          <a:xfrm rot="-5400000">
            <a:off x="3672681" y="1127919"/>
            <a:ext cx="1433513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/>
              <a:t>Colony formation(%)</a:t>
            </a:r>
          </a:p>
        </p:txBody>
      </p:sp>
      <p:sp>
        <p:nvSpPr>
          <p:cNvPr id="1031" name="Text Box 50"/>
          <p:cNvSpPr txBox="1">
            <a:spLocks noChangeArrowheads="1"/>
          </p:cNvSpPr>
          <p:nvPr/>
        </p:nvSpPr>
        <p:spPr bwMode="auto">
          <a:xfrm rot="-5400000">
            <a:off x="808038" y="3306762"/>
            <a:ext cx="91440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/>
              <a:t>RFU</a:t>
            </a:r>
          </a:p>
        </p:txBody>
      </p:sp>
      <p:sp>
        <p:nvSpPr>
          <p:cNvPr id="1032" name="Text Box 53"/>
          <p:cNvSpPr txBox="1">
            <a:spLocks noChangeArrowheads="1"/>
          </p:cNvSpPr>
          <p:nvPr/>
        </p:nvSpPr>
        <p:spPr bwMode="auto">
          <a:xfrm>
            <a:off x="990600" y="304800"/>
            <a:ext cx="457200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/>
              <a:t>A</a:t>
            </a:r>
          </a:p>
        </p:txBody>
      </p:sp>
      <p:sp>
        <p:nvSpPr>
          <p:cNvPr id="1033" name="Text Box 54"/>
          <p:cNvSpPr txBox="1">
            <a:spLocks noChangeArrowheads="1"/>
          </p:cNvSpPr>
          <p:nvPr/>
        </p:nvSpPr>
        <p:spPr bwMode="auto">
          <a:xfrm>
            <a:off x="990600" y="2362200"/>
            <a:ext cx="304800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C</a:t>
            </a:r>
          </a:p>
        </p:txBody>
      </p:sp>
      <p:grpSp>
        <p:nvGrpSpPr>
          <p:cNvPr id="2" name="Group 60"/>
          <p:cNvGrpSpPr>
            <a:grpSpLocks noChangeAspect="1"/>
          </p:cNvGrpSpPr>
          <p:nvPr/>
        </p:nvGrpSpPr>
        <p:grpSpPr bwMode="auto">
          <a:xfrm>
            <a:off x="1295400" y="2286000"/>
            <a:ext cx="2971800" cy="2286000"/>
            <a:chOff x="3072" y="2208"/>
            <a:chExt cx="1392" cy="1350"/>
          </a:xfrm>
        </p:grpSpPr>
        <p:sp>
          <p:nvSpPr>
            <p:cNvPr id="1133" name="AutoShape 59"/>
            <p:cNvSpPr>
              <a:spLocks noChangeAspect="1" noChangeArrowheads="1" noTextEdit="1"/>
            </p:cNvSpPr>
            <p:nvPr/>
          </p:nvSpPr>
          <p:spPr bwMode="auto">
            <a:xfrm>
              <a:off x="3072" y="2208"/>
              <a:ext cx="1392" cy="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4" name="Rectangle 61"/>
            <p:cNvSpPr>
              <a:spLocks noChangeArrowheads="1"/>
            </p:cNvSpPr>
            <p:nvPr/>
          </p:nvSpPr>
          <p:spPr bwMode="auto">
            <a:xfrm>
              <a:off x="3099" y="2237"/>
              <a:ext cx="1338" cy="129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135" name="Rectangle 62"/>
            <p:cNvSpPr>
              <a:spLocks noChangeArrowheads="1"/>
            </p:cNvSpPr>
            <p:nvPr/>
          </p:nvSpPr>
          <p:spPr bwMode="auto">
            <a:xfrm>
              <a:off x="3285" y="2352"/>
              <a:ext cx="1099" cy="87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136" name="Rectangle 63"/>
            <p:cNvSpPr>
              <a:spLocks noChangeArrowheads="1"/>
            </p:cNvSpPr>
            <p:nvPr/>
          </p:nvSpPr>
          <p:spPr bwMode="auto">
            <a:xfrm>
              <a:off x="3285" y="2352"/>
              <a:ext cx="1099" cy="877"/>
            </a:xfrm>
            <a:prstGeom prst="rect">
              <a:avLst/>
            </a:prstGeom>
            <a:noFill/>
            <a:ln w="7938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137" name="Rectangle 64"/>
            <p:cNvSpPr>
              <a:spLocks noChangeArrowheads="1"/>
            </p:cNvSpPr>
            <p:nvPr/>
          </p:nvSpPr>
          <p:spPr bwMode="auto">
            <a:xfrm>
              <a:off x="3365" y="2791"/>
              <a:ext cx="112" cy="438"/>
            </a:xfrm>
            <a:prstGeom prst="rect">
              <a:avLst/>
            </a:prstGeom>
            <a:solidFill>
              <a:srgbClr val="0000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138" name="Rectangle 65"/>
            <p:cNvSpPr>
              <a:spLocks noChangeArrowheads="1"/>
            </p:cNvSpPr>
            <p:nvPr/>
          </p:nvSpPr>
          <p:spPr bwMode="auto">
            <a:xfrm>
              <a:off x="3643" y="2641"/>
              <a:ext cx="106" cy="588"/>
            </a:xfrm>
            <a:prstGeom prst="rect">
              <a:avLst/>
            </a:prstGeom>
            <a:solidFill>
              <a:srgbClr val="0000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139" name="Rectangle 66"/>
            <p:cNvSpPr>
              <a:spLocks noChangeArrowheads="1"/>
            </p:cNvSpPr>
            <p:nvPr/>
          </p:nvSpPr>
          <p:spPr bwMode="auto">
            <a:xfrm>
              <a:off x="3915" y="2485"/>
              <a:ext cx="112" cy="744"/>
            </a:xfrm>
            <a:prstGeom prst="rect">
              <a:avLst/>
            </a:prstGeom>
            <a:solidFill>
              <a:srgbClr val="0000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140" name="Rectangle 67"/>
            <p:cNvSpPr>
              <a:spLocks noChangeArrowheads="1"/>
            </p:cNvSpPr>
            <p:nvPr/>
          </p:nvSpPr>
          <p:spPr bwMode="auto">
            <a:xfrm>
              <a:off x="4192" y="2704"/>
              <a:ext cx="107" cy="525"/>
            </a:xfrm>
            <a:prstGeom prst="rect">
              <a:avLst/>
            </a:prstGeom>
            <a:solidFill>
              <a:srgbClr val="0000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141" name="Line 68"/>
            <p:cNvSpPr>
              <a:spLocks noChangeShapeType="1"/>
            </p:cNvSpPr>
            <p:nvPr/>
          </p:nvSpPr>
          <p:spPr bwMode="auto">
            <a:xfrm flipV="1">
              <a:off x="3419" y="2768"/>
              <a:ext cx="0" cy="2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2" name="Line 69"/>
            <p:cNvSpPr>
              <a:spLocks noChangeShapeType="1"/>
            </p:cNvSpPr>
            <p:nvPr/>
          </p:nvSpPr>
          <p:spPr bwMode="auto">
            <a:xfrm>
              <a:off x="3403" y="2768"/>
              <a:ext cx="3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" name="Line 70"/>
            <p:cNvSpPr>
              <a:spLocks noChangeShapeType="1"/>
            </p:cNvSpPr>
            <p:nvPr/>
          </p:nvSpPr>
          <p:spPr bwMode="auto">
            <a:xfrm flipV="1">
              <a:off x="3696" y="2612"/>
              <a:ext cx="0" cy="2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4" name="Line 71"/>
            <p:cNvSpPr>
              <a:spLocks noChangeShapeType="1"/>
            </p:cNvSpPr>
            <p:nvPr/>
          </p:nvSpPr>
          <p:spPr bwMode="auto">
            <a:xfrm>
              <a:off x="3680" y="2612"/>
              <a:ext cx="3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5" name="Line 72"/>
            <p:cNvSpPr>
              <a:spLocks noChangeShapeType="1"/>
            </p:cNvSpPr>
            <p:nvPr/>
          </p:nvSpPr>
          <p:spPr bwMode="auto">
            <a:xfrm flipV="1">
              <a:off x="3968" y="2410"/>
              <a:ext cx="0" cy="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6" name="Line 73"/>
            <p:cNvSpPr>
              <a:spLocks noChangeShapeType="1"/>
            </p:cNvSpPr>
            <p:nvPr/>
          </p:nvSpPr>
          <p:spPr bwMode="auto">
            <a:xfrm>
              <a:off x="3952" y="2410"/>
              <a:ext cx="3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7" name="Line 74"/>
            <p:cNvSpPr>
              <a:spLocks noChangeShapeType="1"/>
            </p:cNvSpPr>
            <p:nvPr/>
          </p:nvSpPr>
          <p:spPr bwMode="auto">
            <a:xfrm flipV="1">
              <a:off x="4245" y="2670"/>
              <a:ext cx="0" cy="34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8" name="Line 75"/>
            <p:cNvSpPr>
              <a:spLocks noChangeShapeType="1"/>
            </p:cNvSpPr>
            <p:nvPr/>
          </p:nvSpPr>
          <p:spPr bwMode="auto">
            <a:xfrm>
              <a:off x="4229" y="2670"/>
              <a:ext cx="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9" name="Line 76"/>
            <p:cNvSpPr>
              <a:spLocks noChangeShapeType="1"/>
            </p:cNvSpPr>
            <p:nvPr/>
          </p:nvSpPr>
          <p:spPr bwMode="auto">
            <a:xfrm>
              <a:off x="3285" y="2352"/>
              <a:ext cx="0" cy="87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0" name="Line 77"/>
            <p:cNvSpPr>
              <a:spLocks noChangeShapeType="1"/>
            </p:cNvSpPr>
            <p:nvPr/>
          </p:nvSpPr>
          <p:spPr bwMode="auto">
            <a:xfrm>
              <a:off x="3269" y="3229"/>
              <a:ext cx="1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1" name="Line 78"/>
            <p:cNvSpPr>
              <a:spLocks noChangeShapeType="1"/>
            </p:cNvSpPr>
            <p:nvPr/>
          </p:nvSpPr>
          <p:spPr bwMode="auto">
            <a:xfrm>
              <a:off x="3269" y="3143"/>
              <a:ext cx="1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2" name="Line 79"/>
            <p:cNvSpPr>
              <a:spLocks noChangeShapeType="1"/>
            </p:cNvSpPr>
            <p:nvPr/>
          </p:nvSpPr>
          <p:spPr bwMode="auto">
            <a:xfrm>
              <a:off x="3269" y="3056"/>
              <a:ext cx="1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3" name="Line 80"/>
            <p:cNvSpPr>
              <a:spLocks noChangeShapeType="1"/>
            </p:cNvSpPr>
            <p:nvPr/>
          </p:nvSpPr>
          <p:spPr bwMode="auto">
            <a:xfrm>
              <a:off x="3269" y="2964"/>
              <a:ext cx="1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4" name="Line 81"/>
            <p:cNvSpPr>
              <a:spLocks noChangeShapeType="1"/>
            </p:cNvSpPr>
            <p:nvPr/>
          </p:nvSpPr>
          <p:spPr bwMode="auto">
            <a:xfrm>
              <a:off x="3269" y="2877"/>
              <a:ext cx="1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5" name="Line 82"/>
            <p:cNvSpPr>
              <a:spLocks noChangeShapeType="1"/>
            </p:cNvSpPr>
            <p:nvPr/>
          </p:nvSpPr>
          <p:spPr bwMode="auto">
            <a:xfrm>
              <a:off x="3269" y="2791"/>
              <a:ext cx="1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6" name="Line 83"/>
            <p:cNvSpPr>
              <a:spLocks noChangeShapeType="1"/>
            </p:cNvSpPr>
            <p:nvPr/>
          </p:nvSpPr>
          <p:spPr bwMode="auto">
            <a:xfrm>
              <a:off x="3269" y="2704"/>
              <a:ext cx="1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7" name="Line 84"/>
            <p:cNvSpPr>
              <a:spLocks noChangeShapeType="1"/>
            </p:cNvSpPr>
            <p:nvPr/>
          </p:nvSpPr>
          <p:spPr bwMode="auto">
            <a:xfrm>
              <a:off x="3269" y="2618"/>
              <a:ext cx="1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8" name="Line 85"/>
            <p:cNvSpPr>
              <a:spLocks noChangeShapeType="1"/>
            </p:cNvSpPr>
            <p:nvPr/>
          </p:nvSpPr>
          <p:spPr bwMode="auto">
            <a:xfrm>
              <a:off x="3269" y="2525"/>
              <a:ext cx="1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9" name="Line 86"/>
            <p:cNvSpPr>
              <a:spLocks noChangeShapeType="1"/>
            </p:cNvSpPr>
            <p:nvPr/>
          </p:nvSpPr>
          <p:spPr bwMode="auto">
            <a:xfrm>
              <a:off x="3269" y="2439"/>
              <a:ext cx="1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0" name="Line 87"/>
            <p:cNvSpPr>
              <a:spLocks noChangeShapeType="1"/>
            </p:cNvSpPr>
            <p:nvPr/>
          </p:nvSpPr>
          <p:spPr bwMode="auto">
            <a:xfrm>
              <a:off x="3269" y="2352"/>
              <a:ext cx="1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1" name="Line 88"/>
            <p:cNvSpPr>
              <a:spLocks noChangeShapeType="1"/>
            </p:cNvSpPr>
            <p:nvPr/>
          </p:nvSpPr>
          <p:spPr bwMode="auto">
            <a:xfrm>
              <a:off x="3285" y="3229"/>
              <a:ext cx="109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2" name="Line 89"/>
            <p:cNvSpPr>
              <a:spLocks noChangeShapeType="1"/>
            </p:cNvSpPr>
            <p:nvPr/>
          </p:nvSpPr>
          <p:spPr bwMode="auto">
            <a:xfrm flipV="1">
              <a:off x="3285" y="3229"/>
              <a:ext cx="0" cy="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3" name="Line 90"/>
            <p:cNvSpPr>
              <a:spLocks noChangeShapeType="1"/>
            </p:cNvSpPr>
            <p:nvPr/>
          </p:nvSpPr>
          <p:spPr bwMode="auto">
            <a:xfrm flipV="1">
              <a:off x="3563" y="3229"/>
              <a:ext cx="0" cy="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4" name="Line 91"/>
            <p:cNvSpPr>
              <a:spLocks noChangeShapeType="1"/>
            </p:cNvSpPr>
            <p:nvPr/>
          </p:nvSpPr>
          <p:spPr bwMode="auto">
            <a:xfrm flipV="1">
              <a:off x="3835" y="3229"/>
              <a:ext cx="0" cy="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5" name="Line 92"/>
            <p:cNvSpPr>
              <a:spLocks noChangeShapeType="1"/>
            </p:cNvSpPr>
            <p:nvPr/>
          </p:nvSpPr>
          <p:spPr bwMode="auto">
            <a:xfrm flipV="1">
              <a:off x="4112" y="3229"/>
              <a:ext cx="0" cy="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6" name="Line 93"/>
            <p:cNvSpPr>
              <a:spLocks noChangeShapeType="1"/>
            </p:cNvSpPr>
            <p:nvPr/>
          </p:nvSpPr>
          <p:spPr bwMode="auto">
            <a:xfrm flipV="1">
              <a:off x="4384" y="3229"/>
              <a:ext cx="0" cy="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7" name="Rectangle 94"/>
            <p:cNvSpPr>
              <a:spLocks noChangeArrowheads="1"/>
            </p:cNvSpPr>
            <p:nvPr/>
          </p:nvSpPr>
          <p:spPr bwMode="auto">
            <a:xfrm>
              <a:off x="3226" y="3189"/>
              <a:ext cx="27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0</a:t>
              </a:r>
              <a:endParaRPr lang="en-US" b="1"/>
            </a:p>
          </p:txBody>
        </p:sp>
        <p:sp>
          <p:nvSpPr>
            <p:cNvPr id="1168" name="Rectangle 95"/>
            <p:cNvSpPr>
              <a:spLocks noChangeArrowheads="1"/>
            </p:cNvSpPr>
            <p:nvPr/>
          </p:nvSpPr>
          <p:spPr bwMode="auto">
            <a:xfrm>
              <a:off x="3182" y="3102"/>
              <a:ext cx="68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0.2</a:t>
              </a:r>
              <a:endParaRPr lang="en-US" b="1"/>
            </a:p>
          </p:txBody>
        </p:sp>
        <p:sp>
          <p:nvSpPr>
            <p:cNvPr id="1169" name="Rectangle 96"/>
            <p:cNvSpPr>
              <a:spLocks noChangeArrowheads="1"/>
            </p:cNvSpPr>
            <p:nvPr/>
          </p:nvSpPr>
          <p:spPr bwMode="auto">
            <a:xfrm>
              <a:off x="3182" y="3016"/>
              <a:ext cx="68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0.4</a:t>
              </a:r>
              <a:endParaRPr lang="en-US" b="1"/>
            </a:p>
          </p:txBody>
        </p:sp>
        <p:sp>
          <p:nvSpPr>
            <p:cNvPr id="1170" name="Rectangle 97"/>
            <p:cNvSpPr>
              <a:spLocks noChangeArrowheads="1"/>
            </p:cNvSpPr>
            <p:nvPr/>
          </p:nvSpPr>
          <p:spPr bwMode="auto">
            <a:xfrm>
              <a:off x="3182" y="2923"/>
              <a:ext cx="68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0.6</a:t>
              </a:r>
              <a:endParaRPr lang="en-US" b="1"/>
            </a:p>
          </p:txBody>
        </p:sp>
        <p:sp>
          <p:nvSpPr>
            <p:cNvPr id="1171" name="Rectangle 98"/>
            <p:cNvSpPr>
              <a:spLocks noChangeArrowheads="1"/>
            </p:cNvSpPr>
            <p:nvPr/>
          </p:nvSpPr>
          <p:spPr bwMode="auto">
            <a:xfrm>
              <a:off x="3182" y="2837"/>
              <a:ext cx="68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0.8</a:t>
              </a:r>
              <a:endParaRPr lang="en-US" b="1"/>
            </a:p>
          </p:txBody>
        </p:sp>
        <p:sp>
          <p:nvSpPr>
            <p:cNvPr id="1172" name="Rectangle 99"/>
            <p:cNvSpPr>
              <a:spLocks noChangeArrowheads="1"/>
            </p:cNvSpPr>
            <p:nvPr/>
          </p:nvSpPr>
          <p:spPr bwMode="auto">
            <a:xfrm>
              <a:off x="3226" y="2750"/>
              <a:ext cx="27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1</a:t>
              </a:r>
              <a:endParaRPr lang="en-US" b="1"/>
            </a:p>
          </p:txBody>
        </p:sp>
        <p:sp>
          <p:nvSpPr>
            <p:cNvPr id="1173" name="Rectangle 100"/>
            <p:cNvSpPr>
              <a:spLocks noChangeArrowheads="1"/>
            </p:cNvSpPr>
            <p:nvPr/>
          </p:nvSpPr>
          <p:spPr bwMode="auto">
            <a:xfrm>
              <a:off x="3182" y="2664"/>
              <a:ext cx="68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1.2</a:t>
              </a:r>
              <a:endParaRPr lang="en-US" b="1"/>
            </a:p>
          </p:txBody>
        </p:sp>
        <p:sp>
          <p:nvSpPr>
            <p:cNvPr id="1174" name="Rectangle 101"/>
            <p:cNvSpPr>
              <a:spLocks noChangeArrowheads="1"/>
            </p:cNvSpPr>
            <p:nvPr/>
          </p:nvSpPr>
          <p:spPr bwMode="auto">
            <a:xfrm>
              <a:off x="3182" y="2577"/>
              <a:ext cx="68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1.4</a:t>
              </a:r>
              <a:endParaRPr lang="en-US" b="1"/>
            </a:p>
          </p:txBody>
        </p:sp>
        <p:sp>
          <p:nvSpPr>
            <p:cNvPr id="1175" name="Rectangle 102"/>
            <p:cNvSpPr>
              <a:spLocks noChangeArrowheads="1"/>
            </p:cNvSpPr>
            <p:nvPr/>
          </p:nvSpPr>
          <p:spPr bwMode="auto">
            <a:xfrm>
              <a:off x="3182" y="2485"/>
              <a:ext cx="68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1.6</a:t>
              </a:r>
              <a:endParaRPr lang="en-US" b="1"/>
            </a:p>
          </p:txBody>
        </p:sp>
        <p:sp>
          <p:nvSpPr>
            <p:cNvPr id="1176" name="Rectangle 103"/>
            <p:cNvSpPr>
              <a:spLocks noChangeArrowheads="1"/>
            </p:cNvSpPr>
            <p:nvPr/>
          </p:nvSpPr>
          <p:spPr bwMode="auto">
            <a:xfrm>
              <a:off x="3182" y="2398"/>
              <a:ext cx="68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1.8</a:t>
              </a:r>
              <a:endParaRPr lang="en-US" b="1"/>
            </a:p>
          </p:txBody>
        </p:sp>
        <p:sp>
          <p:nvSpPr>
            <p:cNvPr id="1177" name="Rectangle 104"/>
            <p:cNvSpPr>
              <a:spLocks noChangeArrowheads="1"/>
            </p:cNvSpPr>
            <p:nvPr/>
          </p:nvSpPr>
          <p:spPr bwMode="auto">
            <a:xfrm>
              <a:off x="3226" y="2312"/>
              <a:ext cx="27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2</a:t>
              </a:r>
              <a:endParaRPr lang="en-US" b="1"/>
            </a:p>
          </p:txBody>
        </p:sp>
        <p:sp>
          <p:nvSpPr>
            <p:cNvPr id="1178" name="Rectangle 105"/>
            <p:cNvSpPr>
              <a:spLocks noChangeArrowheads="1"/>
            </p:cNvSpPr>
            <p:nvPr/>
          </p:nvSpPr>
          <p:spPr bwMode="auto">
            <a:xfrm>
              <a:off x="3378" y="3281"/>
              <a:ext cx="129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1">
                  <a:solidFill>
                    <a:srgbClr val="000000"/>
                  </a:solidFill>
                </a:rPr>
                <a:t>H460</a:t>
              </a:r>
              <a:endParaRPr lang="en-US" sz="900"/>
            </a:p>
          </p:txBody>
        </p:sp>
        <p:sp>
          <p:nvSpPr>
            <p:cNvPr id="1179" name="Rectangle 106"/>
            <p:cNvSpPr>
              <a:spLocks noChangeArrowheads="1"/>
            </p:cNvSpPr>
            <p:nvPr/>
          </p:nvSpPr>
          <p:spPr bwMode="auto">
            <a:xfrm>
              <a:off x="3603" y="3281"/>
              <a:ext cx="222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1">
                  <a:solidFill>
                    <a:srgbClr val="000000"/>
                  </a:solidFill>
                </a:rPr>
                <a:t>H460/CR</a:t>
              </a:r>
              <a:endParaRPr lang="en-US" sz="900"/>
            </a:p>
          </p:txBody>
        </p:sp>
        <p:sp>
          <p:nvSpPr>
            <p:cNvPr id="1180" name="Rectangle 107"/>
            <p:cNvSpPr>
              <a:spLocks noChangeArrowheads="1"/>
            </p:cNvSpPr>
            <p:nvPr/>
          </p:nvSpPr>
          <p:spPr bwMode="auto">
            <a:xfrm>
              <a:off x="3880" y="3281"/>
              <a:ext cx="222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1">
                  <a:solidFill>
                    <a:srgbClr val="000000"/>
                  </a:solidFill>
                </a:rPr>
                <a:t>H460/CR</a:t>
              </a:r>
              <a:endParaRPr lang="en-US" sz="900"/>
            </a:p>
          </p:txBody>
        </p:sp>
        <p:sp>
          <p:nvSpPr>
            <p:cNvPr id="1181" name="Rectangle 108"/>
            <p:cNvSpPr>
              <a:spLocks noChangeArrowheads="1"/>
            </p:cNvSpPr>
            <p:nvPr/>
          </p:nvSpPr>
          <p:spPr bwMode="auto">
            <a:xfrm>
              <a:off x="3950" y="3368"/>
              <a:ext cx="8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SP</a:t>
              </a:r>
              <a:endParaRPr lang="en-US"/>
            </a:p>
          </p:txBody>
        </p:sp>
        <p:sp>
          <p:nvSpPr>
            <p:cNvPr id="1182" name="Rectangle 109"/>
            <p:cNvSpPr>
              <a:spLocks noChangeArrowheads="1"/>
            </p:cNvSpPr>
            <p:nvPr/>
          </p:nvSpPr>
          <p:spPr bwMode="auto">
            <a:xfrm>
              <a:off x="4152" y="3281"/>
              <a:ext cx="222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1">
                  <a:solidFill>
                    <a:srgbClr val="000000"/>
                  </a:solidFill>
                </a:rPr>
                <a:t>H460/CR</a:t>
              </a:r>
              <a:endParaRPr lang="en-US" sz="900"/>
            </a:p>
          </p:txBody>
        </p:sp>
        <p:sp>
          <p:nvSpPr>
            <p:cNvPr id="1183" name="Rectangle 110"/>
            <p:cNvSpPr>
              <a:spLocks noChangeArrowheads="1"/>
            </p:cNvSpPr>
            <p:nvPr/>
          </p:nvSpPr>
          <p:spPr bwMode="auto">
            <a:xfrm>
              <a:off x="4196" y="3368"/>
              <a:ext cx="1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NSP</a:t>
              </a:r>
              <a:endParaRPr lang="en-US"/>
            </a:p>
          </p:txBody>
        </p:sp>
      </p:grpSp>
      <p:grpSp>
        <p:nvGrpSpPr>
          <p:cNvPr id="3" name="Group 205"/>
          <p:cNvGrpSpPr>
            <a:grpSpLocks/>
          </p:cNvGrpSpPr>
          <p:nvPr/>
        </p:nvGrpSpPr>
        <p:grpSpPr bwMode="auto">
          <a:xfrm>
            <a:off x="4572000" y="2438400"/>
            <a:ext cx="2971800" cy="2209800"/>
            <a:chOff x="4416" y="2160"/>
            <a:chExt cx="1248" cy="1335"/>
          </a:xfrm>
        </p:grpSpPr>
        <p:sp>
          <p:nvSpPr>
            <p:cNvPr id="1092" name="AutoShape 111"/>
            <p:cNvSpPr>
              <a:spLocks noChangeAspect="1" noChangeArrowheads="1" noTextEdit="1"/>
            </p:cNvSpPr>
            <p:nvPr/>
          </p:nvSpPr>
          <p:spPr bwMode="auto">
            <a:xfrm>
              <a:off x="4416" y="2160"/>
              <a:ext cx="1248" cy="1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3" name="Rectangle 113"/>
            <p:cNvSpPr>
              <a:spLocks noChangeArrowheads="1"/>
            </p:cNvSpPr>
            <p:nvPr/>
          </p:nvSpPr>
          <p:spPr bwMode="auto">
            <a:xfrm>
              <a:off x="4439" y="2189"/>
              <a:ext cx="1202" cy="128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094" name="Rectangle 114"/>
            <p:cNvSpPr>
              <a:spLocks noChangeArrowheads="1"/>
            </p:cNvSpPr>
            <p:nvPr/>
          </p:nvSpPr>
          <p:spPr bwMode="auto">
            <a:xfrm>
              <a:off x="4599" y="2305"/>
              <a:ext cx="996" cy="86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095" name="Rectangle 115"/>
            <p:cNvSpPr>
              <a:spLocks noChangeArrowheads="1"/>
            </p:cNvSpPr>
            <p:nvPr/>
          </p:nvSpPr>
          <p:spPr bwMode="auto">
            <a:xfrm>
              <a:off x="4599" y="2305"/>
              <a:ext cx="996" cy="861"/>
            </a:xfrm>
            <a:prstGeom prst="rect">
              <a:avLst/>
            </a:prstGeom>
            <a:noFill/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096" name="Rectangle 116"/>
            <p:cNvSpPr>
              <a:spLocks noChangeArrowheads="1"/>
            </p:cNvSpPr>
            <p:nvPr/>
          </p:nvSpPr>
          <p:spPr bwMode="auto">
            <a:xfrm>
              <a:off x="4673" y="2819"/>
              <a:ext cx="101" cy="34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097" name="Rectangle 117"/>
            <p:cNvSpPr>
              <a:spLocks noChangeArrowheads="1"/>
            </p:cNvSpPr>
            <p:nvPr/>
          </p:nvSpPr>
          <p:spPr bwMode="auto">
            <a:xfrm>
              <a:off x="4921" y="2582"/>
              <a:ext cx="105" cy="584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098" name="Rectangle 118"/>
            <p:cNvSpPr>
              <a:spLocks noChangeArrowheads="1"/>
            </p:cNvSpPr>
            <p:nvPr/>
          </p:nvSpPr>
          <p:spPr bwMode="auto">
            <a:xfrm>
              <a:off x="5173" y="2414"/>
              <a:ext cx="101" cy="75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099" name="Rectangle 119"/>
            <p:cNvSpPr>
              <a:spLocks noChangeArrowheads="1"/>
            </p:cNvSpPr>
            <p:nvPr/>
          </p:nvSpPr>
          <p:spPr bwMode="auto">
            <a:xfrm>
              <a:off x="5421" y="2929"/>
              <a:ext cx="101" cy="23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100" name="Line 120"/>
            <p:cNvSpPr>
              <a:spLocks noChangeShapeType="1"/>
            </p:cNvSpPr>
            <p:nvPr/>
          </p:nvSpPr>
          <p:spPr bwMode="auto">
            <a:xfrm flipV="1">
              <a:off x="4724" y="2796"/>
              <a:ext cx="0" cy="2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1" name="Line 121"/>
            <p:cNvSpPr>
              <a:spLocks noChangeShapeType="1"/>
            </p:cNvSpPr>
            <p:nvPr/>
          </p:nvSpPr>
          <p:spPr bwMode="auto">
            <a:xfrm>
              <a:off x="4710" y="2796"/>
              <a:ext cx="3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2" name="Line 122"/>
            <p:cNvSpPr>
              <a:spLocks noChangeShapeType="1"/>
            </p:cNvSpPr>
            <p:nvPr/>
          </p:nvSpPr>
          <p:spPr bwMode="auto">
            <a:xfrm flipV="1">
              <a:off x="4971" y="2518"/>
              <a:ext cx="0" cy="6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3" name="Line 123"/>
            <p:cNvSpPr>
              <a:spLocks noChangeShapeType="1"/>
            </p:cNvSpPr>
            <p:nvPr/>
          </p:nvSpPr>
          <p:spPr bwMode="auto">
            <a:xfrm>
              <a:off x="4958" y="2518"/>
              <a:ext cx="31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4" name="Line 124"/>
            <p:cNvSpPr>
              <a:spLocks noChangeShapeType="1"/>
            </p:cNvSpPr>
            <p:nvPr/>
          </p:nvSpPr>
          <p:spPr bwMode="auto">
            <a:xfrm flipV="1">
              <a:off x="5223" y="2356"/>
              <a:ext cx="0" cy="5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5" name="Line 125"/>
            <p:cNvSpPr>
              <a:spLocks noChangeShapeType="1"/>
            </p:cNvSpPr>
            <p:nvPr/>
          </p:nvSpPr>
          <p:spPr bwMode="auto">
            <a:xfrm>
              <a:off x="5210" y="2356"/>
              <a:ext cx="3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" name="Line 126"/>
            <p:cNvSpPr>
              <a:spLocks noChangeShapeType="1"/>
            </p:cNvSpPr>
            <p:nvPr/>
          </p:nvSpPr>
          <p:spPr bwMode="auto">
            <a:xfrm flipV="1">
              <a:off x="5471" y="2917"/>
              <a:ext cx="0" cy="1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" name="Line 127"/>
            <p:cNvSpPr>
              <a:spLocks noChangeShapeType="1"/>
            </p:cNvSpPr>
            <p:nvPr/>
          </p:nvSpPr>
          <p:spPr bwMode="auto">
            <a:xfrm>
              <a:off x="5457" y="2917"/>
              <a:ext cx="3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" name="Line 128"/>
            <p:cNvSpPr>
              <a:spLocks noChangeShapeType="1"/>
            </p:cNvSpPr>
            <p:nvPr/>
          </p:nvSpPr>
          <p:spPr bwMode="auto">
            <a:xfrm>
              <a:off x="4599" y="2305"/>
              <a:ext cx="0" cy="86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9" name="Line 129"/>
            <p:cNvSpPr>
              <a:spLocks noChangeShapeType="1"/>
            </p:cNvSpPr>
            <p:nvPr/>
          </p:nvSpPr>
          <p:spPr bwMode="auto">
            <a:xfrm>
              <a:off x="4586" y="3166"/>
              <a:ext cx="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0" name="Line 130"/>
            <p:cNvSpPr>
              <a:spLocks noChangeShapeType="1"/>
            </p:cNvSpPr>
            <p:nvPr/>
          </p:nvSpPr>
          <p:spPr bwMode="auto">
            <a:xfrm>
              <a:off x="4586" y="2992"/>
              <a:ext cx="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1" name="Line 131"/>
            <p:cNvSpPr>
              <a:spLocks noChangeShapeType="1"/>
            </p:cNvSpPr>
            <p:nvPr/>
          </p:nvSpPr>
          <p:spPr bwMode="auto">
            <a:xfrm>
              <a:off x="4586" y="2819"/>
              <a:ext cx="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2" name="Line 132"/>
            <p:cNvSpPr>
              <a:spLocks noChangeShapeType="1"/>
            </p:cNvSpPr>
            <p:nvPr/>
          </p:nvSpPr>
          <p:spPr bwMode="auto">
            <a:xfrm>
              <a:off x="4586" y="2651"/>
              <a:ext cx="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3" name="Line 133"/>
            <p:cNvSpPr>
              <a:spLocks noChangeShapeType="1"/>
            </p:cNvSpPr>
            <p:nvPr/>
          </p:nvSpPr>
          <p:spPr bwMode="auto">
            <a:xfrm>
              <a:off x="4586" y="2477"/>
              <a:ext cx="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4" name="Line 134"/>
            <p:cNvSpPr>
              <a:spLocks noChangeShapeType="1"/>
            </p:cNvSpPr>
            <p:nvPr/>
          </p:nvSpPr>
          <p:spPr bwMode="auto">
            <a:xfrm>
              <a:off x="4586" y="2305"/>
              <a:ext cx="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5" name="Line 135"/>
            <p:cNvSpPr>
              <a:spLocks noChangeShapeType="1"/>
            </p:cNvSpPr>
            <p:nvPr/>
          </p:nvSpPr>
          <p:spPr bwMode="auto">
            <a:xfrm>
              <a:off x="4599" y="3166"/>
              <a:ext cx="99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6" name="Line 136"/>
            <p:cNvSpPr>
              <a:spLocks noChangeShapeType="1"/>
            </p:cNvSpPr>
            <p:nvPr/>
          </p:nvSpPr>
          <p:spPr bwMode="auto">
            <a:xfrm flipV="1">
              <a:off x="4599" y="3166"/>
              <a:ext cx="0" cy="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7" name="Line 137"/>
            <p:cNvSpPr>
              <a:spLocks noChangeShapeType="1"/>
            </p:cNvSpPr>
            <p:nvPr/>
          </p:nvSpPr>
          <p:spPr bwMode="auto">
            <a:xfrm flipV="1">
              <a:off x="4847" y="3166"/>
              <a:ext cx="0" cy="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8" name="Line 138"/>
            <p:cNvSpPr>
              <a:spLocks noChangeShapeType="1"/>
            </p:cNvSpPr>
            <p:nvPr/>
          </p:nvSpPr>
          <p:spPr bwMode="auto">
            <a:xfrm flipV="1">
              <a:off x="5100" y="3166"/>
              <a:ext cx="0" cy="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9" name="Line 139"/>
            <p:cNvSpPr>
              <a:spLocks noChangeShapeType="1"/>
            </p:cNvSpPr>
            <p:nvPr/>
          </p:nvSpPr>
          <p:spPr bwMode="auto">
            <a:xfrm flipV="1">
              <a:off x="5348" y="3166"/>
              <a:ext cx="0" cy="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0" name="Line 140"/>
            <p:cNvSpPr>
              <a:spLocks noChangeShapeType="1"/>
            </p:cNvSpPr>
            <p:nvPr/>
          </p:nvSpPr>
          <p:spPr bwMode="auto">
            <a:xfrm flipV="1">
              <a:off x="5595" y="3166"/>
              <a:ext cx="0" cy="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1" name="Rectangle 141"/>
            <p:cNvSpPr>
              <a:spLocks noChangeArrowheads="1"/>
            </p:cNvSpPr>
            <p:nvPr/>
          </p:nvSpPr>
          <p:spPr bwMode="auto">
            <a:xfrm>
              <a:off x="4548" y="3125"/>
              <a:ext cx="2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0</a:t>
              </a:r>
              <a:endParaRPr lang="en-US" sz="800" b="1"/>
            </a:p>
          </p:txBody>
        </p:sp>
        <p:sp>
          <p:nvSpPr>
            <p:cNvPr id="1122" name="Rectangle 142"/>
            <p:cNvSpPr>
              <a:spLocks noChangeArrowheads="1"/>
            </p:cNvSpPr>
            <p:nvPr/>
          </p:nvSpPr>
          <p:spPr bwMode="auto">
            <a:xfrm>
              <a:off x="4510" y="2951"/>
              <a:ext cx="61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0.5</a:t>
              </a:r>
              <a:endParaRPr lang="en-US" sz="800" b="1"/>
            </a:p>
          </p:txBody>
        </p:sp>
        <p:sp>
          <p:nvSpPr>
            <p:cNvPr id="1123" name="Rectangle 143"/>
            <p:cNvSpPr>
              <a:spLocks noChangeArrowheads="1"/>
            </p:cNvSpPr>
            <p:nvPr/>
          </p:nvSpPr>
          <p:spPr bwMode="auto">
            <a:xfrm>
              <a:off x="4548" y="2778"/>
              <a:ext cx="2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1</a:t>
              </a:r>
              <a:endParaRPr lang="en-US" sz="800" b="1"/>
            </a:p>
          </p:txBody>
        </p:sp>
        <p:sp>
          <p:nvSpPr>
            <p:cNvPr id="1124" name="Rectangle 144"/>
            <p:cNvSpPr>
              <a:spLocks noChangeArrowheads="1"/>
            </p:cNvSpPr>
            <p:nvPr/>
          </p:nvSpPr>
          <p:spPr bwMode="auto">
            <a:xfrm>
              <a:off x="4510" y="2610"/>
              <a:ext cx="61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1.5</a:t>
              </a:r>
              <a:endParaRPr lang="en-US" sz="800" b="1"/>
            </a:p>
          </p:txBody>
        </p:sp>
        <p:sp>
          <p:nvSpPr>
            <p:cNvPr id="1125" name="Rectangle 145"/>
            <p:cNvSpPr>
              <a:spLocks noChangeArrowheads="1"/>
            </p:cNvSpPr>
            <p:nvPr/>
          </p:nvSpPr>
          <p:spPr bwMode="auto">
            <a:xfrm>
              <a:off x="4548" y="2438"/>
              <a:ext cx="2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2</a:t>
              </a:r>
              <a:endParaRPr lang="en-US" sz="800" b="1"/>
            </a:p>
          </p:txBody>
        </p:sp>
        <p:sp>
          <p:nvSpPr>
            <p:cNvPr id="1126" name="Rectangle 146"/>
            <p:cNvSpPr>
              <a:spLocks noChangeArrowheads="1"/>
            </p:cNvSpPr>
            <p:nvPr/>
          </p:nvSpPr>
          <p:spPr bwMode="auto">
            <a:xfrm>
              <a:off x="4510" y="2264"/>
              <a:ext cx="61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2.5</a:t>
              </a:r>
              <a:endParaRPr lang="en-US" sz="800" b="1"/>
            </a:p>
          </p:txBody>
        </p:sp>
        <p:sp>
          <p:nvSpPr>
            <p:cNvPr id="1127" name="Rectangle 147"/>
            <p:cNvSpPr>
              <a:spLocks noChangeArrowheads="1"/>
            </p:cNvSpPr>
            <p:nvPr/>
          </p:nvSpPr>
          <p:spPr bwMode="auto">
            <a:xfrm>
              <a:off x="4677" y="3217"/>
              <a:ext cx="116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1">
                  <a:solidFill>
                    <a:srgbClr val="000000"/>
                  </a:solidFill>
                </a:rPr>
                <a:t>A549</a:t>
              </a:r>
              <a:endParaRPr lang="en-US" sz="900"/>
            </a:p>
          </p:txBody>
        </p:sp>
        <p:sp>
          <p:nvSpPr>
            <p:cNvPr id="1128" name="Rectangle 148"/>
            <p:cNvSpPr>
              <a:spLocks noChangeArrowheads="1"/>
            </p:cNvSpPr>
            <p:nvPr/>
          </p:nvSpPr>
          <p:spPr bwMode="auto">
            <a:xfrm>
              <a:off x="4886" y="3217"/>
              <a:ext cx="199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1">
                  <a:solidFill>
                    <a:srgbClr val="000000"/>
                  </a:solidFill>
                </a:rPr>
                <a:t>A549/CR</a:t>
              </a:r>
              <a:endParaRPr lang="en-US" sz="900"/>
            </a:p>
          </p:txBody>
        </p:sp>
        <p:sp>
          <p:nvSpPr>
            <p:cNvPr id="1129" name="Rectangle 149"/>
            <p:cNvSpPr>
              <a:spLocks noChangeArrowheads="1"/>
            </p:cNvSpPr>
            <p:nvPr/>
          </p:nvSpPr>
          <p:spPr bwMode="auto">
            <a:xfrm>
              <a:off x="5138" y="3217"/>
              <a:ext cx="199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1">
                  <a:solidFill>
                    <a:srgbClr val="000000"/>
                  </a:solidFill>
                </a:rPr>
                <a:t>A549/CR</a:t>
              </a:r>
              <a:endParaRPr lang="en-US" sz="900"/>
            </a:p>
          </p:txBody>
        </p:sp>
        <p:sp>
          <p:nvSpPr>
            <p:cNvPr id="1130" name="Rectangle 150"/>
            <p:cNvSpPr>
              <a:spLocks noChangeArrowheads="1"/>
            </p:cNvSpPr>
            <p:nvPr/>
          </p:nvSpPr>
          <p:spPr bwMode="auto">
            <a:xfrm>
              <a:off x="5206" y="3305"/>
              <a:ext cx="65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1">
                  <a:solidFill>
                    <a:srgbClr val="000000"/>
                  </a:solidFill>
                </a:rPr>
                <a:t>SP</a:t>
              </a:r>
              <a:endParaRPr lang="en-US" sz="900"/>
            </a:p>
          </p:txBody>
        </p:sp>
        <p:sp>
          <p:nvSpPr>
            <p:cNvPr id="1131" name="Rectangle 151"/>
            <p:cNvSpPr>
              <a:spLocks noChangeArrowheads="1"/>
            </p:cNvSpPr>
            <p:nvPr/>
          </p:nvSpPr>
          <p:spPr bwMode="auto">
            <a:xfrm>
              <a:off x="5382" y="3217"/>
              <a:ext cx="205" cy="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1">
                  <a:solidFill>
                    <a:srgbClr val="000000"/>
                  </a:solidFill>
                </a:rPr>
                <a:t>A549/CR</a:t>
              </a:r>
              <a:endParaRPr lang="en-US" sz="900"/>
            </a:p>
          </p:txBody>
        </p:sp>
        <p:sp>
          <p:nvSpPr>
            <p:cNvPr id="1132" name="Rectangle 152"/>
            <p:cNvSpPr>
              <a:spLocks noChangeArrowheads="1"/>
            </p:cNvSpPr>
            <p:nvPr/>
          </p:nvSpPr>
          <p:spPr bwMode="auto">
            <a:xfrm>
              <a:off x="5437" y="3305"/>
              <a:ext cx="100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1">
                  <a:solidFill>
                    <a:srgbClr val="000000"/>
                  </a:solidFill>
                </a:rPr>
                <a:t>NSP</a:t>
              </a:r>
              <a:endParaRPr lang="en-US" sz="900"/>
            </a:p>
          </p:txBody>
        </p:sp>
      </p:grpSp>
      <p:grpSp>
        <p:nvGrpSpPr>
          <p:cNvPr id="4" name="Group 156"/>
          <p:cNvGrpSpPr>
            <a:grpSpLocks noChangeAspect="1"/>
          </p:cNvGrpSpPr>
          <p:nvPr/>
        </p:nvGrpSpPr>
        <p:grpSpPr bwMode="auto">
          <a:xfrm>
            <a:off x="1295400" y="0"/>
            <a:ext cx="3200400" cy="2590800"/>
            <a:chOff x="3024" y="357"/>
            <a:chExt cx="1442" cy="1659"/>
          </a:xfrm>
        </p:grpSpPr>
        <p:sp>
          <p:nvSpPr>
            <p:cNvPr id="1043" name="AutoShape 155"/>
            <p:cNvSpPr>
              <a:spLocks noChangeAspect="1" noChangeArrowheads="1" noTextEdit="1"/>
            </p:cNvSpPr>
            <p:nvPr/>
          </p:nvSpPr>
          <p:spPr bwMode="auto">
            <a:xfrm>
              <a:off x="3024" y="480"/>
              <a:ext cx="1296" cy="1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Rectangle 157"/>
            <p:cNvSpPr>
              <a:spLocks noChangeArrowheads="1"/>
            </p:cNvSpPr>
            <p:nvPr/>
          </p:nvSpPr>
          <p:spPr bwMode="auto">
            <a:xfrm>
              <a:off x="3106" y="357"/>
              <a:ext cx="1360" cy="152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045" name="Rectangle 158"/>
            <p:cNvSpPr>
              <a:spLocks noChangeArrowheads="1"/>
            </p:cNvSpPr>
            <p:nvPr/>
          </p:nvSpPr>
          <p:spPr bwMode="auto">
            <a:xfrm>
              <a:off x="3187" y="673"/>
              <a:ext cx="1063" cy="10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046" name="Rectangle 159"/>
            <p:cNvSpPr>
              <a:spLocks noChangeArrowheads="1"/>
            </p:cNvSpPr>
            <p:nvPr/>
          </p:nvSpPr>
          <p:spPr bwMode="auto">
            <a:xfrm>
              <a:off x="3187" y="673"/>
              <a:ext cx="1063" cy="965"/>
            </a:xfrm>
            <a:prstGeom prst="rect">
              <a:avLst/>
            </a:prstGeom>
            <a:noFill/>
            <a:ln w="7938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047" name="Rectangle 160"/>
            <p:cNvSpPr>
              <a:spLocks noChangeArrowheads="1"/>
            </p:cNvSpPr>
            <p:nvPr/>
          </p:nvSpPr>
          <p:spPr bwMode="auto">
            <a:xfrm>
              <a:off x="3266" y="1311"/>
              <a:ext cx="106" cy="327"/>
            </a:xfrm>
            <a:prstGeom prst="rect">
              <a:avLst/>
            </a:prstGeom>
            <a:solidFill>
              <a:srgbClr val="0000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048" name="Rectangle 161"/>
            <p:cNvSpPr>
              <a:spLocks noChangeArrowheads="1"/>
            </p:cNvSpPr>
            <p:nvPr/>
          </p:nvSpPr>
          <p:spPr bwMode="auto">
            <a:xfrm>
              <a:off x="3530" y="1076"/>
              <a:ext cx="112" cy="562"/>
            </a:xfrm>
            <a:prstGeom prst="rect">
              <a:avLst/>
            </a:prstGeom>
            <a:solidFill>
              <a:srgbClr val="0000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049" name="Rectangle 162"/>
            <p:cNvSpPr>
              <a:spLocks noChangeArrowheads="1"/>
            </p:cNvSpPr>
            <p:nvPr/>
          </p:nvSpPr>
          <p:spPr bwMode="auto">
            <a:xfrm>
              <a:off x="3800" y="807"/>
              <a:ext cx="107" cy="831"/>
            </a:xfrm>
            <a:prstGeom prst="rect">
              <a:avLst/>
            </a:prstGeom>
            <a:solidFill>
              <a:srgbClr val="0000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050" name="Rectangle 163"/>
            <p:cNvSpPr>
              <a:spLocks noChangeArrowheads="1"/>
            </p:cNvSpPr>
            <p:nvPr/>
          </p:nvSpPr>
          <p:spPr bwMode="auto">
            <a:xfrm>
              <a:off x="4065" y="1177"/>
              <a:ext cx="106" cy="461"/>
            </a:xfrm>
            <a:prstGeom prst="rect">
              <a:avLst/>
            </a:prstGeom>
            <a:solidFill>
              <a:srgbClr val="0000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051" name="Line 164"/>
            <p:cNvSpPr>
              <a:spLocks noChangeShapeType="1"/>
            </p:cNvSpPr>
            <p:nvPr/>
          </p:nvSpPr>
          <p:spPr bwMode="auto">
            <a:xfrm flipV="1">
              <a:off x="3317" y="1261"/>
              <a:ext cx="0" cy="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Line 165"/>
            <p:cNvSpPr>
              <a:spLocks noChangeShapeType="1"/>
            </p:cNvSpPr>
            <p:nvPr/>
          </p:nvSpPr>
          <p:spPr bwMode="auto">
            <a:xfrm>
              <a:off x="3303" y="1261"/>
              <a:ext cx="32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Line 166"/>
            <p:cNvSpPr>
              <a:spLocks noChangeShapeType="1"/>
            </p:cNvSpPr>
            <p:nvPr/>
          </p:nvSpPr>
          <p:spPr bwMode="auto">
            <a:xfrm flipV="1">
              <a:off x="3586" y="1051"/>
              <a:ext cx="0" cy="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4" name="Line 167"/>
            <p:cNvSpPr>
              <a:spLocks noChangeShapeType="1"/>
            </p:cNvSpPr>
            <p:nvPr/>
          </p:nvSpPr>
          <p:spPr bwMode="auto">
            <a:xfrm>
              <a:off x="3572" y="1051"/>
              <a:ext cx="3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5" name="Line 168"/>
            <p:cNvSpPr>
              <a:spLocks noChangeShapeType="1"/>
            </p:cNvSpPr>
            <p:nvPr/>
          </p:nvSpPr>
          <p:spPr bwMode="auto">
            <a:xfrm flipV="1">
              <a:off x="3851" y="774"/>
              <a:ext cx="0" cy="3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6" name="Line 169"/>
            <p:cNvSpPr>
              <a:spLocks noChangeShapeType="1"/>
            </p:cNvSpPr>
            <p:nvPr/>
          </p:nvSpPr>
          <p:spPr bwMode="auto">
            <a:xfrm>
              <a:off x="3837" y="774"/>
              <a:ext cx="32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" name="Line 170"/>
            <p:cNvSpPr>
              <a:spLocks noChangeShapeType="1"/>
            </p:cNvSpPr>
            <p:nvPr/>
          </p:nvSpPr>
          <p:spPr bwMode="auto">
            <a:xfrm flipV="1">
              <a:off x="4116" y="1168"/>
              <a:ext cx="0" cy="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8" name="Line 171"/>
            <p:cNvSpPr>
              <a:spLocks noChangeShapeType="1"/>
            </p:cNvSpPr>
            <p:nvPr/>
          </p:nvSpPr>
          <p:spPr bwMode="auto">
            <a:xfrm>
              <a:off x="4102" y="1168"/>
              <a:ext cx="32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9" name="Line 172"/>
            <p:cNvSpPr>
              <a:spLocks noChangeShapeType="1"/>
            </p:cNvSpPr>
            <p:nvPr/>
          </p:nvSpPr>
          <p:spPr bwMode="auto">
            <a:xfrm>
              <a:off x="3187" y="673"/>
              <a:ext cx="0" cy="96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0" name="Line 173"/>
            <p:cNvSpPr>
              <a:spLocks noChangeShapeType="1"/>
            </p:cNvSpPr>
            <p:nvPr/>
          </p:nvSpPr>
          <p:spPr bwMode="auto">
            <a:xfrm>
              <a:off x="3173" y="1638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1" name="Line 174"/>
            <p:cNvSpPr>
              <a:spLocks noChangeShapeType="1"/>
            </p:cNvSpPr>
            <p:nvPr/>
          </p:nvSpPr>
          <p:spPr bwMode="auto">
            <a:xfrm>
              <a:off x="3173" y="1529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2" name="Line 175"/>
            <p:cNvSpPr>
              <a:spLocks noChangeShapeType="1"/>
            </p:cNvSpPr>
            <p:nvPr/>
          </p:nvSpPr>
          <p:spPr bwMode="auto">
            <a:xfrm>
              <a:off x="3173" y="1420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3" name="Line 176"/>
            <p:cNvSpPr>
              <a:spLocks noChangeShapeType="1"/>
            </p:cNvSpPr>
            <p:nvPr/>
          </p:nvSpPr>
          <p:spPr bwMode="auto">
            <a:xfrm>
              <a:off x="3173" y="1319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4" name="Line 177"/>
            <p:cNvSpPr>
              <a:spLocks noChangeShapeType="1"/>
            </p:cNvSpPr>
            <p:nvPr/>
          </p:nvSpPr>
          <p:spPr bwMode="auto">
            <a:xfrm>
              <a:off x="3173" y="1210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5" name="Line 178"/>
            <p:cNvSpPr>
              <a:spLocks noChangeShapeType="1"/>
            </p:cNvSpPr>
            <p:nvPr/>
          </p:nvSpPr>
          <p:spPr bwMode="auto">
            <a:xfrm>
              <a:off x="3173" y="1101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6" name="Line 179"/>
            <p:cNvSpPr>
              <a:spLocks noChangeShapeType="1"/>
            </p:cNvSpPr>
            <p:nvPr/>
          </p:nvSpPr>
          <p:spPr bwMode="auto">
            <a:xfrm>
              <a:off x="3173" y="992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7" name="Line 180"/>
            <p:cNvSpPr>
              <a:spLocks noChangeShapeType="1"/>
            </p:cNvSpPr>
            <p:nvPr/>
          </p:nvSpPr>
          <p:spPr bwMode="auto">
            <a:xfrm>
              <a:off x="3173" y="891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8" name="Line 181"/>
            <p:cNvSpPr>
              <a:spLocks noChangeShapeType="1"/>
            </p:cNvSpPr>
            <p:nvPr/>
          </p:nvSpPr>
          <p:spPr bwMode="auto">
            <a:xfrm>
              <a:off x="3173" y="782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9" name="Line 182"/>
            <p:cNvSpPr>
              <a:spLocks noChangeShapeType="1"/>
            </p:cNvSpPr>
            <p:nvPr/>
          </p:nvSpPr>
          <p:spPr bwMode="auto">
            <a:xfrm>
              <a:off x="3173" y="673"/>
              <a:ext cx="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0" name="Line 183"/>
            <p:cNvSpPr>
              <a:spLocks noChangeShapeType="1"/>
            </p:cNvSpPr>
            <p:nvPr/>
          </p:nvSpPr>
          <p:spPr bwMode="auto">
            <a:xfrm>
              <a:off x="3187" y="1638"/>
              <a:ext cx="10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1" name="Line 184"/>
            <p:cNvSpPr>
              <a:spLocks noChangeShapeType="1"/>
            </p:cNvSpPr>
            <p:nvPr/>
          </p:nvSpPr>
          <p:spPr bwMode="auto">
            <a:xfrm flipV="1">
              <a:off x="3187" y="1638"/>
              <a:ext cx="0" cy="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2" name="Line 185"/>
            <p:cNvSpPr>
              <a:spLocks noChangeShapeType="1"/>
            </p:cNvSpPr>
            <p:nvPr/>
          </p:nvSpPr>
          <p:spPr bwMode="auto">
            <a:xfrm flipV="1">
              <a:off x="3451" y="1638"/>
              <a:ext cx="0" cy="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3" name="Line 186"/>
            <p:cNvSpPr>
              <a:spLocks noChangeShapeType="1"/>
            </p:cNvSpPr>
            <p:nvPr/>
          </p:nvSpPr>
          <p:spPr bwMode="auto">
            <a:xfrm flipV="1">
              <a:off x="3721" y="1638"/>
              <a:ext cx="0" cy="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4" name="Line 187"/>
            <p:cNvSpPr>
              <a:spLocks noChangeShapeType="1"/>
            </p:cNvSpPr>
            <p:nvPr/>
          </p:nvSpPr>
          <p:spPr bwMode="auto">
            <a:xfrm flipV="1">
              <a:off x="3986" y="1638"/>
              <a:ext cx="0" cy="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" name="Line 188"/>
            <p:cNvSpPr>
              <a:spLocks noChangeShapeType="1"/>
            </p:cNvSpPr>
            <p:nvPr/>
          </p:nvSpPr>
          <p:spPr bwMode="auto">
            <a:xfrm flipV="1">
              <a:off x="4250" y="1638"/>
              <a:ext cx="0" cy="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" name="Rectangle 189"/>
            <p:cNvSpPr>
              <a:spLocks noChangeArrowheads="1"/>
            </p:cNvSpPr>
            <p:nvPr/>
          </p:nvSpPr>
          <p:spPr bwMode="auto">
            <a:xfrm>
              <a:off x="3136" y="1588"/>
              <a:ext cx="26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Small Fonts"/>
                </a:rPr>
                <a:t>0</a:t>
              </a:r>
              <a:endParaRPr lang="en-US" sz="800" b="1"/>
            </a:p>
          </p:txBody>
        </p:sp>
        <p:sp>
          <p:nvSpPr>
            <p:cNvPr id="1077" name="Rectangle 190"/>
            <p:cNvSpPr>
              <a:spLocks noChangeArrowheads="1"/>
            </p:cNvSpPr>
            <p:nvPr/>
          </p:nvSpPr>
          <p:spPr bwMode="auto">
            <a:xfrm>
              <a:off x="3136" y="1479"/>
              <a:ext cx="26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Small Fonts"/>
                </a:rPr>
                <a:t>5</a:t>
              </a:r>
              <a:endParaRPr lang="en-US" sz="800" b="1"/>
            </a:p>
          </p:txBody>
        </p:sp>
        <p:sp>
          <p:nvSpPr>
            <p:cNvPr id="1078" name="Rectangle 191"/>
            <p:cNvSpPr>
              <a:spLocks noChangeArrowheads="1"/>
            </p:cNvSpPr>
            <p:nvPr/>
          </p:nvSpPr>
          <p:spPr bwMode="auto">
            <a:xfrm>
              <a:off x="3121" y="1370"/>
              <a:ext cx="52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Small Fonts"/>
                </a:rPr>
                <a:t>10</a:t>
              </a:r>
              <a:endParaRPr lang="en-US" sz="800" b="1"/>
            </a:p>
          </p:txBody>
        </p:sp>
        <p:sp>
          <p:nvSpPr>
            <p:cNvPr id="1079" name="Rectangle 192"/>
            <p:cNvSpPr>
              <a:spLocks noChangeArrowheads="1"/>
            </p:cNvSpPr>
            <p:nvPr/>
          </p:nvSpPr>
          <p:spPr bwMode="auto">
            <a:xfrm>
              <a:off x="3121" y="1269"/>
              <a:ext cx="52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Small Fonts"/>
                </a:rPr>
                <a:t>15</a:t>
              </a:r>
              <a:endParaRPr lang="en-US" sz="800" b="1"/>
            </a:p>
          </p:txBody>
        </p:sp>
        <p:sp>
          <p:nvSpPr>
            <p:cNvPr id="1080" name="Rectangle 193"/>
            <p:cNvSpPr>
              <a:spLocks noChangeArrowheads="1"/>
            </p:cNvSpPr>
            <p:nvPr/>
          </p:nvSpPr>
          <p:spPr bwMode="auto">
            <a:xfrm>
              <a:off x="3112" y="1161"/>
              <a:ext cx="52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Small Fonts"/>
                </a:rPr>
                <a:t>20</a:t>
              </a:r>
              <a:endParaRPr lang="en-US" sz="800" b="1"/>
            </a:p>
          </p:txBody>
        </p:sp>
        <p:sp>
          <p:nvSpPr>
            <p:cNvPr id="1081" name="Rectangle 194"/>
            <p:cNvSpPr>
              <a:spLocks noChangeArrowheads="1"/>
            </p:cNvSpPr>
            <p:nvPr/>
          </p:nvSpPr>
          <p:spPr bwMode="auto">
            <a:xfrm>
              <a:off x="3112" y="1051"/>
              <a:ext cx="52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Small Fonts"/>
                </a:rPr>
                <a:t>25</a:t>
              </a:r>
              <a:endParaRPr lang="en-US" sz="800" b="1"/>
            </a:p>
          </p:txBody>
        </p:sp>
        <p:sp>
          <p:nvSpPr>
            <p:cNvPr id="1082" name="Rectangle 195"/>
            <p:cNvSpPr>
              <a:spLocks noChangeArrowheads="1"/>
            </p:cNvSpPr>
            <p:nvPr/>
          </p:nvSpPr>
          <p:spPr bwMode="auto">
            <a:xfrm>
              <a:off x="3112" y="942"/>
              <a:ext cx="52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Small Fonts"/>
                </a:rPr>
                <a:t>30</a:t>
              </a:r>
              <a:endParaRPr lang="en-US" sz="800" b="1"/>
            </a:p>
          </p:txBody>
        </p:sp>
        <p:sp>
          <p:nvSpPr>
            <p:cNvPr id="1083" name="Rectangle 196"/>
            <p:cNvSpPr>
              <a:spLocks noChangeArrowheads="1"/>
            </p:cNvSpPr>
            <p:nvPr/>
          </p:nvSpPr>
          <p:spPr bwMode="auto">
            <a:xfrm>
              <a:off x="3112" y="841"/>
              <a:ext cx="52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Small Fonts"/>
                </a:rPr>
                <a:t>35</a:t>
              </a:r>
              <a:endParaRPr lang="en-US" sz="800" b="1"/>
            </a:p>
          </p:txBody>
        </p:sp>
        <p:sp>
          <p:nvSpPr>
            <p:cNvPr id="1084" name="Rectangle 197"/>
            <p:cNvSpPr>
              <a:spLocks noChangeArrowheads="1"/>
            </p:cNvSpPr>
            <p:nvPr/>
          </p:nvSpPr>
          <p:spPr bwMode="auto">
            <a:xfrm>
              <a:off x="3112" y="732"/>
              <a:ext cx="52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Small Fonts"/>
                </a:rPr>
                <a:t>40</a:t>
              </a:r>
              <a:endParaRPr lang="en-US" sz="800" b="1"/>
            </a:p>
          </p:txBody>
        </p:sp>
        <p:sp>
          <p:nvSpPr>
            <p:cNvPr id="1085" name="Rectangle 198"/>
            <p:cNvSpPr>
              <a:spLocks noChangeArrowheads="1"/>
            </p:cNvSpPr>
            <p:nvPr/>
          </p:nvSpPr>
          <p:spPr bwMode="auto">
            <a:xfrm>
              <a:off x="3112" y="623"/>
              <a:ext cx="52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Small Fonts"/>
                </a:rPr>
                <a:t>45</a:t>
              </a:r>
              <a:endParaRPr lang="en-US" sz="800" b="1"/>
            </a:p>
          </p:txBody>
        </p:sp>
        <p:sp>
          <p:nvSpPr>
            <p:cNvPr id="1086" name="Rectangle 199"/>
            <p:cNvSpPr>
              <a:spLocks noChangeArrowheads="1"/>
            </p:cNvSpPr>
            <p:nvPr/>
          </p:nvSpPr>
          <p:spPr bwMode="auto">
            <a:xfrm>
              <a:off x="3262" y="1689"/>
              <a:ext cx="124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1">
                  <a:solidFill>
                    <a:srgbClr val="000000"/>
                  </a:solidFill>
                  <a:latin typeface="Small Fonts"/>
                </a:rPr>
                <a:t>H460</a:t>
              </a:r>
              <a:endParaRPr lang="en-US" sz="900"/>
            </a:p>
          </p:txBody>
        </p:sp>
        <p:sp>
          <p:nvSpPr>
            <p:cNvPr id="1087" name="Rectangle 200"/>
            <p:cNvSpPr>
              <a:spLocks noChangeArrowheads="1"/>
            </p:cNvSpPr>
            <p:nvPr/>
          </p:nvSpPr>
          <p:spPr bwMode="auto">
            <a:xfrm>
              <a:off x="3475" y="1689"/>
              <a:ext cx="214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1">
                  <a:solidFill>
                    <a:srgbClr val="000000"/>
                  </a:solidFill>
                  <a:latin typeface="Small Fonts"/>
                </a:rPr>
                <a:t>H460/CR</a:t>
              </a:r>
              <a:endParaRPr lang="en-US" sz="900"/>
            </a:p>
          </p:txBody>
        </p:sp>
        <p:sp>
          <p:nvSpPr>
            <p:cNvPr id="1088" name="Rectangle 201"/>
            <p:cNvSpPr>
              <a:spLocks noChangeArrowheads="1"/>
            </p:cNvSpPr>
            <p:nvPr/>
          </p:nvSpPr>
          <p:spPr bwMode="auto">
            <a:xfrm>
              <a:off x="3739" y="1689"/>
              <a:ext cx="214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1">
                  <a:solidFill>
                    <a:srgbClr val="000000"/>
                  </a:solidFill>
                  <a:latin typeface="Small Fonts"/>
                </a:rPr>
                <a:t>H460/CR</a:t>
              </a:r>
              <a:endParaRPr lang="en-US" sz="900"/>
            </a:p>
          </p:txBody>
        </p:sp>
        <p:sp>
          <p:nvSpPr>
            <p:cNvPr id="1089" name="Rectangle 202"/>
            <p:cNvSpPr>
              <a:spLocks noChangeArrowheads="1"/>
            </p:cNvSpPr>
            <p:nvPr/>
          </p:nvSpPr>
          <p:spPr bwMode="auto">
            <a:xfrm>
              <a:off x="3825" y="1781"/>
              <a:ext cx="69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1">
                  <a:solidFill>
                    <a:srgbClr val="000000"/>
                  </a:solidFill>
                  <a:latin typeface="Small Fonts"/>
                </a:rPr>
                <a:t>SP</a:t>
              </a:r>
              <a:endParaRPr lang="en-US" sz="900"/>
            </a:p>
          </p:txBody>
        </p:sp>
        <p:sp>
          <p:nvSpPr>
            <p:cNvPr id="1090" name="Rectangle 203"/>
            <p:cNvSpPr>
              <a:spLocks noChangeArrowheads="1"/>
            </p:cNvSpPr>
            <p:nvPr/>
          </p:nvSpPr>
          <p:spPr bwMode="auto">
            <a:xfrm>
              <a:off x="4004" y="1689"/>
              <a:ext cx="214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1">
                  <a:solidFill>
                    <a:srgbClr val="000000"/>
                  </a:solidFill>
                  <a:latin typeface="Small Fonts"/>
                </a:rPr>
                <a:t>H460/CR</a:t>
              </a:r>
              <a:endParaRPr lang="en-US" sz="900"/>
            </a:p>
          </p:txBody>
        </p:sp>
        <p:sp>
          <p:nvSpPr>
            <p:cNvPr id="1091" name="Rectangle 204"/>
            <p:cNvSpPr>
              <a:spLocks noChangeArrowheads="1"/>
            </p:cNvSpPr>
            <p:nvPr/>
          </p:nvSpPr>
          <p:spPr bwMode="auto">
            <a:xfrm>
              <a:off x="4070" y="1781"/>
              <a:ext cx="107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1">
                  <a:solidFill>
                    <a:srgbClr val="000000"/>
                  </a:solidFill>
                  <a:latin typeface="Small Fonts"/>
                </a:rPr>
                <a:t>NSP</a:t>
              </a:r>
              <a:endParaRPr lang="en-US" sz="900"/>
            </a:p>
          </p:txBody>
        </p:sp>
      </p:grpSp>
      <p:sp>
        <p:nvSpPr>
          <p:cNvPr id="1036" name="Text Box 154"/>
          <p:cNvSpPr txBox="1">
            <a:spLocks noChangeArrowheads="1"/>
          </p:cNvSpPr>
          <p:nvPr/>
        </p:nvSpPr>
        <p:spPr bwMode="auto">
          <a:xfrm rot="-5400000">
            <a:off x="3970338" y="3344862"/>
            <a:ext cx="144780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/>
              <a:t>RFU</a:t>
            </a:r>
          </a:p>
        </p:txBody>
      </p:sp>
      <p:graphicFrame>
        <p:nvGraphicFramePr>
          <p:cNvPr id="1026" name="Object 206"/>
          <p:cNvGraphicFramePr>
            <a:graphicFrameLocks noGrp="1" noChangeAspect="1"/>
          </p:cNvGraphicFramePr>
          <p:nvPr>
            <p:ph sz="half" idx="1"/>
          </p:nvPr>
        </p:nvGraphicFramePr>
        <p:xfrm>
          <a:off x="4800600" y="152400"/>
          <a:ext cx="2794000" cy="2311400"/>
        </p:xfrm>
        <a:graphic>
          <a:graphicData uri="http://schemas.openxmlformats.org/presentationml/2006/ole">
            <p:oleObj spid="_x0000_s1026" r:id="rId4" imgW="2792210" imgH="2316681" progId="Excel.Sheet.8">
              <p:embed/>
            </p:oleObj>
          </a:graphicData>
        </a:graphic>
      </p:graphicFrame>
      <p:graphicFrame>
        <p:nvGraphicFramePr>
          <p:cNvPr id="1027" name="Object 2"/>
          <p:cNvGraphicFramePr>
            <a:graphicFrameLocks noChangeAspect="1"/>
          </p:cNvGraphicFramePr>
          <p:nvPr/>
        </p:nvGraphicFramePr>
        <p:xfrm>
          <a:off x="1295400" y="4597400"/>
          <a:ext cx="6197600" cy="2260600"/>
        </p:xfrm>
        <a:graphic>
          <a:graphicData uri="http://schemas.openxmlformats.org/presentationml/2006/ole">
            <p:oleObj spid="_x0000_s1027" name="Worksheet" r:id="rId5" imgW="6200169" imgH="2261812" progId="Excel.Sheet.8">
              <p:embed/>
            </p:oleObj>
          </a:graphicData>
        </a:graphic>
      </p:graphicFrame>
      <p:sp>
        <p:nvSpPr>
          <p:cNvPr id="1038" name="Text Box 187"/>
          <p:cNvSpPr txBox="1">
            <a:spLocks noChangeArrowheads="1"/>
          </p:cNvSpPr>
          <p:nvPr/>
        </p:nvSpPr>
        <p:spPr bwMode="auto">
          <a:xfrm rot="-5400000">
            <a:off x="-173831" y="5279231"/>
            <a:ext cx="2895600" cy="261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100" b="1"/>
              <a:t>Telomerase activity</a:t>
            </a:r>
            <a:endParaRPr lang="en-US" sz="1100"/>
          </a:p>
        </p:txBody>
      </p:sp>
      <p:sp>
        <p:nvSpPr>
          <p:cNvPr id="1039" name="TextBox 185"/>
          <p:cNvSpPr txBox="1">
            <a:spLocks noChangeArrowheads="1"/>
          </p:cNvSpPr>
          <p:nvPr/>
        </p:nvSpPr>
        <p:spPr bwMode="auto">
          <a:xfrm>
            <a:off x="914400" y="4343400"/>
            <a:ext cx="38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E</a:t>
            </a:r>
          </a:p>
        </p:txBody>
      </p:sp>
      <p:sp>
        <p:nvSpPr>
          <p:cNvPr id="1040" name="TextBox 158"/>
          <p:cNvSpPr txBox="1">
            <a:spLocks noChangeArrowheads="1"/>
          </p:cNvSpPr>
          <p:nvPr/>
        </p:nvSpPr>
        <p:spPr bwMode="auto">
          <a:xfrm rot="-5400000">
            <a:off x="3979863" y="973137"/>
            <a:ext cx="1570038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 b="1" dirty="0"/>
              <a:t>Colony formation(%)</a:t>
            </a:r>
          </a:p>
          <a:p>
            <a:pPr algn="ctr"/>
            <a:endParaRPr lang="en-US" dirty="0"/>
          </a:p>
        </p:txBody>
      </p:sp>
      <p:sp>
        <p:nvSpPr>
          <p:cNvPr id="1041" name="TextBox 157"/>
          <p:cNvSpPr txBox="1">
            <a:spLocks noChangeArrowheads="1"/>
          </p:cNvSpPr>
          <p:nvPr/>
        </p:nvSpPr>
        <p:spPr bwMode="auto">
          <a:xfrm>
            <a:off x="4267200" y="228600"/>
            <a:ext cx="30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B</a:t>
            </a:r>
          </a:p>
        </p:txBody>
      </p:sp>
      <p:sp>
        <p:nvSpPr>
          <p:cNvPr id="1042" name="TextBox 158"/>
          <p:cNvSpPr txBox="1">
            <a:spLocks noChangeArrowheads="1"/>
          </p:cNvSpPr>
          <p:nvPr/>
        </p:nvSpPr>
        <p:spPr bwMode="auto">
          <a:xfrm>
            <a:off x="4343400" y="2286000"/>
            <a:ext cx="30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smtClean="0"/>
              <a:t>D</a:t>
            </a:r>
            <a:endParaRPr lang="en-US" b="1" dirty="0"/>
          </a:p>
        </p:txBody>
      </p:sp>
      <p:cxnSp>
        <p:nvCxnSpPr>
          <p:cNvPr id="161" name="Straight Connector 160"/>
          <p:cNvCxnSpPr/>
          <p:nvPr/>
        </p:nvCxnSpPr>
        <p:spPr bwMode="auto">
          <a:xfrm rot="5400000" flipH="1" flipV="1">
            <a:off x="5638800" y="533400"/>
            <a:ext cx="914400" cy="304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62" name="TextBox 161"/>
          <p:cNvSpPr txBox="1"/>
          <p:nvPr/>
        </p:nvSpPr>
        <p:spPr>
          <a:xfrm>
            <a:off x="7543800" y="30480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</a:t>
            </a:r>
            <a:r>
              <a:rPr lang="en-US" sz="1400" i="1" dirty="0" smtClean="0"/>
              <a:t>P</a:t>
            </a:r>
            <a:r>
              <a:rPr lang="en-US" sz="1400" dirty="0" smtClean="0"/>
              <a:t>&lt;0.05</a:t>
            </a:r>
          </a:p>
        </p:txBody>
      </p:sp>
      <p:sp>
        <p:nvSpPr>
          <p:cNvPr id="163" name="Rectangle 162"/>
          <p:cNvSpPr/>
          <p:nvPr/>
        </p:nvSpPr>
        <p:spPr>
          <a:xfrm>
            <a:off x="3886200" y="464820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*</a:t>
            </a:r>
            <a:endParaRPr lang="en-US" dirty="0"/>
          </a:p>
        </p:txBody>
      </p:sp>
      <p:sp>
        <p:nvSpPr>
          <p:cNvPr id="164" name="Rectangle 163"/>
          <p:cNvSpPr/>
          <p:nvPr/>
        </p:nvSpPr>
        <p:spPr>
          <a:xfrm>
            <a:off x="2514600" y="464820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*</a:t>
            </a:r>
            <a:endParaRPr lang="en-US" dirty="0"/>
          </a:p>
        </p:txBody>
      </p:sp>
      <p:sp>
        <p:nvSpPr>
          <p:cNvPr id="165" name="Rectangle 164"/>
          <p:cNvSpPr/>
          <p:nvPr/>
        </p:nvSpPr>
        <p:spPr>
          <a:xfrm>
            <a:off x="3200400" y="30480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*</a:t>
            </a:r>
            <a:endParaRPr lang="en-US" dirty="0"/>
          </a:p>
        </p:txBody>
      </p:sp>
      <p:sp>
        <p:nvSpPr>
          <p:cNvPr id="166" name="Rectangle 165"/>
          <p:cNvSpPr/>
          <p:nvPr/>
        </p:nvSpPr>
        <p:spPr>
          <a:xfrm>
            <a:off x="6858000" y="15240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*</a:t>
            </a:r>
            <a:endParaRPr lang="en-US" dirty="0"/>
          </a:p>
        </p:txBody>
      </p:sp>
      <p:sp>
        <p:nvSpPr>
          <p:cNvPr id="167" name="Rectangle 166"/>
          <p:cNvSpPr/>
          <p:nvPr/>
        </p:nvSpPr>
        <p:spPr>
          <a:xfrm>
            <a:off x="3352800" y="228600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*</a:t>
            </a:r>
            <a:endParaRPr lang="en-US" dirty="0"/>
          </a:p>
        </p:txBody>
      </p:sp>
      <p:sp>
        <p:nvSpPr>
          <p:cNvPr id="168" name="Rectangle 167"/>
          <p:cNvSpPr/>
          <p:nvPr/>
        </p:nvSpPr>
        <p:spPr>
          <a:xfrm flipV="1">
            <a:off x="2209800" y="4800600"/>
            <a:ext cx="3024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*</a:t>
            </a:r>
            <a:endParaRPr lang="en-US" dirty="0"/>
          </a:p>
        </p:txBody>
      </p:sp>
      <p:sp>
        <p:nvSpPr>
          <p:cNvPr id="170" name="Rectangle 169"/>
          <p:cNvSpPr/>
          <p:nvPr/>
        </p:nvSpPr>
        <p:spPr>
          <a:xfrm>
            <a:off x="5029200" y="457200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*</a:t>
            </a:r>
            <a:endParaRPr lang="en-US" dirty="0"/>
          </a:p>
        </p:txBody>
      </p:sp>
      <p:sp>
        <p:nvSpPr>
          <p:cNvPr id="171" name="Rectangle 170"/>
          <p:cNvSpPr/>
          <p:nvPr/>
        </p:nvSpPr>
        <p:spPr>
          <a:xfrm>
            <a:off x="6629400" y="243840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*</a:t>
            </a:r>
            <a:endParaRPr lang="en-US" dirty="0"/>
          </a:p>
        </p:txBody>
      </p:sp>
      <p:cxnSp>
        <p:nvCxnSpPr>
          <p:cNvPr id="173" name="Straight Connector 172"/>
          <p:cNvCxnSpPr/>
          <p:nvPr/>
        </p:nvCxnSpPr>
        <p:spPr>
          <a:xfrm>
            <a:off x="3733800" y="533400"/>
            <a:ext cx="0" cy="685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 flipH="1">
            <a:off x="3124200" y="533400"/>
            <a:ext cx="60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>
            <a:off x="3124200" y="533400"/>
            <a:ext cx="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>
            <a:off x="7315200" y="381000"/>
            <a:ext cx="0" cy="1066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1981200" y="990600"/>
            <a:ext cx="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 flipH="1">
            <a:off x="6629400" y="381000"/>
            <a:ext cx="685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/>
        </p:nvCxnSpPr>
        <p:spPr>
          <a:xfrm>
            <a:off x="1981200" y="990600"/>
            <a:ext cx="533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>
            <a:off x="2514600" y="990600"/>
            <a:ext cx="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29400" y="381000"/>
            <a:ext cx="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ectangle 194"/>
          <p:cNvSpPr/>
          <p:nvPr/>
        </p:nvSpPr>
        <p:spPr>
          <a:xfrm>
            <a:off x="2057400" y="76200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*</a:t>
            </a:r>
            <a:endParaRPr lang="en-US" dirty="0"/>
          </a:p>
        </p:txBody>
      </p:sp>
      <p:sp>
        <p:nvSpPr>
          <p:cNvPr id="196" name="Rectangle 195"/>
          <p:cNvSpPr/>
          <p:nvPr/>
        </p:nvSpPr>
        <p:spPr>
          <a:xfrm>
            <a:off x="4421959" y="324433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*</a:t>
            </a:r>
            <a:endParaRPr lang="en-US" dirty="0"/>
          </a:p>
        </p:txBody>
      </p:sp>
      <p:sp>
        <p:nvSpPr>
          <p:cNvPr id="197" name="Rectangle 196"/>
          <p:cNvSpPr/>
          <p:nvPr/>
        </p:nvSpPr>
        <p:spPr>
          <a:xfrm>
            <a:off x="5486400" y="76200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*</a:t>
            </a:r>
            <a:endParaRPr lang="en-US" dirty="0"/>
          </a:p>
        </p:txBody>
      </p:sp>
      <p:cxnSp>
        <p:nvCxnSpPr>
          <p:cNvPr id="198" name="Straight Connector 197"/>
          <p:cNvCxnSpPr/>
          <p:nvPr/>
        </p:nvCxnSpPr>
        <p:spPr>
          <a:xfrm flipH="1">
            <a:off x="6477000" y="2667000"/>
            <a:ext cx="60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/>
          <p:nvPr/>
        </p:nvCxnSpPr>
        <p:spPr>
          <a:xfrm flipH="1">
            <a:off x="5410200" y="990600"/>
            <a:ext cx="60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/>
          <p:cNvCxnSpPr/>
          <p:nvPr/>
        </p:nvCxnSpPr>
        <p:spPr>
          <a:xfrm>
            <a:off x="5410200" y="990600"/>
            <a:ext cx="0" cy="45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>
            <a:off x="7086600" y="2667000"/>
            <a:ext cx="0" cy="990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/>
        </p:nvCxnSpPr>
        <p:spPr>
          <a:xfrm flipV="1">
            <a:off x="3200400" y="251460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 flipH="1">
            <a:off x="3200400" y="2514600"/>
            <a:ext cx="60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/>
          <p:nvPr/>
        </p:nvCxnSpPr>
        <p:spPr>
          <a:xfrm>
            <a:off x="3810000" y="2514600"/>
            <a:ext cx="0" cy="533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/>
          <p:nvPr/>
        </p:nvCxnSpPr>
        <p:spPr>
          <a:xfrm>
            <a:off x="6019800" y="99060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222"/>
          <p:cNvCxnSpPr/>
          <p:nvPr/>
        </p:nvCxnSpPr>
        <p:spPr>
          <a:xfrm>
            <a:off x="1981200" y="4953000"/>
            <a:ext cx="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/>
          <p:cNvCxnSpPr/>
          <p:nvPr/>
        </p:nvCxnSpPr>
        <p:spPr>
          <a:xfrm>
            <a:off x="1981200" y="4876800"/>
            <a:ext cx="0" cy="533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>
            <a:off x="6477000" y="2667000"/>
            <a:ext cx="0" cy="645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/>
          <p:nvPr/>
        </p:nvCxnSpPr>
        <p:spPr>
          <a:xfrm>
            <a:off x="1981200" y="4953000"/>
            <a:ext cx="60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/>
        </p:nvCxnSpPr>
        <p:spPr>
          <a:xfrm>
            <a:off x="2590800" y="4953000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/>
        </p:nvCxnSpPr>
        <p:spPr>
          <a:xfrm flipH="1">
            <a:off x="1981200" y="48768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/>
          <p:nvPr/>
        </p:nvCxnSpPr>
        <p:spPr>
          <a:xfrm>
            <a:off x="3124200" y="487680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/>
          <p:cNvCxnSpPr/>
          <p:nvPr/>
        </p:nvCxnSpPr>
        <p:spPr>
          <a:xfrm>
            <a:off x="3733800" y="4876800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>
            <a:off x="4267200" y="4876800"/>
            <a:ext cx="0" cy="45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/>
        </p:nvCxnSpPr>
        <p:spPr>
          <a:xfrm flipH="1">
            <a:off x="3733800" y="4876800"/>
            <a:ext cx="533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/>
          <p:cNvCxnSpPr/>
          <p:nvPr/>
        </p:nvCxnSpPr>
        <p:spPr>
          <a:xfrm flipH="1">
            <a:off x="4876800" y="4800600"/>
            <a:ext cx="60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/>
          <p:nvPr/>
        </p:nvCxnSpPr>
        <p:spPr>
          <a:xfrm>
            <a:off x="4876800" y="480060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/>
          <p:nvPr/>
        </p:nvCxnSpPr>
        <p:spPr>
          <a:xfrm>
            <a:off x="5486400" y="4800600"/>
            <a:ext cx="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/>
        </p:nvGrpSpPr>
        <p:grpSpPr>
          <a:xfrm>
            <a:off x="1143000" y="1676400"/>
            <a:ext cx="7010400" cy="3352800"/>
            <a:chOff x="1143000" y="1676400"/>
            <a:chExt cx="7010400" cy="3352800"/>
          </a:xfrm>
        </p:grpSpPr>
        <p:pic>
          <p:nvPicPr>
            <p:cNvPr id="4" name="Picture 3" descr="H460V1-R1.T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43001" y="1676400"/>
              <a:ext cx="2119960" cy="1597365"/>
            </a:xfrm>
            <a:prstGeom prst="rect">
              <a:avLst/>
            </a:prstGeom>
          </p:spPr>
        </p:pic>
        <p:pic>
          <p:nvPicPr>
            <p:cNvPr id="5" name="Picture 4" descr="H460SHCV1R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05200" y="1676400"/>
              <a:ext cx="2133600" cy="1600200"/>
            </a:xfrm>
            <a:prstGeom prst="rect">
              <a:avLst/>
            </a:prstGeom>
          </p:spPr>
        </p:pic>
        <p:pic>
          <p:nvPicPr>
            <p:cNvPr id="6" name="Picture 5" descr="H460CV2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67400" y="1676400"/>
              <a:ext cx="2286000" cy="1600200"/>
            </a:xfrm>
            <a:prstGeom prst="rect">
              <a:avLst/>
            </a:prstGeom>
          </p:spPr>
        </p:pic>
        <p:pic>
          <p:nvPicPr>
            <p:cNvPr id="7" name="Picture 6" descr="Calu6V1C1-1R.T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3000" y="3429000"/>
              <a:ext cx="2133600" cy="1600200"/>
            </a:xfrm>
            <a:prstGeom prst="rect">
              <a:avLst/>
            </a:prstGeom>
          </p:spPr>
        </p:pic>
        <p:pic>
          <p:nvPicPr>
            <p:cNvPr id="8" name="Picture 7" descr="Calu6shcv-4-1022011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505200" y="3429000"/>
              <a:ext cx="2133600" cy="1600200"/>
            </a:xfrm>
            <a:prstGeom prst="rect">
              <a:avLst/>
            </a:prstGeom>
          </p:spPr>
        </p:pic>
        <p:pic>
          <p:nvPicPr>
            <p:cNvPr id="9" name="Picture 8" descr="Calu6shcv-1R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867400" y="3429000"/>
              <a:ext cx="2286000" cy="1600200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1600200" y="1066800"/>
            <a:ext cx="6477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</a:t>
            </a:r>
            <a:r>
              <a:rPr lang="en-US" sz="1600" b="1" dirty="0" smtClean="0"/>
              <a:t>H460                                   </a:t>
            </a:r>
            <a:r>
              <a:rPr lang="en-US" sz="1600" b="1" dirty="0" err="1" smtClean="0"/>
              <a:t>H460</a:t>
            </a:r>
            <a:r>
              <a:rPr lang="en-US" sz="1600" b="1" dirty="0" smtClean="0"/>
              <a:t>/RR/CAR-                                  H460/</a:t>
            </a:r>
            <a:r>
              <a:rPr lang="en-US" sz="1600" b="1" dirty="0" err="1" smtClean="0"/>
              <a:t>shCAR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371600" y="5257800"/>
            <a:ext cx="670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</a:t>
            </a:r>
            <a:r>
              <a:rPr lang="en-US" sz="1600" b="1" dirty="0" smtClean="0"/>
              <a:t>H460/RR                                      H460/RR/CAR+                             H460/CAR              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8200" y="762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/>
              <a:t>Suppl. Fig. </a:t>
            </a:r>
            <a:r>
              <a:rPr lang="en-US" b="1" dirty="0" err="1" smtClean="0"/>
              <a:t>S2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2518</TotalTime>
  <Words>95</Words>
  <Application>Microsoft Office PowerPoint</Application>
  <PresentationFormat>On-screen Show (4:3)</PresentationFormat>
  <Paragraphs>73</Paragraphs>
  <Slides>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Office Theme</vt:lpstr>
      <vt:lpstr>Microsoft Office Excel 97-2003 Worksheet</vt:lpstr>
      <vt:lpstr>Worksheet</vt:lpstr>
      <vt:lpstr>Slide 1</vt:lpstr>
      <vt:lpstr>Slide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Zhang</dc:creator>
  <cp:lastModifiedBy>Wogan,Christine F 713-563-2416 (ro-wgnwywl1)</cp:lastModifiedBy>
  <cp:revision>92</cp:revision>
  <dcterms:created xsi:type="dcterms:W3CDTF">2012-06-15T10:47:45Z</dcterms:created>
  <dcterms:modified xsi:type="dcterms:W3CDTF">2012-08-07T16:46:01Z</dcterms:modified>
</cp:coreProperties>
</file>