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13B67-0649-F44E-8DCF-D461ACEFB81B}" type="datetimeFigureOut">
              <a:rPr lang="it-IT" smtClean="0"/>
              <a:pPr/>
              <a:t>23-09-2013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6D5CC-7C8A-A743-A653-37FC86424E14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uppo 108"/>
          <p:cNvGrpSpPr/>
          <p:nvPr/>
        </p:nvGrpSpPr>
        <p:grpSpPr>
          <a:xfrm>
            <a:off x="537564" y="761364"/>
            <a:ext cx="2484438" cy="2096988"/>
            <a:chOff x="4895850" y="981075"/>
            <a:chExt cx="2484438" cy="2096988"/>
          </a:xfrm>
        </p:grpSpPr>
        <p:grpSp>
          <p:nvGrpSpPr>
            <p:cNvPr id="4" name="Group 210"/>
            <p:cNvGrpSpPr>
              <a:grpSpLocks noChangeAspect="1"/>
            </p:cNvGrpSpPr>
            <p:nvPr/>
          </p:nvGrpSpPr>
          <p:grpSpPr bwMode="auto">
            <a:xfrm>
              <a:off x="5295900" y="981075"/>
              <a:ext cx="2084388" cy="1958975"/>
              <a:chOff x="1020" y="1752"/>
              <a:chExt cx="1860" cy="2206"/>
            </a:xfrm>
          </p:grpSpPr>
          <p:sp>
            <p:nvSpPr>
              <p:cNvPr id="5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2580" y="3677"/>
                <a:ext cx="239" cy="16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grpSp>
            <p:nvGrpSpPr>
              <p:cNvPr id="6" name="Group 189"/>
              <p:cNvGrpSpPr>
                <a:grpSpLocks noChangeAspect="1"/>
              </p:cNvGrpSpPr>
              <p:nvPr/>
            </p:nvGrpSpPr>
            <p:grpSpPr bwMode="auto">
              <a:xfrm>
                <a:off x="1610" y="2498"/>
                <a:ext cx="243" cy="1347"/>
                <a:chOff x="2780" y="1576"/>
                <a:chExt cx="308" cy="1567"/>
              </a:xfrm>
            </p:grpSpPr>
            <p:sp>
              <p:nvSpPr>
                <p:cNvPr id="52" name="Rectangle 141"/>
                <p:cNvSpPr>
                  <a:spLocks noChangeAspect="1" noChangeArrowheads="1"/>
                </p:cNvSpPr>
                <p:nvPr/>
              </p:nvSpPr>
              <p:spPr bwMode="auto">
                <a:xfrm>
                  <a:off x="2780" y="1831"/>
                  <a:ext cx="308" cy="131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53" name="Line 14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931" y="1576"/>
                  <a:ext cx="0" cy="25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54" name="Line 146"/>
                <p:cNvSpPr>
                  <a:spLocks noChangeAspect="1" noChangeShapeType="1"/>
                </p:cNvSpPr>
                <p:nvPr/>
              </p:nvSpPr>
              <p:spPr bwMode="auto">
                <a:xfrm>
                  <a:off x="2913" y="1576"/>
                  <a:ext cx="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  <p:grpSp>
            <p:nvGrpSpPr>
              <p:cNvPr id="7" name="Group 188"/>
              <p:cNvGrpSpPr>
                <a:grpSpLocks noChangeAspect="1"/>
              </p:cNvGrpSpPr>
              <p:nvPr/>
            </p:nvGrpSpPr>
            <p:grpSpPr bwMode="auto">
              <a:xfrm>
                <a:off x="1937" y="3391"/>
                <a:ext cx="237" cy="454"/>
                <a:chOff x="3546" y="2615"/>
                <a:chExt cx="301" cy="528"/>
              </a:xfrm>
            </p:grpSpPr>
            <p:sp>
              <p:nvSpPr>
                <p:cNvPr id="49" name="Rectangle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3546" y="2698"/>
                  <a:ext cx="301" cy="44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50" name="Line 14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697" y="2615"/>
                  <a:ext cx="0" cy="8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51" name="Line 148"/>
                <p:cNvSpPr>
                  <a:spLocks noChangeAspect="1" noChangeShapeType="1"/>
                </p:cNvSpPr>
                <p:nvPr/>
              </p:nvSpPr>
              <p:spPr bwMode="auto">
                <a:xfrm>
                  <a:off x="3678" y="2615"/>
                  <a:ext cx="43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  <p:grpSp>
            <p:nvGrpSpPr>
              <p:cNvPr id="8" name="Group 187"/>
              <p:cNvGrpSpPr>
                <a:grpSpLocks noChangeAspect="1"/>
              </p:cNvGrpSpPr>
              <p:nvPr/>
            </p:nvGrpSpPr>
            <p:grpSpPr bwMode="auto">
              <a:xfrm>
                <a:off x="2254" y="3529"/>
                <a:ext cx="243" cy="316"/>
                <a:chOff x="4305" y="2775"/>
                <a:chExt cx="308" cy="368"/>
              </a:xfrm>
            </p:grpSpPr>
            <p:sp>
              <p:nvSpPr>
                <p:cNvPr id="46" name="Rectangle 143"/>
                <p:cNvSpPr>
                  <a:spLocks noChangeAspect="1" noChangeArrowheads="1"/>
                </p:cNvSpPr>
                <p:nvPr/>
              </p:nvSpPr>
              <p:spPr bwMode="auto">
                <a:xfrm>
                  <a:off x="4305" y="2858"/>
                  <a:ext cx="308" cy="28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47" name="Line 14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456" y="2775"/>
                  <a:ext cx="0" cy="8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48" name="Line 150"/>
                <p:cNvSpPr>
                  <a:spLocks noChangeAspect="1" noChangeShapeType="1"/>
                </p:cNvSpPr>
                <p:nvPr/>
              </p:nvSpPr>
              <p:spPr bwMode="auto">
                <a:xfrm>
                  <a:off x="4438" y="2775"/>
                  <a:ext cx="4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  <p:sp>
            <p:nvSpPr>
              <p:cNvPr id="9" name="Line 151"/>
              <p:cNvSpPr>
                <a:spLocks noChangeAspect="1" noChangeShapeType="1"/>
              </p:cNvSpPr>
              <p:nvPr/>
            </p:nvSpPr>
            <p:spPr bwMode="auto">
              <a:xfrm>
                <a:off x="1172" y="2308"/>
                <a:ext cx="0" cy="15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0" name="Line 152"/>
              <p:cNvSpPr>
                <a:spLocks noChangeAspect="1" noChangeShapeType="1"/>
              </p:cNvSpPr>
              <p:nvPr/>
            </p:nvSpPr>
            <p:spPr bwMode="auto">
              <a:xfrm>
                <a:off x="1153" y="3845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1" name="Line 153"/>
              <p:cNvSpPr>
                <a:spLocks noChangeAspect="1" noChangeShapeType="1"/>
              </p:cNvSpPr>
              <p:nvPr/>
            </p:nvSpPr>
            <p:spPr bwMode="auto">
              <a:xfrm>
                <a:off x="1153" y="367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" name="Line 154"/>
              <p:cNvSpPr>
                <a:spLocks noChangeAspect="1" noChangeShapeType="1"/>
              </p:cNvSpPr>
              <p:nvPr/>
            </p:nvSpPr>
            <p:spPr bwMode="auto">
              <a:xfrm>
                <a:off x="1153" y="3503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" name="Line 155"/>
              <p:cNvSpPr>
                <a:spLocks noChangeAspect="1" noChangeShapeType="1"/>
              </p:cNvSpPr>
              <p:nvPr/>
            </p:nvSpPr>
            <p:spPr bwMode="auto">
              <a:xfrm>
                <a:off x="1153" y="3334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" name="Line 156"/>
              <p:cNvSpPr>
                <a:spLocks noChangeAspect="1" noChangeShapeType="1"/>
              </p:cNvSpPr>
              <p:nvPr/>
            </p:nvSpPr>
            <p:spPr bwMode="auto">
              <a:xfrm>
                <a:off x="1153" y="3162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" name="Line 157"/>
              <p:cNvSpPr>
                <a:spLocks noChangeAspect="1" noChangeShapeType="1"/>
              </p:cNvSpPr>
              <p:nvPr/>
            </p:nvSpPr>
            <p:spPr bwMode="auto">
              <a:xfrm>
                <a:off x="1153" y="2993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" name="Line 158"/>
              <p:cNvSpPr>
                <a:spLocks noChangeAspect="1" noChangeShapeType="1"/>
              </p:cNvSpPr>
              <p:nvPr/>
            </p:nvSpPr>
            <p:spPr bwMode="auto">
              <a:xfrm>
                <a:off x="1153" y="2819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" name="Line 159"/>
              <p:cNvSpPr>
                <a:spLocks noChangeAspect="1" noChangeShapeType="1"/>
              </p:cNvSpPr>
              <p:nvPr/>
            </p:nvSpPr>
            <p:spPr bwMode="auto">
              <a:xfrm>
                <a:off x="1153" y="26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" name="Line 160"/>
              <p:cNvSpPr>
                <a:spLocks noChangeAspect="1" noChangeShapeType="1"/>
              </p:cNvSpPr>
              <p:nvPr/>
            </p:nvSpPr>
            <p:spPr bwMode="auto">
              <a:xfrm>
                <a:off x="1153" y="2477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9" name="Line 161"/>
              <p:cNvSpPr>
                <a:spLocks noChangeAspect="1" noChangeShapeType="1"/>
              </p:cNvSpPr>
              <p:nvPr/>
            </p:nvSpPr>
            <p:spPr bwMode="auto">
              <a:xfrm>
                <a:off x="1153" y="2308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" name="Line 162"/>
              <p:cNvSpPr>
                <a:spLocks noChangeAspect="1" noChangeShapeType="1"/>
              </p:cNvSpPr>
              <p:nvPr/>
            </p:nvSpPr>
            <p:spPr bwMode="auto">
              <a:xfrm>
                <a:off x="1172" y="3845"/>
                <a:ext cx="170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" name="Line 163"/>
              <p:cNvSpPr>
                <a:spLocks noChangeAspect="1" noChangeShapeType="1"/>
              </p:cNvSpPr>
              <p:nvPr/>
            </p:nvSpPr>
            <p:spPr bwMode="auto">
              <a:xfrm flipV="1">
                <a:off x="1172" y="3845"/>
                <a:ext cx="0" cy="2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2" name="Rectangle 168"/>
              <p:cNvSpPr>
                <a:spLocks noChangeAspect="1" noChangeArrowheads="1"/>
              </p:cNvSpPr>
              <p:nvPr/>
            </p:nvSpPr>
            <p:spPr bwMode="auto">
              <a:xfrm>
                <a:off x="1043" y="3804"/>
                <a:ext cx="5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>
                    <a:solidFill>
                      <a:srgbClr val="000000"/>
                    </a:solidFill>
                  </a:rPr>
                  <a:t>0</a:t>
                </a:r>
                <a:endParaRPr lang="it-IT"/>
              </a:p>
            </p:txBody>
          </p:sp>
          <p:sp>
            <p:nvSpPr>
              <p:cNvPr id="23" name="Rectangle 169"/>
              <p:cNvSpPr>
                <a:spLocks noChangeAspect="1" noChangeArrowheads="1"/>
              </p:cNvSpPr>
              <p:nvPr/>
            </p:nvSpPr>
            <p:spPr bwMode="auto">
              <a:xfrm>
                <a:off x="1043" y="3636"/>
                <a:ext cx="5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>
                    <a:solidFill>
                      <a:srgbClr val="000000"/>
                    </a:solidFill>
                  </a:rPr>
                  <a:t>1</a:t>
                </a:r>
                <a:endParaRPr lang="it-IT"/>
              </a:p>
            </p:txBody>
          </p:sp>
          <p:sp>
            <p:nvSpPr>
              <p:cNvPr id="24" name="Rectangle 170"/>
              <p:cNvSpPr>
                <a:spLocks noChangeAspect="1" noChangeArrowheads="1"/>
              </p:cNvSpPr>
              <p:nvPr/>
            </p:nvSpPr>
            <p:spPr bwMode="auto">
              <a:xfrm>
                <a:off x="1043" y="3465"/>
                <a:ext cx="56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>
                    <a:solidFill>
                      <a:srgbClr val="000000"/>
                    </a:solidFill>
                  </a:rPr>
                  <a:t>2</a:t>
                </a:r>
                <a:endParaRPr lang="it-IT"/>
              </a:p>
            </p:txBody>
          </p:sp>
          <p:sp>
            <p:nvSpPr>
              <p:cNvPr id="25" name="Rectangle 171"/>
              <p:cNvSpPr>
                <a:spLocks noChangeAspect="1" noChangeArrowheads="1"/>
              </p:cNvSpPr>
              <p:nvPr/>
            </p:nvSpPr>
            <p:spPr bwMode="auto">
              <a:xfrm>
                <a:off x="1043" y="3293"/>
                <a:ext cx="5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>
                    <a:solidFill>
                      <a:srgbClr val="000000"/>
                    </a:solidFill>
                  </a:rPr>
                  <a:t>3</a:t>
                </a:r>
                <a:endParaRPr lang="it-IT"/>
              </a:p>
            </p:txBody>
          </p:sp>
          <p:sp>
            <p:nvSpPr>
              <p:cNvPr id="26" name="Rectangle 172"/>
              <p:cNvSpPr>
                <a:spLocks noChangeAspect="1" noChangeArrowheads="1"/>
              </p:cNvSpPr>
              <p:nvPr/>
            </p:nvSpPr>
            <p:spPr bwMode="auto">
              <a:xfrm>
                <a:off x="1043" y="3120"/>
                <a:ext cx="56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>
                    <a:solidFill>
                      <a:srgbClr val="000000"/>
                    </a:solidFill>
                  </a:rPr>
                  <a:t>4</a:t>
                </a:r>
                <a:endParaRPr lang="it-IT"/>
              </a:p>
            </p:txBody>
          </p:sp>
          <p:sp>
            <p:nvSpPr>
              <p:cNvPr id="27" name="Rectangle 173"/>
              <p:cNvSpPr>
                <a:spLocks noChangeAspect="1" noChangeArrowheads="1"/>
              </p:cNvSpPr>
              <p:nvPr/>
            </p:nvSpPr>
            <p:spPr bwMode="auto">
              <a:xfrm>
                <a:off x="1043" y="2952"/>
                <a:ext cx="56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>
                    <a:solidFill>
                      <a:srgbClr val="000000"/>
                    </a:solidFill>
                  </a:rPr>
                  <a:t>5</a:t>
                </a:r>
                <a:endParaRPr lang="it-IT"/>
              </a:p>
            </p:txBody>
          </p:sp>
          <p:sp>
            <p:nvSpPr>
              <p:cNvPr id="28" name="Rectangle 174"/>
              <p:cNvSpPr>
                <a:spLocks noChangeAspect="1" noChangeArrowheads="1"/>
              </p:cNvSpPr>
              <p:nvPr/>
            </p:nvSpPr>
            <p:spPr bwMode="auto">
              <a:xfrm>
                <a:off x="1043" y="2778"/>
                <a:ext cx="5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>
                    <a:solidFill>
                      <a:srgbClr val="000000"/>
                    </a:solidFill>
                  </a:rPr>
                  <a:t>6</a:t>
                </a:r>
                <a:endParaRPr lang="it-IT"/>
              </a:p>
            </p:txBody>
          </p:sp>
          <p:sp>
            <p:nvSpPr>
              <p:cNvPr id="29" name="Rectangle 175"/>
              <p:cNvSpPr>
                <a:spLocks noChangeAspect="1" noChangeArrowheads="1"/>
              </p:cNvSpPr>
              <p:nvPr/>
            </p:nvSpPr>
            <p:spPr bwMode="auto">
              <a:xfrm>
                <a:off x="1043" y="2608"/>
                <a:ext cx="5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>
                    <a:solidFill>
                      <a:srgbClr val="000000"/>
                    </a:solidFill>
                  </a:rPr>
                  <a:t>7</a:t>
                </a:r>
                <a:endParaRPr lang="it-IT"/>
              </a:p>
            </p:txBody>
          </p:sp>
          <p:sp>
            <p:nvSpPr>
              <p:cNvPr id="30" name="Rectangle 176"/>
              <p:cNvSpPr>
                <a:spLocks noChangeAspect="1" noChangeArrowheads="1"/>
              </p:cNvSpPr>
              <p:nvPr/>
            </p:nvSpPr>
            <p:spPr bwMode="auto">
              <a:xfrm>
                <a:off x="1043" y="2437"/>
                <a:ext cx="56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>
                    <a:solidFill>
                      <a:srgbClr val="000000"/>
                    </a:solidFill>
                  </a:rPr>
                  <a:t>8</a:t>
                </a:r>
                <a:endParaRPr lang="it-IT"/>
              </a:p>
            </p:txBody>
          </p:sp>
          <p:sp>
            <p:nvSpPr>
              <p:cNvPr id="31" name="Rectangle 177"/>
              <p:cNvSpPr>
                <a:spLocks noChangeAspect="1" noChangeArrowheads="1"/>
              </p:cNvSpPr>
              <p:nvPr/>
            </p:nvSpPr>
            <p:spPr bwMode="auto">
              <a:xfrm>
                <a:off x="1043" y="2269"/>
                <a:ext cx="56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>
                    <a:solidFill>
                      <a:srgbClr val="000000"/>
                    </a:solidFill>
                  </a:rPr>
                  <a:t>9</a:t>
                </a:r>
                <a:endParaRPr lang="it-IT"/>
              </a:p>
            </p:txBody>
          </p:sp>
          <p:sp>
            <p:nvSpPr>
              <p:cNvPr id="32" name="Line 190"/>
              <p:cNvSpPr>
                <a:spLocks noChangeAspect="1" noChangeShapeType="1"/>
              </p:cNvSpPr>
              <p:nvPr/>
            </p:nvSpPr>
            <p:spPr bwMode="auto">
              <a:xfrm>
                <a:off x="1172" y="1752"/>
                <a:ext cx="0" cy="46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" name="Line 197"/>
              <p:cNvSpPr>
                <a:spLocks noChangeAspect="1" noChangeShapeType="1"/>
              </p:cNvSpPr>
              <p:nvPr/>
            </p:nvSpPr>
            <p:spPr bwMode="auto">
              <a:xfrm>
                <a:off x="1109" y="2180"/>
                <a:ext cx="108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" name="Line 198"/>
              <p:cNvSpPr>
                <a:spLocks noChangeAspect="1" noChangeShapeType="1"/>
              </p:cNvSpPr>
              <p:nvPr/>
            </p:nvSpPr>
            <p:spPr bwMode="auto">
              <a:xfrm>
                <a:off x="1109" y="2259"/>
                <a:ext cx="108" cy="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" name="Line 199"/>
              <p:cNvSpPr>
                <a:spLocks noChangeAspect="1" noChangeShapeType="1"/>
              </p:cNvSpPr>
              <p:nvPr/>
            </p:nvSpPr>
            <p:spPr bwMode="auto">
              <a:xfrm>
                <a:off x="1161" y="2108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" name="Line 200"/>
              <p:cNvSpPr>
                <a:spLocks noChangeAspect="1" noChangeShapeType="1"/>
              </p:cNvSpPr>
              <p:nvPr/>
            </p:nvSpPr>
            <p:spPr bwMode="auto">
              <a:xfrm>
                <a:off x="1161" y="1955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" name="Rectangle 201"/>
              <p:cNvSpPr>
                <a:spLocks noChangeAspect="1" noChangeArrowheads="1"/>
              </p:cNvSpPr>
              <p:nvPr/>
            </p:nvSpPr>
            <p:spPr bwMode="auto">
              <a:xfrm>
                <a:off x="1020" y="2068"/>
                <a:ext cx="11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 dirty="0">
                    <a:solidFill>
                      <a:srgbClr val="000000"/>
                    </a:solidFill>
                  </a:rPr>
                  <a:t>35</a:t>
                </a:r>
                <a:endParaRPr lang="it-IT" dirty="0"/>
              </a:p>
            </p:txBody>
          </p:sp>
          <p:sp>
            <p:nvSpPr>
              <p:cNvPr id="38" name="Rectangle 202"/>
              <p:cNvSpPr>
                <a:spLocks noChangeAspect="1" noChangeArrowheads="1"/>
              </p:cNvSpPr>
              <p:nvPr/>
            </p:nvSpPr>
            <p:spPr bwMode="auto">
              <a:xfrm>
                <a:off x="1020" y="1915"/>
                <a:ext cx="113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900">
                    <a:solidFill>
                      <a:srgbClr val="000000"/>
                    </a:solidFill>
                  </a:rPr>
                  <a:t>40</a:t>
                </a:r>
                <a:endParaRPr lang="it-IT"/>
              </a:p>
            </p:txBody>
          </p:sp>
          <p:grpSp>
            <p:nvGrpSpPr>
              <p:cNvPr id="39" name="Group 208"/>
              <p:cNvGrpSpPr>
                <a:grpSpLocks noChangeAspect="1"/>
              </p:cNvGrpSpPr>
              <p:nvPr/>
            </p:nvGrpSpPr>
            <p:grpSpPr bwMode="auto">
              <a:xfrm>
                <a:off x="1289" y="2024"/>
                <a:ext cx="237" cy="1811"/>
                <a:chOff x="2699" y="1026"/>
                <a:chExt cx="300" cy="2106"/>
              </a:xfrm>
            </p:grpSpPr>
            <p:sp>
              <p:nvSpPr>
                <p:cNvPr id="40" name="Rectangle 193"/>
                <p:cNvSpPr>
                  <a:spLocks noChangeAspect="1" noChangeArrowheads="1"/>
                </p:cNvSpPr>
                <p:nvPr/>
              </p:nvSpPr>
              <p:spPr bwMode="auto">
                <a:xfrm>
                  <a:off x="2699" y="1026"/>
                  <a:ext cx="300" cy="2106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42" name="Line 204"/>
                <p:cNvSpPr>
                  <a:spLocks noChangeAspect="1" noChangeShapeType="1"/>
                </p:cNvSpPr>
                <p:nvPr/>
              </p:nvSpPr>
              <p:spPr bwMode="auto">
                <a:xfrm>
                  <a:off x="2699" y="1344"/>
                  <a:ext cx="295" cy="181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  <p:sp>
              <p:nvSpPr>
                <p:cNvPr id="43" name="Line 207"/>
                <p:cNvSpPr>
                  <a:spLocks noChangeAspect="1" noChangeShapeType="1"/>
                </p:cNvSpPr>
                <p:nvPr/>
              </p:nvSpPr>
              <p:spPr bwMode="auto">
                <a:xfrm>
                  <a:off x="2699" y="1435"/>
                  <a:ext cx="295" cy="181"/>
                </a:xfrm>
                <a:prstGeom prst="line">
                  <a:avLst/>
                </a:prstGeom>
                <a:noFill/>
                <a:ln w="1587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</p:grpSp>
        <p:sp>
          <p:nvSpPr>
            <p:cNvPr id="55" name="Rectangle 212"/>
            <p:cNvSpPr>
              <a:spLocks noChangeAspect="1" noChangeArrowheads="1"/>
            </p:cNvSpPr>
            <p:nvPr/>
          </p:nvSpPr>
          <p:spPr bwMode="auto">
            <a:xfrm>
              <a:off x="5580063" y="2916238"/>
              <a:ext cx="301625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it-IT" sz="1000" b="1">
                  <a:solidFill>
                    <a:srgbClr val="000000"/>
                  </a:solidFill>
                </a:rPr>
                <a:t>K562</a:t>
              </a:r>
              <a:endParaRPr lang="it-IT" sz="1000" b="1"/>
            </a:p>
          </p:txBody>
        </p:sp>
        <p:sp>
          <p:nvSpPr>
            <p:cNvPr id="56" name="Rectangle 213"/>
            <p:cNvSpPr>
              <a:spLocks noChangeAspect="1" noChangeArrowheads="1"/>
            </p:cNvSpPr>
            <p:nvPr/>
          </p:nvSpPr>
          <p:spPr bwMode="auto">
            <a:xfrm>
              <a:off x="5940425" y="2916238"/>
              <a:ext cx="309563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000" b="1">
                  <a:solidFill>
                    <a:srgbClr val="000000"/>
                  </a:solidFill>
                </a:rPr>
                <a:t>HL60</a:t>
              </a:r>
              <a:endParaRPr lang="it-IT" sz="1000" b="1"/>
            </a:p>
          </p:txBody>
        </p:sp>
        <p:sp>
          <p:nvSpPr>
            <p:cNvPr id="57" name="Rectangle 214"/>
            <p:cNvSpPr>
              <a:spLocks noChangeAspect="1" noChangeArrowheads="1"/>
            </p:cNvSpPr>
            <p:nvPr/>
          </p:nvSpPr>
          <p:spPr bwMode="auto">
            <a:xfrm>
              <a:off x="6369050" y="2916238"/>
              <a:ext cx="254000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it-IT" sz="1000" b="1">
                  <a:solidFill>
                    <a:srgbClr val="000000"/>
                  </a:solidFill>
                </a:rPr>
                <a:t>NB4</a:t>
              </a:r>
              <a:endParaRPr lang="it-IT" sz="1000" b="1"/>
            </a:p>
          </p:txBody>
        </p:sp>
        <p:sp>
          <p:nvSpPr>
            <p:cNvPr id="58" name="Rectangle 215"/>
            <p:cNvSpPr>
              <a:spLocks noChangeAspect="1" noChangeArrowheads="1"/>
            </p:cNvSpPr>
            <p:nvPr/>
          </p:nvSpPr>
          <p:spPr bwMode="auto">
            <a:xfrm>
              <a:off x="6732588" y="2916238"/>
              <a:ext cx="254000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000" b="1">
                  <a:solidFill>
                    <a:srgbClr val="000000"/>
                  </a:solidFill>
                </a:rPr>
                <a:t>ML2</a:t>
              </a:r>
              <a:endParaRPr lang="it-IT" sz="1000" b="1"/>
            </a:p>
          </p:txBody>
        </p:sp>
        <p:sp>
          <p:nvSpPr>
            <p:cNvPr id="59" name="Rectangle 216"/>
            <p:cNvSpPr>
              <a:spLocks noChangeAspect="1" noChangeArrowheads="1"/>
            </p:cNvSpPr>
            <p:nvPr/>
          </p:nvSpPr>
          <p:spPr bwMode="auto">
            <a:xfrm>
              <a:off x="7154308" y="2924175"/>
              <a:ext cx="137633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000" b="1" dirty="0" err="1" smtClean="0">
                  <a:solidFill>
                    <a:srgbClr val="000000"/>
                  </a:solidFill>
                </a:rPr>
                <a:t>pb</a:t>
              </a:r>
              <a:endParaRPr lang="it-IT" sz="1000" b="1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218"/>
            <p:cNvSpPr txBox="1">
              <a:spLocks noChangeAspect="1" noChangeArrowheads="1"/>
            </p:cNvSpPr>
            <p:nvPr/>
          </p:nvSpPr>
          <p:spPr bwMode="auto">
            <a:xfrm rot="16200000">
              <a:off x="4273550" y="1831975"/>
              <a:ext cx="16414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000" b="1"/>
                <a:t>CK2</a:t>
              </a:r>
              <a:r>
                <a:rPr lang="el-GR" sz="1000" b="1">
                  <a:ea typeface="Arial" charset="0"/>
                  <a:cs typeface="Arial" charset="0"/>
                </a:rPr>
                <a:t>α</a:t>
              </a:r>
              <a:r>
                <a:rPr lang="it-IT" sz="1000" b="1">
                  <a:ea typeface="Arial" charset="0"/>
                  <a:cs typeface="Arial" charset="0"/>
                </a:rPr>
                <a:t> expression mRNA</a:t>
              </a:r>
            </a:p>
            <a:p>
              <a:pPr algn="ctr"/>
              <a:r>
                <a:rPr lang="it-IT" sz="1000" b="1">
                  <a:ea typeface="Arial" charset="0"/>
                  <a:cs typeface="Arial" charset="0"/>
                </a:rPr>
                <a:t>(arbitrary values)</a:t>
              </a:r>
              <a:endParaRPr lang="el-GR" sz="1000" b="1">
                <a:ea typeface="Arial" charset="0"/>
                <a:cs typeface="Arial" charset="0"/>
              </a:endParaRPr>
            </a:p>
          </p:txBody>
        </p:sp>
      </p:grpSp>
      <p:grpSp>
        <p:nvGrpSpPr>
          <p:cNvPr id="110" name="Group 235"/>
          <p:cNvGrpSpPr>
            <a:grpSpLocks/>
          </p:cNvGrpSpPr>
          <p:nvPr/>
        </p:nvGrpSpPr>
        <p:grpSpPr bwMode="auto">
          <a:xfrm>
            <a:off x="4687896" y="728796"/>
            <a:ext cx="3409950" cy="2433637"/>
            <a:chOff x="188" y="491"/>
            <a:chExt cx="2148" cy="1533"/>
          </a:xfrm>
        </p:grpSpPr>
        <p:grpSp>
          <p:nvGrpSpPr>
            <p:cNvPr id="111" name="Group 50"/>
            <p:cNvGrpSpPr>
              <a:grpSpLocks noChangeAspect="1"/>
            </p:cNvGrpSpPr>
            <p:nvPr/>
          </p:nvGrpSpPr>
          <p:grpSpPr bwMode="auto">
            <a:xfrm>
              <a:off x="458" y="754"/>
              <a:ext cx="1565" cy="1016"/>
              <a:chOff x="1247" y="1134"/>
              <a:chExt cx="2151" cy="2028"/>
            </a:xfrm>
          </p:grpSpPr>
          <p:sp>
            <p:nvSpPr>
              <p:cNvPr id="134" name="Rectangle 8"/>
              <p:cNvSpPr>
                <a:spLocks noChangeAspect="1" noChangeArrowheads="1"/>
              </p:cNvSpPr>
              <p:nvPr/>
            </p:nvSpPr>
            <p:spPr bwMode="auto">
              <a:xfrm>
                <a:off x="1569" y="1338"/>
                <a:ext cx="15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5" name="Rectangle 9"/>
              <p:cNvSpPr>
                <a:spLocks noChangeAspect="1" noChangeArrowheads="1"/>
              </p:cNvSpPr>
              <p:nvPr/>
            </p:nvSpPr>
            <p:spPr bwMode="auto">
              <a:xfrm>
                <a:off x="1837" y="1452"/>
                <a:ext cx="150" cy="156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6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2109" y="1476"/>
                <a:ext cx="150" cy="154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7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2381" y="1674"/>
                <a:ext cx="156" cy="13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8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2653" y="2850"/>
                <a:ext cx="150" cy="16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9" name="Rectangle 14"/>
              <p:cNvSpPr>
                <a:spLocks noChangeAspect="1" noChangeArrowheads="1"/>
              </p:cNvSpPr>
              <p:nvPr/>
            </p:nvSpPr>
            <p:spPr bwMode="auto">
              <a:xfrm>
                <a:off x="2911" y="2844"/>
                <a:ext cx="150" cy="17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0" name="Rectangle 15"/>
              <p:cNvSpPr>
                <a:spLocks noChangeAspect="1" noChangeArrowheads="1"/>
              </p:cNvSpPr>
              <p:nvPr/>
            </p:nvSpPr>
            <p:spPr bwMode="auto">
              <a:xfrm>
                <a:off x="3184" y="2514"/>
                <a:ext cx="150" cy="50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1" name="Line 16"/>
              <p:cNvSpPr>
                <a:spLocks noChangeAspect="1" noChangeShapeType="1"/>
              </p:cNvSpPr>
              <p:nvPr/>
            </p:nvSpPr>
            <p:spPr bwMode="auto">
              <a:xfrm>
                <a:off x="1455" y="1182"/>
                <a:ext cx="0" cy="183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2" name="Line 17"/>
              <p:cNvSpPr>
                <a:spLocks noChangeAspect="1" noChangeShapeType="1"/>
              </p:cNvSpPr>
              <p:nvPr/>
            </p:nvSpPr>
            <p:spPr bwMode="auto">
              <a:xfrm>
                <a:off x="1431" y="3018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3" name="Line 18"/>
              <p:cNvSpPr>
                <a:spLocks noChangeAspect="1" noChangeShapeType="1"/>
              </p:cNvSpPr>
              <p:nvPr/>
            </p:nvSpPr>
            <p:spPr bwMode="auto">
              <a:xfrm>
                <a:off x="1431" y="271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4" name="Line 19"/>
              <p:cNvSpPr>
                <a:spLocks noChangeAspect="1" noChangeShapeType="1"/>
              </p:cNvSpPr>
              <p:nvPr/>
            </p:nvSpPr>
            <p:spPr bwMode="auto">
              <a:xfrm>
                <a:off x="1431" y="2406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5" name="Line 20"/>
              <p:cNvSpPr>
                <a:spLocks noChangeAspect="1" noChangeShapeType="1"/>
              </p:cNvSpPr>
              <p:nvPr/>
            </p:nvSpPr>
            <p:spPr bwMode="auto">
              <a:xfrm>
                <a:off x="1431" y="2100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6" name="Line 21"/>
              <p:cNvSpPr>
                <a:spLocks noChangeAspect="1" noChangeShapeType="1"/>
              </p:cNvSpPr>
              <p:nvPr/>
            </p:nvSpPr>
            <p:spPr bwMode="auto">
              <a:xfrm>
                <a:off x="1431" y="1794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7" name="Line 22"/>
              <p:cNvSpPr>
                <a:spLocks noChangeAspect="1" noChangeShapeType="1"/>
              </p:cNvSpPr>
              <p:nvPr/>
            </p:nvSpPr>
            <p:spPr bwMode="auto">
              <a:xfrm>
                <a:off x="1431" y="1488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8" name="Line 23"/>
              <p:cNvSpPr>
                <a:spLocks noChangeAspect="1" noChangeShapeType="1"/>
              </p:cNvSpPr>
              <p:nvPr/>
            </p:nvSpPr>
            <p:spPr bwMode="auto">
              <a:xfrm>
                <a:off x="1431" y="1182"/>
                <a:ext cx="2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9" name="Line 24"/>
              <p:cNvSpPr>
                <a:spLocks noChangeAspect="1" noChangeShapeType="1"/>
              </p:cNvSpPr>
              <p:nvPr/>
            </p:nvSpPr>
            <p:spPr bwMode="auto">
              <a:xfrm>
                <a:off x="1455" y="3018"/>
                <a:ext cx="194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0" name="Line 25"/>
              <p:cNvSpPr>
                <a:spLocks noChangeAspect="1" noChangeShapeType="1"/>
              </p:cNvSpPr>
              <p:nvPr/>
            </p:nvSpPr>
            <p:spPr bwMode="auto">
              <a:xfrm flipV="1">
                <a:off x="1455" y="301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1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1312" y="2971"/>
                <a:ext cx="61" cy="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1000">
                    <a:solidFill>
                      <a:srgbClr val="000000"/>
                    </a:solidFill>
                  </a:rPr>
                  <a:t>0</a:t>
                </a:r>
                <a:endParaRPr lang="it-IT"/>
              </a:p>
            </p:txBody>
          </p:sp>
          <p:sp>
            <p:nvSpPr>
              <p:cNvPr id="152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1247" y="2665"/>
                <a:ext cx="152" cy="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1000">
                    <a:solidFill>
                      <a:srgbClr val="000000"/>
                    </a:solidFill>
                  </a:rPr>
                  <a:t>0.2</a:t>
                </a:r>
                <a:endParaRPr lang="it-IT"/>
              </a:p>
            </p:txBody>
          </p:sp>
          <p:sp>
            <p:nvSpPr>
              <p:cNvPr id="153" name="Rectangle 36"/>
              <p:cNvSpPr>
                <a:spLocks noChangeAspect="1" noChangeArrowheads="1"/>
              </p:cNvSpPr>
              <p:nvPr/>
            </p:nvSpPr>
            <p:spPr bwMode="auto">
              <a:xfrm>
                <a:off x="1247" y="2361"/>
                <a:ext cx="152" cy="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1000">
                    <a:solidFill>
                      <a:srgbClr val="000000"/>
                    </a:solidFill>
                  </a:rPr>
                  <a:t>0.4</a:t>
                </a:r>
                <a:endParaRPr lang="it-IT"/>
              </a:p>
            </p:txBody>
          </p:sp>
          <p:sp>
            <p:nvSpPr>
              <p:cNvPr id="154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1247" y="2053"/>
                <a:ext cx="152" cy="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1000">
                    <a:solidFill>
                      <a:srgbClr val="000000"/>
                    </a:solidFill>
                  </a:rPr>
                  <a:t>0.6</a:t>
                </a:r>
                <a:endParaRPr lang="it-IT"/>
              </a:p>
            </p:txBody>
          </p:sp>
          <p:sp>
            <p:nvSpPr>
              <p:cNvPr id="155" name="Rectangle 38"/>
              <p:cNvSpPr>
                <a:spLocks noChangeAspect="1" noChangeArrowheads="1"/>
              </p:cNvSpPr>
              <p:nvPr/>
            </p:nvSpPr>
            <p:spPr bwMode="auto">
              <a:xfrm>
                <a:off x="1247" y="1746"/>
                <a:ext cx="152" cy="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1000">
                    <a:solidFill>
                      <a:srgbClr val="000000"/>
                    </a:solidFill>
                  </a:rPr>
                  <a:t>0.8</a:t>
                </a:r>
                <a:endParaRPr lang="it-IT"/>
              </a:p>
            </p:txBody>
          </p:sp>
          <p:sp>
            <p:nvSpPr>
              <p:cNvPr id="156" name="Rectangle 39"/>
              <p:cNvSpPr>
                <a:spLocks noChangeAspect="1" noChangeArrowheads="1"/>
              </p:cNvSpPr>
              <p:nvPr/>
            </p:nvSpPr>
            <p:spPr bwMode="auto">
              <a:xfrm>
                <a:off x="1312" y="1442"/>
                <a:ext cx="61" cy="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1000">
                    <a:solidFill>
                      <a:srgbClr val="000000"/>
                    </a:solidFill>
                  </a:rPr>
                  <a:t>1</a:t>
                </a:r>
                <a:endParaRPr lang="it-IT"/>
              </a:p>
            </p:txBody>
          </p:sp>
          <p:sp>
            <p:nvSpPr>
              <p:cNvPr id="157" name="Rectangle 40"/>
              <p:cNvSpPr>
                <a:spLocks noChangeAspect="1" noChangeArrowheads="1"/>
              </p:cNvSpPr>
              <p:nvPr/>
            </p:nvSpPr>
            <p:spPr bwMode="auto">
              <a:xfrm>
                <a:off x="1247" y="1134"/>
                <a:ext cx="152" cy="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1000">
                    <a:solidFill>
                      <a:srgbClr val="000000"/>
                    </a:solidFill>
                  </a:rPr>
                  <a:t>1.2</a:t>
                </a:r>
                <a:endParaRPr lang="it-IT"/>
              </a:p>
            </p:txBody>
          </p:sp>
        </p:grpSp>
        <p:sp>
          <p:nvSpPr>
            <p:cNvPr id="112" name="Rectangle 41"/>
            <p:cNvSpPr>
              <a:spLocks noChangeAspect="1" noChangeArrowheads="1"/>
            </p:cNvSpPr>
            <p:nvPr/>
          </p:nvSpPr>
          <p:spPr bwMode="auto">
            <a:xfrm>
              <a:off x="630" y="1728"/>
              <a:ext cx="19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it-IT" sz="1000" b="1">
                  <a:solidFill>
                    <a:srgbClr val="000000"/>
                  </a:solidFill>
                </a:rPr>
                <a:t>K562</a:t>
              </a:r>
              <a:endParaRPr lang="it-IT" b="1"/>
            </a:p>
          </p:txBody>
        </p:sp>
        <p:sp>
          <p:nvSpPr>
            <p:cNvPr id="113" name="Rectangle 42"/>
            <p:cNvSpPr>
              <a:spLocks noChangeAspect="1" noChangeArrowheads="1"/>
            </p:cNvSpPr>
            <p:nvPr/>
          </p:nvSpPr>
          <p:spPr bwMode="auto">
            <a:xfrm>
              <a:off x="842" y="1728"/>
              <a:ext cx="19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000" b="1">
                  <a:solidFill>
                    <a:srgbClr val="000000"/>
                  </a:solidFill>
                </a:rPr>
                <a:t>HL60</a:t>
              </a:r>
              <a:endParaRPr lang="it-IT" b="1"/>
            </a:p>
          </p:txBody>
        </p:sp>
        <p:sp>
          <p:nvSpPr>
            <p:cNvPr id="114" name="Rectangle 43"/>
            <p:cNvSpPr>
              <a:spLocks noChangeAspect="1" noChangeArrowheads="1"/>
            </p:cNvSpPr>
            <p:nvPr/>
          </p:nvSpPr>
          <p:spPr bwMode="auto">
            <a:xfrm>
              <a:off x="1082" y="1728"/>
              <a:ext cx="16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it-IT" sz="1000" b="1">
                  <a:solidFill>
                    <a:srgbClr val="000000"/>
                  </a:solidFill>
                </a:rPr>
                <a:t>NB4</a:t>
              </a:r>
              <a:endParaRPr lang="it-IT" b="1"/>
            </a:p>
          </p:txBody>
        </p:sp>
        <p:sp>
          <p:nvSpPr>
            <p:cNvPr id="115" name="Rectangle 44"/>
            <p:cNvSpPr>
              <a:spLocks noChangeAspect="1" noChangeArrowheads="1"/>
            </p:cNvSpPr>
            <p:nvPr/>
          </p:nvSpPr>
          <p:spPr bwMode="auto">
            <a:xfrm>
              <a:off x="1279" y="1728"/>
              <a:ext cx="16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it-IT" sz="1000" b="1">
                  <a:solidFill>
                    <a:srgbClr val="000000"/>
                  </a:solidFill>
                </a:rPr>
                <a:t>ML2</a:t>
              </a:r>
              <a:endParaRPr lang="it-IT" b="1"/>
            </a:p>
          </p:txBody>
        </p:sp>
        <p:sp>
          <p:nvSpPr>
            <p:cNvPr id="116" name="Rectangle 45"/>
            <p:cNvSpPr>
              <a:spLocks noChangeAspect="1" noChangeArrowheads="1"/>
            </p:cNvSpPr>
            <p:nvPr/>
          </p:nvSpPr>
          <p:spPr bwMode="auto">
            <a:xfrm>
              <a:off x="1476" y="1728"/>
              <a:ext cx="16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000" b="1">
                  <a:solidFill>
                    <a:srgbClr val="000000"/>
                  </a:solidFill>
                </a:rPr>
                <a:t>pb 1</a:t>
              </a:r>
              <a:endParaRPr lang="it-IT" b="1"/>
            </a:p>
          </p:txBody>
        </p:sp>
        <p:sp>
          <p:nvSpPr>
            <p:cNvPr id="117" name="Rectangle 46"/>
            <p:cNvSpPr>
              <a:spLocks noChangeAspect="1" noChangeArrowheads="1"/>
            </p:cNvSpPr>
            <p:nvPr/>
          </p:nvSpPr>
          <p:spPr bwMode="auto">
            <a:xfrm>
              <a:off x="1676" y="1728"/>
              <a:ext cx="14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000" b="1">
                  <a:solidFill>
                    <a:srgbClr val="000000"/>
                  </a:solidFill>
                </a:rPr>
                <a:t>pb2</a:t>
              </a:r>
              <a:endParaRPr lang="it-IT" b="1"/>
            </a:p>
          </p:txBody>
        </p:sp>
        <p:sp>
          <p:nvSpPr>
            <p:cNvPr id="118" name="Rectangle 48"/>
            <p:cNvSpPr>
              <a:spLocks noChangeAspect="1" noChangeArrowheads="1"/>
            </p:cNvSpPr>
            <p:nvPr/>
          </p:nvSpPr>
          <p:spPr bwMode="auto">
            <a:xfrm>
              <a:off x="1884" y="1728"/>
              <a:ext cx="12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it-IT" sz="1000" b="1">
                  <a:solidFill>
                    <a:srgbClr val="000000"/>
                  </a:solidFill>
                </a:rPr>
                <a:t>bm</a:t>
              </a:r>
              <a:endParaRPr lang="it-IT" b="1"/>
            </a:p>
          </p:txBody>
        </p:sp>
        <p:sp>
          <p:nvSpPr>
            <p:cNvPr id="119" name="Line 51"/>
            <p:cNvSpPr>
              <a:spLocks noChangeAspect="1" noChangeShapeType="1"/>
            </p:cNvSpPr>
            <p:nvPr/>
          </p:nvSpPr>
          <p:spPr bwMode="auto">
            <a:xfrm>
              <a:off x="1444" y="1870"/>
              <a:ext cx="558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0" name="Text Box 52"/>
            <p:cNvSpPr txBox="1">
              <a:spLocks noChangeAspect="1" noChangeArrowheads="1"/>
            </p:cNvSpPr>
            <p:nvPr/>
          </p:nvSpPr>
          <p:spPr bwMode="auto">
            <a:xfrm>
              <a:off x="1347" y="1870"/>
              <a:ext cx="74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000" b="1" dirty="0" err="1"/>
                <a:t>Healthy</a:t>
              </a:r>
              <a:r>
                <a:rPr lang="it-IT" sz="1000" b="1" dirty="0"/>
                <a:t> </a:t>
              </a:r>
              <a:r>
                <a:rPr lang="it-IT" sz="1000" b="1" dirty="0" err="1"/>
                <a:t>controls</a:t>
              </a:r>
              <a:endParaRPr lang="it-IT" sz="1000" b="1" dirty="0"/>
            </a:p>
          </p:txBody>
        </p:sp>
        <p:sp>
          <p:nvSpPr>
            <p:cNvPr id="121" name="Text Box 56"/>
            <p:cNvSpPr txBox="1">
              <a:spLocks noChangeAspect="1" noChangeArrowheads="1"/>
            </p:cNvSpPr>
            <p:nvPr/>
          </p:nvSpPr>
          <p:spPr bwMode="auto">
            <a:xfrm rot="16200000">
              <a:off x="-168" y="1150"/>
              <a:ext cx="96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000" b="1"/>
                <a:t>CK2</a:t>
              </a:r>
              <a:r>
                <a:rPr lang="el-GR" sz="1000" b="1">
                  <a:ea typeface="Arial" charset="0"/>
                  <a:cs typeface="Arial" charset="0"/>
                </a:rPr>
                <a:t>α</a:t>
              </a:r>
              <a:r>
                <a:rPr lang="it-IT" sz="1000" b="1">
                  <a:ea typeface="Arial" charset="0"/>
                  <a:cs typeface="Arial" charset="0"/>
                </a:rPr>
                <a:t> expression</a:t>
              </a:r>
            </a:p>
            <a:p>
              <a:pPr algn="ctr"/>
              <a:r>
                <a:rPr lang="it-IT" sz="1000" b="1">
                  <a:ea typeface="Arial" charset="0"/>
                  <a:cs typeface="Arial" charset="0"/>
                </a:rPr>
                <a:t>(densitometric values)</a:t>
              </a:r>
              <a:endParaRPr lang="el-GR" sz="1000" b="1">
                <a:ea typeface="Arial" charset="0"/>
                <a:cs typeface="Arial" charset="0"/>
              </a:endParaRPr>
            </a:p>
          </p:txBody>
        </p:sp>
        <p:grpSp>
          <p:nvGrpSpPr>
            <p:cNvPr id="122" name="Group 234"/>
            <p:cNvGrpSpPr>
              <a:grpSpLocks/>
            </p:cNvGrpSpPr>
            <p:nvPr/>
          </p:nvGrpSpPr>
          <p:grpSpPr bwMode="auto">
            <a:xfrm>
              <a:off x="612" y="491"/>
              <a:ext cx="1724" cy="263"/>
              <a:chOff x="612" y="373"/>
              <a:chExt cx="1724" cy="263"/>
            </a:xfrm>
          </p:grpSpPr>
          <p:grpSp>
            <p:nvGrpSpPr>
              <p:cNvPr id="123" name="Group 231"/>
              <p:cNvGrpSpPr>
                <a:grpSpLocks/>
              </p:cNvGrpSpPr>
              <p:nvPr/>
            </p:nvGrpSpPr>
            <p:grpSpPr bwMode="auto">
              <a:xfrm>
                <a:off x="612" y="391"/>
                <a:ext cx="1406" cy="136"/>
                <a:chOff x="612" y="391"/>
                <a:chExt cx="1406" cy="136"/>
              </a:xfrm>
            </p:grpSpPr>
            <p:pic>
              <p:nvPicPr>
                <p:cNvPr id="131" name="Picture 219"/>
                <p:cNvPicPr>
                  <a:picLocks noChangeAspect="1" noChangeArrowheads="1"/>
                </p:cNvPicPr>
                <p:nvPr/>
              </p:nvPicPr>
              <p:blipFill>
                <a:blip r:embed="rId2">
                  <a:lum bright="-6000" contrast="18000"/>
                </a:blip>
                <a:srcRect r="36612" b="-20354"/>
                <a:stretch>
                  <a:fillRect/>
                </a:stretch>
              </p:blipFill>
              <p:spPr bwMode="auto">
                <a:xfrm>
                  <a:off x="612" y="391"/>
                  <a:ext cx="1023" cy="1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" name="Picture 220"/>
                <p:cNvPicPr>
                  <a:picLocks noChangeAspect="1" noChangeArrowheads="1"/>
                </p:cNvPicPr>
                <p:nvPr/>
              </p:nvPicPr>
              <p:blipFill>
                <a:blip r:embed="rId2">
                  <a:lum bright="-6000" contrast="18000"/>
                </a:blip>
                <a:srcRect l="76251" b="-20354"/>
                <a:stretch>
                  <a:fillRect/>
                </a:stretch>
              </p:blipFill>
              <p:spPr bwMode="auto">
                <a:xfrm>
                  <a:off x="1635" y="391"/>
                  <a:ext cx="383" cy="1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33" name="Rectangle 226"/>
                <p:cNvSpPr>
                  <a:spLocks noChangeArrowheads="1"/>
                </p:cNvSpPr>
                <p:nvPr/>
              </p:nvSpPr>
              <p:spPr bwMode="auto">
                <a:xfrm>
                  <a:off x="612" y="392"/>
                  <a:ext cx="1406" cy="113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  <p:grpSp>
            <p:nvGrpSpPr>
              <p:cNvPr id="124" name="Group 230"/>
              <p:cNvGrpSpPr>
                <a:grpSpLocks/>
              </p:cNvGrpSpPr>
              <p:nvPr/>
            </p:nvGrpSpPr>
            <p:grpSpPr bwMode="auto">
              <a:xfrm>
                <a:off x="612" y="527"/>
                <a:ext cx="1406" cy="91"/>
                <a:chOff x="612" y="527"/>
                <a:chExt cx="1406" cy="91"/>
              </a:xfrm>
            </p:grpSpPr>
            <p:grpSp>
              <p:nvGrpSpPr>
                <p:cNvPr id="127" name="Group 225"/>
                <p:cNvGrpSpPr>
                  <a:grpSpLocks/>
                </p:cNvGrpSpPr>
                <p:nvPr/>
              </p:nvGrpSpPr>
              <p:grpSpPr bwMode="auto">
                <a:xfrm>
                  <a:off x="612" y="527"/>
                  <a:ext cx="1406" cy="91"/>
                  <a:chOff x="431" y="2432"/>
                  <a:chExt cx="1360" cy="91"/>
                </a:xfrm>
              </p:grpSpPr>
              <p:pic>
                <p:nvPicPr>
                  <p:cNvPr id="129" name="Picture 223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lum bright="17000" contrast="48000"/>
                  </a:blip>
                  <a:srcRect t="19167" r="35080" b="5417"/>
                  <a:stretch>
                    <a:fillRect/>
                  </a:stretch>
                </p:blipFill>
                <p:spPr bwMode="auto">
                  <a:xfrm>
                    <a:off x="431" y="2432"/>
                    <a:ext cx="998" cy="9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130" name="Picture 224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lum bright="-16000" contrast="48000"/>
                  </a:blip>
                  <a:srcRect l="76694" t="19167" r="-307" b="5417"/>
                  <a:stretch>
                    <a:fillRect/>
                  </a:stretch>
                </p:blipFill>
                <p:spPr bwMode="auto">
                  <a:xfrm>
                    <a:off x="1428" y="2432"/>
                    <a:ext cx="363" cy="9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sp>
              <p:nvSpPr>
                <p:cNvPr id="128" name="Rectangle 229"/>
                <p:cNvSpPr>
                  <a:spLocks noChangeArrowheads="1"/>
                </p:cNvSpPr>
                <p:nvPr/>
              </p:nvSpPr>
              <p:spPr bwMode="auto">
                <a:xfrm>
                  <a:off x="612" y="528"/>
                  <a:ext cx="1406" cy="9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it-IT"/>
                </a:p>
              </p:txBody>
            </p:sp>
          </p:grpSp>
          <p:sp>
            <p:nvSpPr>
              <p:cNvPr id="125" name="Text Box 232"/>
              <p:cNvSpPr txBox="1">
                <a:spLocks noChangeArrowheads="1"/>
              </p:cNvSpPr>
              <p:nvPr/>
            </p:nvSpPr>
            <p:spPr bwMode="auto">
              <a:xfrm>
                <a:off x="1973" y="373"/>
                <a:ext cx="325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it-IT" sz="1000" b="1"/>
                  <a:t>CK2</a:t>
                </a:r>
                <a:r>
                  <a:rPr lang="el-GR" sz="1000" b="1">
                    <a:ea typeface="Arial" charset="0"/>
                    <a:cs typeface="Arial" charset="0"/>
                  </a:rPr>
                  <a:t>α</a:t>
                </a:r>
              </a:p>
            </p:txBody>
          </p:sp>
          <p:sp>
            <p:nvSpPr>
              <p:cNvPr id="126" name="Text Box 233"/>
              <p:cNvSpPr txBox="1">
                <a:spLocks noChangeArrowheads="1"/>
              </p:cNvSpPr>
              <p:nvPr/>
            </p:nvSpPr>
            <p:spPr bwMode="auto">
              <a:xfrm>
                <a:off x="1985" y="482"/>
                <a:ext cx="351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l-GR" sz="1000" b="1">
                    <a:ea typeface="Arial" charset="0"/>
                    <a:cs typeface="Arial" charset="0"/>
                  </a:rPr>
                  <a:t>β</a:t>
                </a:r>
                <a:r>
                  <a:rPr lang="it-IT" sz="1000" b="1">
                    <a:ea typeface="Arial" charset="0"/>
                    <a:cs typeface="Arial" charset="0"/>
                  </a:rPr>
                  <a:t>actin</a:t>
                </a:r>
                <a:endParaRPr lang="el-GR" sz="1000" b="1">
                  <a:ea typeface="Arial" charset="0"/>
                  <a:cs typeface="Arial" charset="0"/>
                </a:endParaRPr>
              </a:p>
            </p:txBody>
          </p:sp>
        </p:grpSp>
      </p:grpSp>
      <p:sp>
        <p:nvSpPr>
          <p:cNvPr id="158" name="CasellaDiTesto 1710"/>
          <p:cNvSpPr txBox="1">
            <a:spLocks noChangeArrowheads="1"/>
          </p:cNvSpPr>
          <p:nvPr/>
        </p:nvSpPr>
        <p:spPr bwMode="auto">
          <a:xfrm>
            <a:off x="381000" y="76200"/>
            <a:ext cx="3000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sz="1200" b="1" dirty="0"/>
              <a:t>A</a:t>
            </a:r>
          </a:p>
        </p:txBody>
      </p:sp>
      <p:sp>
        <p:nvSpPr>
          <p:cNvPr id="159" name="Text Box 124"/>
          <p:cNvSpPr txBox="1">
            <a:spLocks noChangeArrowheads="1"/>
          </p:cNvSpPr>
          <p:nvPr/>
        </p:nvSpPr>
        <p:spPr bwMode="auto">
          <a:xfrm>
            <a:off x="4795644" y="762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it-IT" sz="1200" b="1">
                <a:ea typeface="Arial" charset="0"/>
                <a:cs typeface="Arial" charset="0"/>
              </a:rPr>
              <a:t>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51</Words>
  <Application>Microsoft Macintosh PowerPoint</Application>
  <PresentationFormat>Presentazione su schermo (4:3)</PresentationFormat>
  <Paragraphs>40</Paragraphs>
  <Slides>1</Slides>
  <Notes>0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Company>aciugheta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Francesco Piazza</dc:creator>
  <cp:lastModifiedBy>Francesco Piazza</cp:lastModifiedBy>
  <cp:revision>4</cp:revision>
  <dcterms:created xsi:type="dcterms:W3CDTF">2013-09-23T21:35:10Z</dcterms:created>
  <dcterms:modified xsi:type="dcterms:W3CDTF">2013-09-23T21:35:41Z</dcterms:modified>
</cp:coreProperties>
</file>