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38" autoAdjust="0"/>
    <p:restoredTop sz="94660"/>
  </p:normalViewPr>
  <p:slideViewPr>
    <p:cSldViewPr>
      <p:cViewPr>
        <p:scale>
          <a:sx n="100" d="100"/>
          <a:sy n="100" d="100"/>
        </p:scale>
        <p:origin x="-1506" y="36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5A198C5-038A-4F2C-A80C-130F53458C9F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D50D709-22B1-4C02-9E58-DB374DBE9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0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197100" y="696913"/>
            <a:ext cx="2616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Note</a:t>
            </a:r>
            <a:r>
              <a:rPr lang="en-US" baseline="0" dirty="0" smtClean="0"/>
              <a:t> in legend: </a:t>
            </a:r>
          </a:p>
          <a:p>
            <a:pPr eaLnBrk="1" hangingPunct="1">
              <a:spcBef>
                <a:spcPct val="0"/>
              </a:spcBef>
            </a:pPr>
            <a:r>
              <a:rPr lang="en-US" baseline="0" dirty="0" smtClean="0"/>
              <a:t>D. The mutated regions in (x Flipper) progenies were amplified using F1+R1 and F2+R2 respectively and sequenced. The mutated regions in ((x Flipper) x </a:t>
            </a:r>
            <a:r>
              <a:rPr lang="en-US" baseline="0" dirty="0" err="1" smtClean="0"/>
              <a:t>EIIa-Cre</a:t>
            </a:r>
            <a:r>
              <a:rPr lang="en-US" baseline="0" dirty="0" smtClean="0"/>
              <a:t>) progenies were amplified using F1+R2. These PCR products sequenced and the results confirmed the design: the proper deletion of the </a:t>
            </a:r>
            <a:r>
              <a:rPr lang="en-US" baseline="0" dirty="0" err="1" smtClean="0"/>
              <a:t>ObRa</a:t>
            </a:r>
            <a:r>
              <a:rPr lang="en-US" baseline="0" dirty="0" smtClean="0"/>
              <a:t> 19a exon coding region, the insertion of FRT and/or </a:t>
            </a:r>
            <a:r>
              <a:rPr lang="en-US" baseline="0" dirty="0" err="1" smtClean="0"/>
              <a:t>LoxP</a:t>
            </a:r>
            <a:r>
              <a:rPr lang="en-US" baseline="0" dirty="0" smtClean="0"/>
              <a:t> sequence(s) and the mutation of the </a:t>
            </a:r>
            <a:r>
              <a:rPr lang="en-US" baseline="0" dirty="0" err="1" smtClean="0"/>
              <a:t>Afl</a:t>
            </a:r>
            <a:r>
              <a:rPr lang="en-US" baseline="0" dirty="0" smtClean="0"/>
              <a:t> II </a:t>
            </a:r>
            <a:r>
              <a:rPr lang="en-US" baseline="0" smtClean="0"/>
              <a:t>site in exon 19a. </a:t>
            </a: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2F5FF8-A794-4A41-8CF4-8A29FA524DA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97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04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54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47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2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399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0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1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4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00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35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81769-B02C-4F46-B2A0-32F31B601A39}" type="datetimeFigureOut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E4345-1902-475D-BAAC-7A7C9CA443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54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7" name="Text Box 112"/>
          <p:cNvSpPr txBox="1">
            <a:spLocks noChangeArrowheads="1"/>
          </p:cNvSpPr>
          <p:nvPr/>
        </p:nvSpPr>
        <p:spPr bwMode="auto">
          <a:xfrm>
            <a:off x="130955" y="104001"/>
            <a:ext cx="70724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err="1" smtClean="0"/>
              <a:t>SupFig</a:t>
            </a:r>
            <a:r>
              <a:rPr lang="en-US" sz="1200" dirty="0" smtClean="0"/>
              <a:t> 1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57200" y="434340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</a:t>
            </a:r>
          </a:p>
        </p:txBody>
      </p:sp>
      <p:grpSp>
        <p:nvGrpSpPr>
          <p:cNvPr id="233" name="Group 232"/>
          <p:cNvGrpSpPr/>
          <p:nvPr/>
        </p:nvGrpSpPr>
        <p:grpSpPr>
          <a:xfrm>
            <a:off x="381000" y="838200"/>
            <a:ext cx="5943600" cy="1524000"/>
            <a:chOff x="371473" y="1715188"/>
            <a:chExt cx="5747190" cy="1371600"/>
          </a:xfrm>
        </p:grpSpPr>
        <p:sp>
          <p:nvSpPr>
            <p:cNvPr id="186" name="Rectangle 5"/>
            <p:cNvSpPr>
              <a:spLocks noChangeArrowheads="1"/>
            </p:cNvSpPr>
            <p:nvPr/>
          </p:nvSpPr>
          <p:spPr bwMode="auto">
            <a:xfrm>
              <a:off x="4976812" y="2313490"/>
              <a:ext cx="952257" cy="192987"/>
            </a:xfrm>
            <a:prstGeom prst="rect">
              <a:avLst/>
            </a:prstGeom>
            <a:solidFill>
              <a:srgbClr val="CC66FF"/>
            </a:solidFill>
            <a:ln w="9525">
              <a:solidFill>
                <a:srgbClr val="CC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382036" y="1786578"/>
              <a:ext cx="5736627" cy="1300210"/>
              <a:chOff x="320124" y="4047179"/>
              <a:chExt cx="5736627" cy="1300210"/>
            </a:xfrm>
          </p:grpSpPr>
          <p:sp>
            <p:nvSpPr>
              <p:cNvPr id="9218" name="Rectangle 5"/>
              <p:cNvSpPr>
                <a:spLocks noChangeArrowheads="1"/>
              </p:cNvSpPr>
              <p:nvPr/>
            </p:nvSpPr>
            <p:spPr bwMode="auto">
              <a:xfrm>
                <a:off x="4343400" y="4568454"/>
                <a:ext cx="342900" cy="206745"/>
              </a:xfrm>
              <a:prstGeom prst="rect">
                <a:avLst/>
              </a:prstGeom>
              <a:solidFill>
                <a:srgbClr val="CC66FF"/>
              </a:solidFill>
              <a:ln w="9525">
                <a:solidFill>
                  <a:srgbClr val="CC66FF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9219" name="Text Box 8"/>
              <p:cNvSpPr txBox="1">
                <a:spLocks noChangeArrowheads="1"/>
              </p:cNvSpPr>
              <p:nvPr/>
            </p:nvSpPr>
            <p:spPr bwMode="auto">
              <a:xfrm>
                <a:off x="4205288" y="4263655"/>
                <a:ext cx="43954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rgbClr val="CC66FF"/>
                    </a:solidFill>
                  </a:rPr>
                  <a:t>E19a</a:t>
                </a:r>
              </a:p>
            </p:txBody>
          </p:sp>
          <p:sp>
            <p:nvSpPr>
              <p:cNvPr id="9221" name="Line 13"/>
              <p:cNvSpPr>
                <a:spLocks noChangeShapeType="1"/>
              </p:cNvSpPr>
              <p:nvPr/>
            </p:nvSpPr>
            <p:spPr bwMode="auto">
              <a:xfrm flipV="1">
                <a:off x="5026222" y="4170290"/>
                <a:ext cx="2978" cy="9139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2" name="Text Box 14"/>
              <p:cNvSpPr txBox="1">
                <a:spLocks noChangeArrowheads="1"/>
              </p:cNvSpPr>
              <p:nvPr/>
            </p:nvSpPr>
            <p:spPr bwMode="auto">
              <a:xfrm>
                <a:off x="4357688" y="4990528"/>
                <a:ext cx="30008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/>
                  <a:t>3</a:t>
                </a:r>
                <a:r>
                  <a:rPr lang="en-US" sz="600" dirty="0" smtClean="0"/>
                  <a:t>00</a:t>
                </a:r>
                <a:endParaRPr lang="en-US" sz="600" dirty="0"/>
              </a:p>
            </p:txBody>
          </p:sp>
          <p:sp>
            <p:nvSpPr>
              <p:cNvPr id="9223" name="Text Box 15"/>
              <p:cNvSpPr txBox="1">
                <a:spLocks noChangeArrowheads="1"/>
              </p:cNvSpPr>
              <p:nvPr/>
            </p:nvSpPr>
            <p:spPr bwMode="auto">
              <a:xfrm>
                <a:off x="4841245" y="4990528"/>
                <a:ext cx="26161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/>
                  <a:t>66</a:t>
                </a:r>
              </a:p>
            </p:txBody>
          </p:sp>
          <p:sp>
            <p:nvSpPr>
              <p:cNvPr id="9224" name="Line 16"/>
              <p:cNvSpPr>
                <a:spLocks noChangeShapeType="1"/>
              </p:cNvSpPr>
              <p:nvPr/>
            </p:nvSpPr>
            <p:spPr bwMode="auto">
              <a:xfrm flipV="1">
                <a:off x="5632128" y="4263654"/>
                <a:ext cx="6429" cy="8163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5" name="Text Box 17"/>
              <p:cNvSpPr txBox="1">
                <a:spLocks noChangeArrowheads="1"/>
              </p:cNvSpPr>
              <p:nvPr/>
            </p:nvSpPr>
            <p:spPr bwMode="auto">
              <a:xfrm>
                <a:off x="4738688" y="4263655"/>
                <a:ext cx="38183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 err="1">
                    <a:solidFill>
                      <a:srgbClr val="FF0000"/>
                    </a:solidFill>
                  </a:rPr>
                  <a:t>NdeI</a:t>
                </a:r>
                <a:endParaRPr lang="en-US" sz="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226" name="Text Box 18"/>
              <p:cNvSpPr txBox="1">
                <a:spLocks noChangeArrowheads="1"/>
              </p:cNvSpPr>
              <p:nvPr/>
            </p:nvSpPr>
            <p:spPr bwMode="auto">
              <a:xfrm>
                <a:off x="4972050" y="4051989"/>
                <a:ext cx="389850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 err="1">
                    <a:solidFill>
                      <a:srgbClr val="FF0000"/>
                    </a:solidFill>
                  </a:rPr>
                  <a:t>AflII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227" name="Text Box 19"/>
              <p:cNvSpPr txBox="1">
                <a:spLocks noChangeArrowheads="1"/>
              </p:cNvSpPr>
              <p:nvPr/>
            </p:nvSpPr>
            <p:spPr bwMode="auto">
              <a:xfrm>
                <a:off x="5319932" y="4051989"/>
                <a:ext cx="54722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000" dirty="0" err="1" smtClean="0">
                    <a:solidFill>
                      <a:srgbClr val="33CC33"/>
                    </a:solidFill>
                  </a:rPr>
                  <a:t>EcoRV</a:t>
                </a:r>
                <a:endParaRPr lang="en-US" sz="1000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9228" name="Text Box 22"/>
              <p:cNvSpPr txBox="1">
                <a:spLocks noChangeArrowheads="1"/>
              </p:cNvSpPr>
              <p:nvPr/>
            </p:nvSpPr>
            <p:spPr bwMode="auto">
              <a:xfrm>
                <a:off x="3880248" y="4990528"/>
                <a:ext cx="30008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/>
                  <a:t>700</a:t>
                </a:r>
              </a:p>
            </p:txBody>
          </p:sp>
          <p:sp>
            <p:nvSpPr>
              <p:cNvPr id="9229" name="Text Box 23"/>
              <p:cNvSpPr txBox="1">
                <a:spLocks noChangeArrowheads="1"/>
              </p:cNvSpPr>
              <p:nvPr/>
            </p:nvSpPr>
            <p:spPr bwMode="auto">
              <a:xfrm>
                <a:off x="3486150" y="4263655"/>
                <a:ext cx="405880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 err="1">
                    <a:solidFill>
                      <a:srgbClr val="FF0000"/>
                    </a:solidFill>
                  </a:rPr>
                  <a:t>BsrGI</a:t>
                </a:r>
                <a:endParaRPr lang="en-US" sz="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230" name="Line 24"/>
              <p:cNvSpPr>
                <a:spLocks noChangeShapeType="1"/>
              </p:cNvSpPr>
              <p:nvPr/>
            </p:nvSpPr>
            <p:spPr bwMode="auto">
              <a:xfrm flipV="1">
                <a:off x="1485900" y="4470400"/>
                <a:ext cx="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1" name="Rectangle 25"/>
              <p:cNvSpPr>
                <a:spLocks noChangeArrowheads="1"/>
              </p:cNvSpPr>
              <p:nvPr/>
            </p:nvSpPr>
            <p:spPr bwMode="auto">
              <a:xfrm>
                <a:off x="1485900" y="4470400"/>
                <a:ext cx="114300" cy="10160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2" name="Text Box 26"/>
              <p:cNvSpPr txBox="1">
                <a:spLocks noChangeArrowheads="1"/>
              </p:cNvSpPr>
              <p:nvPr/>
            </p:nvSpPr>
            <p:spPr bwMode="auto">
              <a:xfrm>
                <a:off x="1328737" y="4263655"/>
                <a:ext cx="559769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solidFill>
                      <a:srgbClr val="33CC33"/>
                    </a:solidFill>
                  </a:rPr>
                  <a:t>Probe1</a:t>
                </a:r>
                <a:endParaRPr lang="en-US" sz="1000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9233" name="Text Box 27"/>
              <p:cNvSpPr txBox="1">
                <a:spLocks noChangeArrowheads="1"/>
              </p:cNvSpPr>
              <p:nvPr/>
            </p:nvSpPr>
            <p:spPr bwMode="auto">
              <a:xfrm>
                <a:off x="1672829" y="4602778"/>
                <a:ext cx="420308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3.8Kb</a:t>
                </a:r>
              </a:p>
            </p:txBody>
          </p:sp>
          <p:sp>
            <p:nvSpPr>
              <p:cNvPr id="9234" name="Text Box 28"/>
              <p:cNvSpPr txBox="1">
                <a:spLocks noChangeArrowheads="1"/>
              </p:cNvSpPr>
              <p:nvPr/>
            </p:nvSpPr>
            <p:spPr bwMode="auto">
              <a:xfrm>
                <a:off x="5251339" y="4976627"/>
                <a:ext cx="343364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1Kb</a:t>
                </a:r>
              </a:p>
            </p:txBody>
          </p:sp>
          <p:sp>
            <p:nvSpPr>
              <p:cNvPr id="9235" name="Line 29"/>
              <p:cNvSpPr>
                <a:spLocks noChangeShapeType="1"/>
              </p:cNvSpPr>
              <p:nvPr/>
            </p:nvSpPr>
            <p:spPr bwMode="auto">
              <a:xfrm flipV="1">
                <a:off x="917094" y="4175098"/>
                <a:ext cx="0" cy="5984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6" name="Text Box 30"/>
              <p:cNvSpPr txBox="1">
                <a:spLocks noChangeArrowheads="1"/>
              </p:cNvSpPr>
              <p:nvPr/>
            </p:nvSpPr>
            <p:spPr bwMode="auto">
              <a:xfrm>
                <a:off x="576898" y="4047179"/>
                <a:ext cx="389850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 err="1">
                    <a:solidFill>
                      <a:srgbClr val="33CC33"/>
                    </a:solidFill>
                  </a:rPr>
                  <a:t>AflII</a:t>
                </a:r>
                <a:endParaRPr lang="en-US" sz="1000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9237" name="Text Box 31"/>
              <p:cNvSpPr txBox="1">
                <a:spLocks noChangeArrowheads="1"/>
              </p:cNvSpPr>
              <p:nvPr/>
            </p:nvSpPr>
            <p:spPr bwMode="auto">
              <a:xfrm>
                <a:off x="1044179" y="4602778"/>
                <a:ext cx="420308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2.4Kb</a:t>
                </a:r>
              </a:p>
            </p:txBody>
          </p:sp>
          <p:sp>
            <p:nvSpPr>
              <p:cNvPr id="9238" name="Line 42"/>
              <p:cNvSpPr>
                <a:spLocks noChangeShapeType="1"/>
              </p:cNvSpPr>
              <p:nvPr/>
            </p:nvSpPr>
            <p:spPr bwMode="auto">
              <a:xfrm>
                <a:off x="914400" y="4170290"/>
                <a:ext cx="15488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39" name="Line 43"/>
              <p:cNvSpPr>
                <a:spLocks noChangeShapeType="1"/>
              </p:cNvSpPr>
              <p:nvPr/>
            </p:nvSpPr>
            <p:spPr bwMode="auto">
              <a:xfrm>
                <a:off x="3359840" y="4170290"/>
                <a:ext cx="16693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0" name="Text Box 44"/>
              <p:cNvSpPr txBox="1">
                <a:spLocks noChangeArrowheads="1"/>
              </p:cNvSpPr>
              <p:nvPr/>
            </p:nvSpPr>
            <p:spPr bwMode="auto">
              <a:xfrm>
                <a:off x="2399412" y="4065145"/>
                <a:ext cx="1009380" cy="193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 smtClean="0"/>
                  <a:t>9.22Kb+1.9Kb+71bp </a:t>
                </a:r>
                <a:endParaRPr lang="en-US" sz="800" dirty="0"/>
              </a:p>
            </p:txBody>
          </p:sp>
          <p:sp>
            <p:nvSpPr>
              <p:cNvPr id="9241" name="Line 55"/>
              <p:cNvSpPr>
                <a:spLocks noChangeShapeType="1"/>
              </p:cNvSpPr>
              <p:nvPr/>
            </p:nvSpPr>
            <p:spPr bwMode="auto">
              <a:xfrm flipV="1">
                <a:off x="4686300" y="4572000"/>
                <a:ext cx="0" cy="203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2" name="Rectangle 56"/>
              <p:cNvSpPr>
                <a:spLocks noChangeArrowheads="1"/>
              </p:cNvSpPr>
              <p:nvPr/>
            </p:nvSpPr>
            <p:spPr bwMode="auto">
              <a:xfrm>
                <a:off x="4743450" y="4568454"/>
                <a:ext cx="114300" cy="20674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3" name="Line 58"/>
              <p:cNvSpPr>
                <a:spLocks noChangeShapeType="1"/>
              </p:cNvSpPr>
              <p:nvPr/>
            </p:nvSpPr>
            <p:spPr bwMode="auto">
              <a:xfrm>
                <a:off x="4686300" y="44704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4" name="Line 59"/>
              <p:cNvSpPr>
                <a:spLocks noChangeShapeType="1"/>
              </p:cNvSpPr>
              <p:nvPr/>
            </p:nvSpPr>
            <p:spPr bwMode="auto">
              <a:xfrm>
                <a:off x="4914900" y="44704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5" name="Rectangle 61"/>
              <p:cNvSpPr>
                <a:spLocks noChangeArrowheads="1"/>
              </p:cNvSpPr>
              <p:nvPr/>
            </p:nvSpPr>
            <p:spPr bwMode="auto">
              <a:xfrm>
                <a:off x="4686300" y="4568454"/>
                <a:ext cx="228600" cy="20674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6" name="Line 63"/>
              <p:cNvSpPr>
                <a:spLocks noChangeShapeType="1"/>
              </p:cNvSpPr>
              <p:nvPr/>
            </p:nvSpPr>
            <p:spPr bwMode="auto">
              <a:xfrm>
                <a:off x="4743450" y="4492255"/>
                <a:ext cx="11430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7" name="Line 64"/>
              <p:cNvSpPr>
                <a:spLocks noChangeShapeType="1"/>
              </p:cNvSpPr>
              <p:nvPr/>
            </p:nvSpPr>
            <p:spPr bwMode="auto">
              <a:xfrm>
                <a:off x="4629150" y="5080000"/>
                <a:ext cx="571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8" name="Line 65"/>
              <p:cNvSpPr>
                <a:spLocks noChangeShapeType="1"/>
              </p:cNvSpPr>
              <p:nvPr/>
            </p:nvSpPr>
            <p:spPr bwMode="auto">
              <a:xfrm flipH="1">
                <a:off x="4857750" y="5080000"/>
                <a:ext cx="571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9" name="Text Box 66"/>
              <p:cNvSpPr txBox="1">
                <a:spLocks noChangeArrowheads="1"/>
              </p:cNvSpPr>
              <p:nvPr/>
            </p:nvSpPr>
            <p:spPr bwMode="auto">
              <a:xfrm>
                <a:off x="4629478" y="4990528"/>
                <a:ext cx="26161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 smtClean="0"/>
                  <a:t>71</a:t>
                </a:r>
                <a:endParaRPr lang="en-US" sz="600" dirty="0"/>
              </a:p>
            </p:txBody>
          </p:sp>
          <p:sp>
            <p:nvSpPr>
              <p:cNvPr id="9250" name="Rectangle 69"/>
              <p:cNvSpPr>
                <a:spLocks noChangeArrowheads="1"/>
              </p:cNvSpPr>
              <p:nvPr/>
            </p:nvSpPr>
            <p:spPr bwMode="auto">
              <a:xfrm>
                <a:off x="2237185" y="4572000"/>
                <a:ext cx="1420415" cy="2032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1" name="Line 70"/>
              <p:cNvSpPr>
                <a:spLocks noChangeShapeType="1"/>
              </p:cNvSpPr>
              <p:nvPr/>
            </p:nvSpPr>
            <p:spPr bwMode="auto">
              <a:xfrm>
                <a:off x="2237185" y="4474659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2" name="Line 71"/>
              <p:cNvSpPr>
                <a:spLocks noChangeShapeType="1"/>
              </p:cNvSpPr>
              <p:nvPr/>
            </p:nvSpPr>
            <p:spPr bwMode="auto">
              <a:xfrm>
                <a:off x="3657600" y="4470400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3" name="Rectangle 72"/>
              <p:cNvSpPr>
                <a:spLocks noChangeArrowheads="1"/>
              </p:cNvSpPr>
              <p:nvPr/>
            </p:nvSpPr>
            <p:spPr bwMode="auto">
              <a:xfrm>
                <a:off x="3486150" y="4572000"/>
                <a:ext cx="114300" cy="2032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4" name="Text Box 73"/>
              <p:cNvSpPr txBox="1">
                <a:spLocks noChangeArrowheads="1"/>
              </p:cNvSpPr>
              <p:nvPr/>
            </p:nvSpPr>
            <p:spPr bwMode="auto">
              <a:xfrm>
                <a:off x="3402013" y="4761442"/>
                <a:ext cx="33054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 err="1">
                    <a:solidFill>
                      <a:srgbClr val="FF0000"/>
                    </a:solidFill>
                  </a:rPr>
                  <a:t>LoxP</a:t>
                </a:r>
                <a:endParaRPr lang="en-US" sz="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255" name="Line 74"/>
              <p:cNvSpPr>
                <a:spLocks noChangeShapeType="1"/>
              </p:cNvSpPr>
              <p:nvPr/>
            </p:nvSpPr>
            <p:spPr bwMode="auto">
              <a:xfrm>
                <a:off x="3486150" y="4492255"/>
                <a:ext cx="11430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56" name="Rectangle 75"/>
              <p:cNvSpPr>
                <a:spLocks noChangeArrowheads="1"/>
              </p:cNvSpPr>
              <p:nvPr/>
            </p:nvSpPr>
            <p:spPr bwMode="auto">
              <a:xfrm>
                <a:off x="3371850" y="4572000"/>
                <a:ext cx="114300" cy="203200"/>
              </a:xfrm>
              <a:prstGeom prst="rect">
                <a:avLst/>
              </a:prstGeom>
              <a:solidFill>
                <a:srgbClr val="FF9999"/>
              </a:solidFill>
              <a:ln w="9525">
                <a:solidFill>
                  <a:srgbClr val="FF9999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7" name="Rectangle 76"/>
              <p:cNvSpPr>
                <a:spLocks noChangeArrowheads="1"/>
              </p:cNvSpPr>
              <p:nvPr/>
            </p:nvSpPr>
            <p:spPr bwMode="auto">
              <a:xfrm>
                <a:off x="2294335" y="4572000"/>
                <a:ext cx="114300" cy="203200"/>
              </a:xfrm>
              <a:prstGeom prst="rect">
                <a:avLst/>
              </a:prstGeom>
              <a:solidFill>
                <a:srgbClr val="FF9999"/>
              </a:solidFill>
              <a:ln w="9525">
                <a:solidFill>
                  <a:srgbClr val="FF9999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8" name="Text Box 77"/>
              <p:cNvSpPr txBox="1">
                <a:spLocks noChangeArrowheads="1"/>
              </p:cNvSpPr>
              <p:nvPr/>
            </p:nvSpPr>
            <p:spPr bwMode="auto">
              <a:xfrm>
                <a:off x="3268803" y="4761442"/>
                <a:ext cx="29848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>
                    <a:solidFill>
                      <a:srgbClr val="FF0000"/>
                    </a:solidFill>
                  </a:rPr>
                  <a:t>FRT</a:t>
                </a:r>
              </a:p>
            </p:txBody>
          </p:sp>
          <p:sp>
            <p:nvSpPr>
              <p:cNvPr id="9259" name="Text Box 78"/>
              <p:cNvSpPr txBox="1">
                <a:spLocks noChangeArrowheads="1"/>
              </p:cNvSpPr>
              <p:nvPr/>
            </p:nvSpPr>
            <p:spPr bwMode="auto">
              <a:xfrm>
                <a:off x="2202245" y="4761442"/>
                <a:ext cx="29848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>
                    <a:solidFill>
                      <a:srgbClr val="FF0000"/>
                    </a:solidFill>
                  </a:rPr>
                  <a:t>FRT</a:t>
                </a:r>
              </a:p>
            </p:txBody>
          </p:sp>
          <p:sp>
            <p:nvSpPr>
              <p:cNvPr id="9260" name="Line 79"/>
              <p:cNvSpPr>
                <a:spLocks noChangeShapeType="1"/>
              </p:cNvSpPr>
              <p:nvPr/>
            </p:nvSpPr>
            <p:spPr bwMode="auto">
              <a:xfrm>
                <a:off x="2294335" y="4492255"/>
                <a:ext cx="114300" cy="0"/>
              </a:xfrm>
              <a:prstGeom prst="line">
                <a:avLst/>
              </a:prstGeom>
              <a:noFill/>
              <a:ln w="9525">
                <a:solidFill>
                  <a:srgbClr val="FF9999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1" name="Line 80"/>
              <p:cNvSpPr>
                <a:spLocks noChangeShapeType="1"/>
              </p:cNvSpPr>
              <p:nvPr/>
            </p:nvSpPr>
            <p:spPr bwMode="auto">
              <a:xfrm>
                <a:off x="3371850" y="4492255"/>
                <a:ext cx="114300" cy="0"/>
              </a:xfrm>
              <a:prstGeom prst="line">
                <a:avLst/>
              </a:prstGeom>
              <a:noFill/>
              <a:ln w="9525">
                <a:solidFill>
                  <a:srgbClr val="FF9999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2" name="Line 81"/>
              <p:cNvSpPr>
                <a:spLocks noChangeShapeType="1"/>
              </p:cNvSpPr>
              <p:nvPr/>
            </p:nvSpPr>
            <p:spPr bwMode="auto">
              <a:xfrm flipV="1">
                <a:off x="2237185" y="5080000"/>
                <a:ext cx="50601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3" name="Line 82"/>
              <p:cNvSpPr>
                <a:spLocks noChangeShapeType="1"/>
              </p:cNvSpPr>
              <p:nvPr/>
            </p:nvSpPr>
            <p:spPr bwMode="auto">
              <a:xfrm>
                <a:off x="3200400" y="5080000"/>
                <a:ext cx="457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4" name="Text Box 83"/>
              <p:cNvSpPr txBox="1">
                <a:spLocks noChangeArrowheads="1"/>
              </p:cNvSpPr>
              <p:nvPr/>
            </p:nvSpPr>
            <p:spPr bwMode="auto">
              <a:xfrm>
                <a:off x="2757488" y="4962611"/>
                <a:ext cx="420308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1.9Kb</a:t>
                </a:r>
              </a:p>
            </p:txBody>
          </p:sp>
          <p:sp>
            <p:nvSpPr>
              <p:cNvPr id="9265" name="Text Box 84"/>
              <p:cNvSpPr txBox="1">
                <a:spLocks noChangeArrowheads="1"/>
              </p:cNvSpPr>
              <p:nvPr/>
            </p:nvSpPr>
            <p:spPr bwMode="auto">
              <a:xfrm>
                <a:off x="320124" y="4643968"/>
                <a:ext cx="43152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/>
                  <a:t>Chr4</a:t>
                </a:r>
              </a:p>
            </p:txBody>
          </p:sp>
          <p:sp>
            <p:nvSpPr>
              <p:cNvPr id="9266" name="Text Box 85"/>
              <p:cNvSpPr txBox="1">
                <a:spLocks noChangeArrowheads="1"/>
              </p:cNvSpPr>
              <p:nvPr/>
            </p:nvSpPr>
            <p:spPr bwMode="auto">
              <a:xfrm>
                <a:off x="2605088" y="4568455"/>
                <a:ext cx="55816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/>
                  <a:t>PGK-Neo</a:t>
                </a:r>
              </a:p>
            </p:txBody>
          </p:sp>
          <p:sp>
            <p:nvSpPr>
              <p:cNvPr id="9268" name="Line 113"/>
              <p:cNvSpPr>
                <a:spLocks noChangeShapeType="1"/>
              </p:cNvSpPr>
              <p:nvPr/>
            </p:nvSpPr>
            <p:spPr bwMode="auto">
              <a:xfrm>
                <a:off x="685800" y="4775200"/>
                <a:ext cx="81557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69" name="Line 114"/>
              <p:cNvSpPr>
                <a:spLocks noChangeShapeType="1"/>
              </p:cNvSpPr>
              <p:nvPr/>
            </p:nvSpPr>
            <p:spPr bwMode="auto">
              <a:xfrm flipV="1">
                <a:off x="1501379" y="4775197"/>
                <a:ext cx="737178" cy="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0" name="Line 115"/>
              <p:cNvSpPr>
                <a:spLocks noChangeShapeType="1"/>
              </p:cNvSpPr>
              <p:nvPr/>
            </p:nvSpPr>
            <p:spPr bwMode="auto">
              <a:xfrm>
                <a:off x="3657600" y="4775200"/>
                <a:ext cx="10287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1" name="Line 116"/>
              <p:cNvSpPr>
                <a:spLocks noChangeShapeType="1"/>
              </p:cNvSpPr>
              <p:nvPr/>
            </p:nvSpPr>
            <p:spPr bwMode="auto">
              <a:xfrm>
                <a:off x="4914901" y="4775197"/>
                <a:ext cx="1141850" cy="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2" name="Text Box 117"/>
              <p:cNvSpPr txBox="1">
                <a:spLocks noChangeArrowheads="1"/>
              </p:cNvSpPr>
              <p:nvPr/>
            </p:nvSpPr>
            <p:spPr bwMode="auto">
              <a:xfrm>
                <a:off x="2057400" y="4263655"/>
                <a:ext cx="405880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 err="1">
                    <a:solidFill>
                      <a:srgbClr val="FF0000"/>
                    </a:solidFill>
                  </a:rPr>
                  <a:t>BsrGI</a:t>
                </a:r>
                <a:endParaRPr lang="en-US" sz="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273" name="Text Box 118"/>
              <p:cNvSpPr txBox="1">
                <a:spLocks noChangeArrowheads="1"/>
              </p:cNvSpPr>
              <p:nvPr/>
            </p:nvSpPr>
            <p:spPr bwMode="auto">
              <a:xfrm>
                <a:off x="4509252" y="4263655"/>
                <a:ext cx="381836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dirty="0" err="1">
                    <a:solidFill>
                      <a:srgbClr val="FF0000"/>
                    </a:solidFill>
                  </a:rPr>
                  <a:t>NdeI</a:t>
                </a:r>
                <a:endParaRPr lang="en-US" sz="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274" name="Text Box 119"/>
              <p:cNvSpPr txBox="1">
                <a:spLocks noChangeArrowheads="1"/>
              </p:cNvSpPr>
              <p:nvPr/>
            </p:nvSpPr>
            <p:spPr bwMode="auto">
              <a:xfrm>
                <a:off x="4641510" y="4761442"/>
                <a:ext cx="330540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 err="1">
                    <a:solidFill>
                      <a:srgbClr val="FF0000"/>
                    </a:solidFill>
                  </a:rPr>
                  <a:t>LoxP</a:t>
                </a:r>
                <a:endParaRPr lang="en-US" sz="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275" name="Line 120"/>
              <p:cNvSpPr>
                <a:spLocks noChangeShapeType="1"/>
              </p:cNvSpPr>
              <p:nvPr/>
            </p:nvSpPr>
            <p:spPr bwMode="auto">
              <a:xfrm flipV="1">
                <a:off x="3829050" y="4775199"/>
                <a:ext cx="0" cy="4028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6" name="Line 121"/>
              <p:cNvSpPr>
                <a:spLocks noChangeShapeType="1"/>
              </p:cNvSpPr>
              <p:nvPr/>
            </p:nvSpPr>
            <p:spPr bwMode="auto">
              <a:xfrm flipV="1">
                <a:off x="2057400" y="4775199"/>
                <a:ext cx="0" cy="4028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7" name="Line 122"/>
              <p:cNvSpPr>
                <a:spLocks noChangeShapeType="1"/>
              </p:cNvSpPr>
              <p:nvPr/>
            </p:nvSpPr>
            <p:spPr bwMode="auto">
              <a:xfrm>
                <a:off x="3829050" y="5080000"/>
                <a:ext cx="571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8" name="Line 123"/>
              <p:cNvSpPr>
                <a:spLocks noChangeShapeType="1"/>
              </p:cNvSpPr>
              <p:nvPr/>
            </p:nvSpPr>
            <p:spPr bwMode="auto">
              <a:xfrm>
                <a:off x="2000250" y="5080000"/>
                <a:ext cx="571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79" name="Text Box 124"/>
              <p:cNvSpPr txBox="1">
                <a:spLocks noChangeArrowheads="1"/>
              </p:cNvSpPr>
              <p:nvPr/>
            </p:nvSpPr>
            <p:spPr bwMode="auto">
              <a:xfrm>
                <a:off x="3600451" y="4990528"/>
                <a:ext cx="30008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 smtClean="0"/>
                  <a:t>157</a:t>
                </a:r>
                <a:endParaRPr lang="en-US" sz="600" dirty="0"/>
              </a:p>
            </p:txBody>
          </p:sp>
          <p:sp>
            <p:nvSpPr>
              <p:cNvPr id="9280" name="Text Box 125"/>
              <p:cNvSpPr txBox="1">
                <a:spLocks noChangeArrowheads="1"/>
              </p:cNvSpPr>
              <p:nvPr/>
            </p:nvSpPr>
            <p:spPr bwMode="auto">
              <a:xfrm>
                <a:off x="2000251" y="4990528"/>
                <a:ext cx="30008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 smtClean="0"/>
                  <a:t>151</a:t>
                </a:r>
                <a:endParaRPr lang="en-US" sz="600" dirty="0"/>
              </a:p>
            </p:txBody>
          </p:sp>
          <p:sp>
            <p:nvSpPr>
              <p:cNvPr id="9281" name="Line 126"/>
              <p:cNvSpPr>
                <a:spLocks noChangeShapeType="1"/>
              </p:cNvSpPr>
              <p:nvPr/>
            </p:nvSpPr>
            <p:spPr bwMode="auto">
              <a:xfrm flipV="1">
                <a:off x="4218980" y="4775195"/>
                <a:ext cx="0" cy="4028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2" name="Line 127"/>
              <p:cNvSpPr>
                <a:spLocks noChangeShapeType="1"/>
              </p:cNvSpPr>
              <p:nvPr/>
            </p:nvSpPr>
            <p:spPr bwMode="auto">
              <a:xfrm flipV="1">
                <a:off x="4343400" y="4775200"/>
                <a:ext cx="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3" name="Line 128"/>
              <p:cNvSpPr>
                <a:spLocks noChangeShapeType="1"/>
              </p:cNvSpPr>
              <p:nvPr/>
            </p:nvSpPr>
            <p:spPr bwMode="auto">
              <a:xfrm>
                <a:off x="4171950" y="5080000"/>
                <a:ext cx="571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4" name="Line 129"/>
              <p:cNvSpPr>
                <a:spLocks noChangeShapeType="1"/>
              </p:cNvSpPr>
              <p:nvPr/>
            </p:nvSpPr>
            <p:spPr bwMode="auto">
              <a:xfrm>
                <a:off x="4343400" y="5080000"/>
                <a:ext cx="5715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5" name="Text Box 130"/>
              <p:cNvSpPr txBox="1">
                <a:spLocks noChangeArrowheads="1"/>
              </p:cNvSpPr>
              <p:nvPr/>
            </p:nvSpPr>
            <p:spPr bwMode="auto">
              <a:xfrm>
                <a:off x="4124418" y="4990528"/>
                <a:ext cx="30008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/>
                  <a:t>101</a:t>
                </a:r>
              </a:p>
            </p:txBody>
          </p:sp>
          <p:sp>
            <p:nvSpPr>
              <p:cNvPr id="9286" name="Line 131"/>
              <p:cNvSpPr>
                <a:spLocks noChangeShapeType="1"/>
              </p:cNvSpPr>
              <p:nvPr/>
            </p:nvSpPr>
            <p:spPr bwMode="auto">
              <a:xfrm flipH="1" flipV="1">
                <a:off x="5195888" y="4775199"/>
                <a:ext cx="0" cy="4028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7" name="Line 133"/>
              <p:cNvSpPr>
                <a:spLocks noChangeShapeType="1"/>
              </p:cNvSpPr>
              <p:nvPr/>
            </p:nvSpPr>
            <p:spPr bwMode="auto">
              <a:xfrm flipH="1">
                <a:off x="5195888" y="5080000"/>
                <a:ext cx="4767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88" name="Text Box 134"/>
              <p:cNvSpPr txBox="1">
                <a:spLocks noChangeArrowheads="1"/>
              </p:cNvSpPr>
              <p:nvPr/>
            </p:nvSpPr>
            <p:spPr bwMode="auto">
              <a:xfrm>
                <a:off x="4967288" y="4990528"/>
                <a:ext cx="300082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dirty="0" smtClean="0"/>
                  <a:t>140</a:t>
                </a:r>
                <a:endParaRPr lang="en-US" sz="600" dirty="0"/>
              </a:p>
            </p:txBody>
          </p:sp>
          <p:sp>
            <p:nvSpPr>
              <p:cNvPr id="9289" name="Text Box 135"/>
              <p:cNvSpPr txBox="1">
                <a:spLocks noChangeArrowheads="1"/>
              </p:cNvSpPr>
              <p:nvPr/>
            </p:nvSpPr>
            <p:spPr bwMode="auto">
              <a:xfrm>
                <a:off x="1919288" y="5080001"/>
                <a:ext cx="309700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chemeClr val="accent2"/>
                    </a:solidFill>
                  </a:rPr>
                  <a:t>F1</a:t>
                </a:r>
              </a:p>
            </p:txBody>
          </p:sp>
          <p:sp>
            <p:nvSpPr>
              <p:cNvPr id="9290" name="Text Box 136"/>
              <p:cNvSpPr txBox="1">
                <a:spLocks noChangeArrowheads="1"/>
              </p:cNvSpPr>
              <p:nvPr/>
            </p:nvSpPr>
            <p:spPr bwMode="auto">
              <a:xfrm>
                <a:off x="5043488" y="5101168"/>
                <a:ext cx="31931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chemeClr val="accent2"/>
                    </a:solidFill>
                  </a:rPr>
                  <a:t>R2</a:t>
                </a:r>
              </a:p>
            </p:txBody>
          </p:sp>
          <p:sp>
            <p:nvSpPr>
              <p:cNvPr id="9291" name="Text Box 137"/>
              <p:cNvSpPr txBox="1">
                <a:spLocks noChangeArrowheads="1"/>
              </p:cNvSpPr>
              <p:nvPr/>
            </p:nvSpPr>
            <p:spPr bwMode="auto">
              <a:xfrm>
                <a:off x="3671888" y="5101168"/>
                <a:ext cx="31931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chemeClr val="accent2"/>
                    </a:solidFill>
                  </a:rPr>
                  <a:t>R1</a:t>
                </a:r>
              </a:p>
            </p:txBody>
          </p:sp>
          <p:sp>
            <p:nvSpPr>
              <p:cNvPr id="9292" name="Text Box 138"/>
              <p:cNvSpPr txBox="1">
                <a:spLocks noChangeArrowheads="1"/>
              </p:cNvSpPr>
              <p:nvPr/>
            </p:nvSpPr>
            <p:spPr bwMode="auto">
              <a:xfrm>
                <a:off x="4052888" y="5101168"/>
                <a:ext cx="309700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schemeClr val="accent2"/>
                    </a:solidFill>
                  </a:rPr>
                  <a:t>F2</a:t>
                </a: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371473" y="1715188"/>
              <a:ext cx="265365" cy="249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</a:t>
              </a:r>
            </a:p>
          </p:txBody>
        </p:sp>
        <p:sp>
          <p:nvSpPr>
            <p:cNvPr id="187" name="Line 127"/>
            <p:cNvSpPr>
              <a:spLocks noChangeShapeType="1"/>
            </p:cNvSpPr>
            <p:nvPr/>
          </p:nvSpPr>
          <p:spPr bwMode="auto">
            <a:xfrm flipH="1" flipV="1">
              <a:off x="4482805" y="2302670"/>
              <a:ext cx="1" cy="21028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8" name="Line 65"/>
            <p:cNvSpPr>
              <a:spLocks noChangeShapeType="1"/>
            </p:cNvSpPr>
            <p:nvPr/>
          </p:nvSpPr>
          <p:spPr bwMode="auto">
            <a:xfrm flipH="1">
              <a:off x="5643318" y="2822260"/>
              <a:ext cx="57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9" name="Text Box 118"/>
            <p:cNvSpPr txBox="1">
              <a:spLocks noChangeArrowheads="1"/>
            </p:cNvSpPr>
            <p:nvPr/>
          </p:nvSpPr>
          <p:spPr bwMode="auto">
            <a:xfrm>
              <a:off x="4343400" y="2155454"/>
              <a:ext cx="40107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dirty="0" smtClean="0"/>
                <a:t>STOP</a:t>
              </a:r>
              <a:endParaRPr lang="en-US" sz="800" dirty="0"/>
            </a:p>
          </p:txBody>
        </p:sp>
      </p:grpSp>
      <p:graphicFrame>
        <p:nvGraphicFramePr>
          <p:cNvPr id="311" name="Group 2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304882"/>
              </p:ext>
            </p:extLst>
          </p:nvPr>
        </p:nvGraphicFramePr>
        <p:xfrm>
          <a:off x="3527107" y="2468880"/>
          <a:ext cx="2645093" cy="1097280"/>
        </p:xfrm>
        <a:graphic>
          <a:graphicData uri="http://schemas.openxmlformats.org/drawingml/2006/table">
            <a:tbl>
              <a:tblPr/>
              <a:tblGrid>
                <a:gridCol w="1196023"/>
                <a:gridCol w="724535"/>
                <a:gridCol w="724535"/>
              </a:tblGrid>
              <a:tr h="19812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Table 2. Identifying WT and KO Alleles by PCR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Amplicon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size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bp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F1+R2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F2+R2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wt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1170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380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ko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328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amplify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12" name="Group 12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78123458"/>
              </p:ext>
            </p:extLst>
          </p:nvPr>
        </p:nvGraphicFramePr>
        <p:xfrm>
          <a:off x="682687" y="2468880"/>
          <a:ext cx="2841943" cy="1645920"/>
        </p:xfrm>
        <a:graphic>
          <a:graphicData uri="http://schemas.openxmlformats.org/drawingml/2006/table">
            <a:tbl>
              <a:tblPr/>
              <a:tblGrid>
                <a:gridCol w="1251268"/>
                <a:gridCol w="762000"/>
                <a:gridCol w="828675"/>
              </a:tblGrid>
              <a:tr h="27432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Table 1. Identifying WT and Mutant Alleles by Southern Blot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Hyb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band size (kb)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AflII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AflII+EcoRV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16.55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x Flipper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14.75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(x Flipper) x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EIIa-Cre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13.73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9" name="Picture 3"/>
          <p:cNvPicPr preferRelativeResize="0"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03" r="26389"/>
          <a:stretch/>
        </p:blipFill>
        <p:spPr bwMode="auto">
          <a:xfrm>
            <a:off x="774837" y="4495800"/>
            <a:ext cx="210312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" name="Picture 109" descr="080801A ObRa1"/>
          <p:cNvPicPr preferRelativeResize="0">
            <a:picLocks noChangeArrowheads="1"/>
          </p:cNvPicPr>
          <p:nvPr/>
        </p:nvPicPr>
        <p:blipFill rotWithShape="1">
          <a:blip r:embed="rId4" cstate="print"/>
          <a:srcRect l="54099" r="38330"/>
          <a:stretch/>
        </p:blipFill>
        <p:spPr bwMode="auto">
          <a:xfrm>
            <a:off x="1011502" y="4495800"/>
            <a:ext cx="20769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Picture 110" descr="080719A Neo"/>
          <p:cNvPicPr preferRelativeResize="0">
            <a:picLocks noChangeArrowheads="1"/>
          </p:cNvPicPr>
          <p:nvPr/>
        </p:nvPicPr>
        <p:blipFill rotWithShape="1">
          <a:blip r:embed="rId5" cstate="print"/>
          <a:srcRect l="64947" r="28854" b="7720"/>
          <a:stretch/>
        </p:blipFill>
        <p:spPr bwMode="auto">
          <a:xfrm>
            <a:off x="1252126" y="4495799"/>
            <a:ext cx="18288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Arrow Connector 23"/>
          <p:cNvCxnSpPr/>
          <p:nvPr/>
        </p:nvCxnSpPr>
        <p:spPr>
          <a:xfrm flipV="1">
            <a:off x="1115351" y="4953000"/>
            <a:ext cx="0" cy="152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2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7193</TotalTime>
  <Words>183</Words>
  <Application>Microsoft Office PowerPoint</Application>
  <PresentationFormat>On-screen Show (4:3)</PresentationFormat>
  <Paragraphs>65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Rockefeller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Zhiying Li</dc:creator>
  <cp:lastModifiedBy>Zhiying Li</cp:lastModifiedBy>
  <cp:revision>143</cp:revision>
  <cp:lastPrinted>2013-05-23T19:36:11Z</cp:lastPrinted>
  <dcterms:created xsi:type="dcterms:W3CDTF">2012-04-04T02:44:13Z</dcterms:created>
  <dcterms:modified xsi:type="dcterms:W3CDTF">2013-07-17T18:23:07Z</dcterms:modified>
</cp:coreProperties>
</file>