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19796125" cy="8997950"/>
  <p:notesSz cx="6858000" cy="9144000"/>
  <p:defaultTextStyle>
    <a:defPPr>
      <a:defRPr lang="es-ES_tradnl"/>
    </a:defPPr>
    <a:lvl1pPr marL="0" algn="l" defTabSz="822686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22686" algn="l" defTabSz="822686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45371" algn="l" defTabSz="822686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68057" algn="l" defTabSz="822686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90743" algn="l" defTabSz="822686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113428" algn="l" defTabSz="822686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936114" algn="l" defTabSz="822686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758800" algn="l" defTabSz="822686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81485" algn="l" defTabSz="822686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3362" autoAdjust="0"/>
  </p:normalViewPr>
  <p:slideViewPr>
    <p:cSldViewPr snapToGrid="0" snapToObjects="1" showGuides="1">
      <p:cViewPr varScale="1">
        <p:scale>
          <a:sx n="86" d="100"/>
          <a:sy n="86" d="100"/>
        </p:scale>
        <p:origin x="-112" y="-896"/>
      </p:cViewPr>
      <p:guideLst>
        <p:guide orient="horz" pos="2834"/>
        <p:guide pos="62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84710" y="2795197"/>
            <a:ext cx="16826706" cy="192872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969419" y="5098838"/>
            <a:ext cx="13857288" cy="22994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2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45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68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90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113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93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5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8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1072358" y="472810"/>
            <a:ext cx="9643737" cy="1007270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141146" y="472810"/>
            <a:ext cx="28601276" cy="1007270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3758" y="5782017"/>
            <a:ext cx="16826706" cy="1787093"/>
          </a:xfrm>
        </p:spPr>
        <p:txBody>
          <a:bodyPr anchor="t"/>
          <a:lstStyle>
            <a:lvl1pPr algn="l">
              <a:defRPr sz="72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63758" y="3813716"/>
            <a:ext cx="16826706" cy="1968301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2268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4537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68057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9074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11342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93611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588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8148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141144" y="2755623"/>
            <a:ext cx="19122507" cy="7789892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1593587" y="2755623"/>
            <a:ext cx="19122507" cy="7789892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9806" y="360335"/>
            <a:ext cx="17816513" cy="1499658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89806" y="2014125"/>
            <a:ext cx="8746726" cy="839391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22686" indent="0">
              <a:buNone/>
              <a:defRPr sz="3600" b="1"/>
            </a:lvl2pPr>
            <a:lvl3pPr marL="1645371" indent="0">
              <a:buNone/>
              <a:defRPr sz="3200" b="1"/>
            </a:lvl3pPr>
            <a:lvl4pPr marL="2468057" indent="0">
              <a:buNone/>
              <a:defRPr sz="2900" b="1"/>
            </a:lvl4pPr>
            <a:lvl5pPr marL="3290743" indent="0">
              <a:buNone/>
              <a:defRPr sz="2900" b="1"/>
            </a:lvl5pPr>
            <a:lvl6pPr marL="4113428" indent="0">
              <a:buNone/>
              <a:defRPr sz="2900" b="1"/>
            </a:lvl6pPr>
            <a:lvl7pPr marL="4936114" indent="0">
              <a:buNone/>
              <a:defRPr sz="2900" b="1"/>
            </a:lvl7pPr>
            <a:lvl8pPr marL="5758800" indent="0">
              <a:buNone/>
              <a:defRPr sz="2900" b="1"/>
            </a:lvl8pPr>
            <a:lvl9pPr marL="6581485" indent="0">
              <a:buNone/>
              <a:defRPr sz="29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989806" y="2853517"/>
            <a:ext cx="8746726" cy="5184236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0056158" y="2014125"/>
            <a:ext cx="8750162" cy="839391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22686" indent="0">
              <a:buNone/>
              <a:defRPr sz="3600" b="1"/>
            </a:lvl2pPr>
            <a:lvl3pPr marL="1645371" indent="0">
              <a:buNone/>
              <a:defRPr sz="3200" b="1"/>
            </a:lvl3pPr>
            <a:lvl4pPr marL="2468057" indent="0">
              <a:buNone/>
              <a:defRPr sz="2900" b="1"/>
            </a:lvl4pPr>
            <a:lvl5pPr marL="3290743" indent="0">
              <a:buNone/>
              <a:defRPr sz="2900" b="1"/>
            </a:lvl5pPr>
            <a:lvl6pPr marL="4113428" indent="0">
              <a:buNone/>
              <a:defRPr sz="2900" b="1"/>
            </a:lvl6pPr>
            <a:lvl7pPr marL="4936114" indent="0">
              <a:buNone/>
              <a:defRPr sz="2900" b="1"/>
            </a:lvl7pPr>
            <a:lvl8pPr marL="5758800" indent="0">
              <a:buNone/>
              <a:defRPr sz="2900" b="1"/>
            </a:lvl8pPr>
            <a:lvl9pPr marL="6581485" indent="0">
              <a:buNone/>
              <a:defRPr sz="29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0056158" y="2853517"/>
            <a:ext cx="8750162" cy="5184236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9807" y="358252"/>
            <a:ext cx="6512789" cy="1524653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39735" y="358252"/>
            <a:ext cx="11066584" cy="7679501"/>
          </a:xfrm>
        </p:spPr>
        <p:txBody>
          <a:bodyPr/>
          <a:lstStyle>
            <a:lvl1pPr>
              <a:defRPr sz="5800"/>
            </a:lvl1pPr>
            <a:lvl2pPr>
              <a:defRPr sz="5000"/>
            </a:lvl2pPr>
            <a:lvl3pPr>
              <a:defRPr sz="43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989807" y="1882905"/>
            <a:ext cx="6512789" cy="6154848"/>
          </a:xfrm>
        </p:spPr>
        <p:txBody>
          <a:bodyPr/>
          <a:lstStyle>
            <a:lvl1pPr marL="0" indent="0">
              <a:buNone/>
              <a:defRPr sz="2500"/>
            </a:lvl1pPr>
            <a:lvl2pPr marL="822686" indent="0">
              <a:buNone/>
              <a:defRPr sz="2200"/>
            </a:lvl2pPr>
            <a:lvl3pPr marL="1645371" indent="0">
              <a:buNone/>
              <a:defRPr sz="1800"/>
            </a:lvl3pPr>
            <a:lvl4pPr marL="2468057" indent="0">
              <a:buNone/>
              <a:defRPr sz="1600"/>
            </a:lvl4pPr>
            <a:lvl5pPr marL="3290743" indent="0">
              <a:buNone/>
              <a:defRPr sz="1600"/>
            </a:lvl5pPr>
            <a:lvl6pPr marL="4113428" indent="0">
              <a:buNone/>
              <a:defRPr sz="1600"/>
            </a:lvl6pPr>
            <a:lvl7pPr marL="4936114" indent="0">
              <a:buNone/>
              <a:defRPr sz="1600"/>
            </a:lvl7pPr>
            <a:lvl8pPr marL="5758800" indent="0">
              <a:buNone/>
              <a:defRPr sz="1600"/>
            </a:lvl8pPr>
            <a:lvl9pPr marL="6581485" indent="0">
              <a:buNone/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0179" y="6298565"/>
            <a:ext cx="11877675" cy="743581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0179" y="803983"/>
            <a:ext cx="11877675" cy="5398770"/>
          </a:xfrm>
        </p:spPr>
        <p:txBody>
          <a:bodyPr/>
          <a:lstStyle>
            <a:lvl1pPr marL="0" indent="0">
              <a:buNone/>
              <a:defRPr sz="5800"/>
            </a:lvl1pPr>
            <a:lvl2pPr marL="822686" indent="0">
              <a:buNone/>
              <a:defRPr sz="5000"/>
            </a:lvl2pPr>
            <a:lvl3pPr marL="1645371" indent="0">
              <a:buNone/>
              <a:defRPr sz="4300"/>
            </a:lvl3pPr>
            <a:lvl4pPr marL="2468057" indent="0">
              <a:buNone/>
              <a:defRPr sz="3600"/>
            </a:lvl4pPr>
            <a:lvl5pPr marL="3290743" indent="0">
              <a:buNone/>
              <a:defRPr sz="3600"/>
            </a:lvl5pPr>
            <a:lvl6pPr marL="4113428" indent="0">
              <a:buNone/>
              <a:defRPr sz="3600"/>
            </a:lvl6pPr>
            <a:lvl7pPr marL="4936114" indent="0">
              <a:buNone/>
              <a:defRPr sz="3600"/>
            </a:lvl7pPr>
            <a:lvl8pPr marL="5758800" indent="0">
              <a:buNone/>
              <a:defRPr sz="3600"/>
            </a:lvl8pPr>
            <a:lvl9pPr marL="6581485" indent="0">
              <a:buNone/>
              <a:defRPr sz="36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880179" y="7042146"/>
            <a:ext cx="11877675" cy="1056009"/>
          </a:xfrm>
        </p:spPr>
        <p:txBody>
          <a:bodyPr/>
          <a:lstStyle>
            <a:lvl1pPr marL="0" indent="0">
              <a:buNone/>
              <a:defRPr sz="2500"/>
            </a:lvl1pPr>
            <a:lvl2pPr marL="822686" indent="0">
              <a:buNone/>
              <a:defRPr sz="2200"/>
            </a:lvl2pPr>
            <a:lvl3pPr marL="1645371" indent="0">
              <a:buNone/>
              <a:defRPr sz="1800"/>
            </a:lvl3pPr>
            <a:lvl4pPr marL="2468057" indent="0">
              <a:buNone/>
              <a:defRPr sz="1600"/>
            </a:lvl4pPr>
            <a:lvl5pPr marL="3290743" indent="0">
              <a:buNone/>
              <a:defRPr sz="1600"/>
            </a:lvl5pPr>
            <a:lvl6pPr marL="4113428" indent="0">
              <a:buNone/>
              <a:defRPr sz="1600"/>
            </a:lvl6pPr>
            <a:lvl7pPr marL="4936114" indent="0">
              <a:buNone/>
              <a:defRPr sz="1600"/>
            </a:lvl7pPr>
            <a:lvl8pPr marL="5758800" indent="0">
              <a:buNone/>
              <a:defRPr sz="1600"/>
            </a:lvl8pPr>
            <a:lvl9pPr marL="6581485" indent="0">
              <a:buNone/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989806" y="360335"/>
            <a:ext cx="17816513" cy="1499658"/>
          </a:xfrm>
          <a:prstGeom prst="rect">
            <a:avLst/>
          </a:prstGeom>
        </p:spPr>
        <p:txBody>
          <a:bodyPr vert="horz" lIns="164537" tIns="82269" rIns="164537" bIns="82269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89806" y="2099522"/>
            <a:ext cx="17816513" cy="5938231"/>
          </a:xfrm>
          <a:prstGeom prst="rect">
            <a:avLst/>
          </a:prstGeom>
        </p:spPr>
        <p:txBody>
          <a:bodyPr vert="horz" lIns="164537" tIns="82269" rIns="164537" bIns="82269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989806" y="8339767"/>
            <a:ext cx="4619096" cy="479058"/>
          </a:xfrm>
          <a:prstGeom prst="rect">
            <a:avLst/>
          </a:prstGeom>
        </p:spPr>
        <p:txBody>
          <a:bodyPr vert="horz" lIns="164537" tIns="82269" rIns="164537" bIns="82269" rtlCol="0" anchor="ctr"/>
          <a:lstStyle>
            <a:lvl1pPr algn="l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07676-7F16-334D-BD16-AA99A05B0BB6}" type="datetimeFigureOut">
              <a:rPr lang="es-ES_tradnl" smtClean="0"/>
              <a:pPr/>
              <a:t>4/2/12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6763676" y="8339767"/>
            <a:ext cx="6268773" cy="479058"/>
          </a:xfrm>
          <a:prstGeom prst="rect">
            <a:avLst/>
          </a:prstGeom>
        </p:spPr>
        <p:txBody>
          <a:bodyPr vert="horz" lIns="164537" tIns="82269" rIns="164537" bIns="82269" rtlCol="0" anchor="ctr"/>
          <a:lstStyle>
            <a:lvl1pPr algn="ctr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4187223" y="8339767"/>
            <a:ext cx="4619096" cy="479058"/>
          </a:xfrm>
          <a:prstGeom prst="rect">
            <a:avLst/>
          </a:prstGeom>
        </p:spPr>
        <p:txBody>
          <a:bodyPr vert="horz" lIns="164537" tIns="82269" rIns="164537" bIns="82269" rtlCol="0" anchor="ctr"/>
          <a:lstStyle>
            <a:lvl1pPr algn="r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C8CBE-EC2C-1F47-8E19-ADA1DADCB28D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22686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7014" indent="-617014" algn="l" defTabSz="822686" rtl="0" eaLnBrk="1" latinLnBrk="0" hangingPunct="1">
        <a:spcBef>
          <a:spcPct val="20000"/>
        </a:spcBef>
        <a:buFont typeface="Arial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336864" indent="-514179" algn="l" defTabSz="822686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56714" indent="-411343" algn="l" defTabSz="822686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79400" indent="-411343" algn="l" defTabSz="822686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702086" indent="-411343" algn="l" defTabSz="822686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24771" indent="-411343" algn="l" defTabSz="822686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47457" indent="-411343" algn="l" defTabSz="822686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70143" indent="-411343" algn="l" defTabSz="822686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92828" indent="-411343" algn="l" defTabSz="822686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822686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22686" algn="l" defTabSz="822686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45371" algn="l" defTabSz="822686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68057" algn="l" defTabSz="822686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0743" algn="l" defTabSz="822686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113428" algn="l" defTabSz="822686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936114" algn="l" defTabSz="822686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58800" algn="l" defTabSz="822686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81485" algn="l" defTabSz="822686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17520" y="221533"/>
            <a:ext cx="18982321" cy="5913462"/>
            <a:chOff x="238068" y="2094797"/>
            <a:chExt cx="18982321" cy="5913462"/>
          </a:xfrm>
        </p:grpSpPr>
        <p:pic>
          <p:nvPicPr>
            <p:cNvPr id="4" name="Imagen 3" descr="Pfal_im.png"/>
            <p:cNvPicPr>
              <a:picLocks noChangeAspect="1"/>
            </p:cNvPicPr>
            <p:nvPr/>
          </p:nvPicPr>
          <p:blipFill>
            <a:blip r:embed="rId2"/>
            <a:srcRect l="16077" r="11741" b="4164"/>
            <a:stretch>
              <a:fillRect/>
            </a:stretch>
          </p:blipFill>
          <p:spPr>
            <a:xfrm>
              <a:off x="6529793" y="2222555"/>
              <a:ext cx="6223245" cy="5040000"/>
            </a:xfrm>
            <a:prstGeom prst="rect">
              <a:avLst/>
            </a:prstGeom>
          </p:spPr>
        </p:pic>
        <p:pic>
          <p:nvPicPr>
            <p:cNvPr id="5" name="Imagen 4" descr="human_ima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296" r="18801"/>
            <a:stretch>
              <a:fillRect/>
            </a:stretch>
          </p:blipFill>
          <p:spPr>
            <a:xfrm>
              <a:off x="317520" y="2466815"/>
              <a:ext cx="5851002" cy="5256000"/>
            </a:xfrm>
            <a:prstGeom prst="rect">
              <a:avLst/>
            </a:prstGeom>
          </p:spPr>
        </p:pic>
        <p:pic>
          <p:nvPicPr>
            <p:cNvPr id="6" name="Imagen 5" descr="Tgon_im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62" r="16800"/>
            <a:stretch>
              <a:fillRect/>
            </a:stretch>
          </p:blipFill>
          <p:spPr>
            <a:xfrm>
              <a:off x="12852240" y="2222555"/>
              <a:ext cx="6368149" cy="5760000"/>
            </a:xfrm>
            <a:prstGeom prst="rect">
              <a:avLst/>
            </a:prstGeom>
          </p:spPr>
        </p:pic>
        <p:sp>
          <p:nvSpPr>
            <p:cNvPr id="8" name="CuadroTexto 7"/>
            <p:cNvSpPr txBox="1">
              <a:spLocks/>
            </p:cNvSpPr>
            <p:nvPr/>
          </p:nvSpPr>
          <p:spPr>
            <a:xfrm>
              <a:off x="12974365" y="2149496"/>
              <a:ext cx="6246024" cy="58587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_tradnl" dirty="0"/>
            </a:p>
          </p:txBody>
        </p:sp>
        <p:sp>
          <p:nvSpPr>
            <p:cNvPr id="9" name="CuadroTexto 8"/>
            <p:cNvSpPr txBox="1">
              <a:spLocks/>
            </p:cNvSpPr>
            <p:nvPr/>
          </p:nvSpPr>
          <p:spPr>
            <a:xfrm>
              <a:off x="6484091" y="2149496"/>
              <a:ext cx="6246024" cy="58587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_tradnl" dirty="0"/>
            </a:p>
          </p:txBody>
        </p:sp>
        <p:sp>
          <p:nvSpPr>
            <p:cNvPr id="10" name="CuadroTexto 9"/>
            <p:cNvSpPr txBox="1">
              <a:spLocks/>
            </p:cNvSpPr>
            <p:nvPr/>
          </p:nvSpPr>
          <p:spPr>
            <a:xfrm>
              <a:off x="238068" y="2148218"/>
              <a:ext cx="5994022" cy="58587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_tradnl" dirty="0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5663255" y="2100644"/>
              <a:ext cx="5052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3600" b="1" dirty="0" smtClean="0">
                  <a:latin typeface="Times New Roman"/>
                  <a:cs typeface="Times New Roman"/>
                </a:rPr>
                <a:t>A</a:t>
              </a:r>
              <a:endParaRPr lang="es-ES_tradnl" sz="3600" b="1" dirty="0">
                <a:latin typeface="Times New Roman"/>
                <a:cs typeface="Times New Roman"/>
              </a:endParaRP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2115397" y="2094797"/>
              <a:ext cx="4925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3600" b="1" dirty="0">
                  <a:latin typeface="Times New Roman"/>
                  <a:cs typeface="Times New Roman"/>
                </a:rPr>
                <a:t>B</a:t>
              </a: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18629049" y="2094797"/>
              <a:ext cx="5180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3600" b="1" dirty="0">
                  <a:latin typeface="Times New Roman"/>
                  <a:cs typeface="Times New Roman"/>
                </a:rPr>
                <a:t>C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17520" y="6365394"/>
            <a:ext cx="189823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>
                <a:latin typeface="Arial"/>
                <a:cs typeface="Arial"/>
              </a:rPr>
              <a:t>Fig</a:t>
            </a:r>
            <a:r>
              <a:rPr lang="en-US" sz="2400" b="1" dirty="0" smtClean="0">
                <a:latin typeface="Arial"/>
                <a:cs typeface="Arial"/>
              </a:rPr>
              <a:t>. S1  </a:t>
            </a:r>
            <a:r>
              <a:rPr lang="en-US" sz="2400" dirty="0" smtClean="0">
                <a:latin typeface="Arial"/>
                <a:cs typeface="Arial"/>
              </a:rPr>
              <a:t>Ribbon diagrams showing the human DHOD (PDB:1D3G) </a:t>
            </a:r>
            <a:r>
              <a:rPr lang="en-US" sz="2400" b="1" dirty="0" smtClean="0">
                <a:latin typeface="Arial"/>
                <a:cs typeface="Arial"/>
              </a:rPr>
              <a:t>Panel A</a:t>
            </a:r>
            <a:r>
              <a:rPr lang="en-US" sz="2400" dirty="0" smtClean="0">
                <a:latin typeface="Arial"/>
                <a:cs typeface="Arial"/>
              </a:rPr>
              <a:t>,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and the </a:t>
            </a:r>
            <a:r>
              <a:rPr lang="en-US" sz="2400" i="1" dirty="0" smtClean="0">
                <a:latin typeface="Arial"/>
                <a:cs typeface="Arial"/>
              </a:rPr>
              <a:t>P. </a:t>
            </a:r>
            <a:r>
              <a:rPr lang="en-US" sz="2400" i="1" dirty="0" err="1" smtClean="0">
                <a:latin typeface="Arial"/>
                <a:cs typeface="Arial"/>
              </a:rPr>
              <a:t>falciparum</a:t>
            </a:r>
            <a:r>
              <a:rPr lang="en-US" sz="2400" i="1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DHOD (PDB:3I68) </a:t>
            </a:r>
            <a:r>
              <a:rPr lang="en-US" sz="2400" b="1" dirty="0" smtClean="0">
                <a:latin typeface="Arial"/>
                <a:cs typeface="Arial"/>
              </a:rPr>
              <a:t>Panel B. </a:t>
            </a:r>
            <a:r>
              <a:rPr lang="en-US" sz="2400" dirty="0" smtClean="0">
                <a:latin typeface="Arial"/>
                <a:cs typeface="Arial"/>
              </a:rPr>
              <a:t>The proteins contain a small N-terminal domain consisting of alpha helices αA/αB (in orange) connected by an extended loop to a large (α/β)</a:t>
            </a:r>
            <a:r>
              <a:rPr lang="en-US" sz="2400" baseline="-25000" dirty="0" smtClean="0">
                <a:latin typeface="Arial"/>
                <a:cs typeface="Arial"/>
              </a:rPr>
              <a:t>8 </a:t>
            </a:r>
            <a:r>
              <a:rPr lang="en-US" sz="2400" dirty="0" smtClean="0">
                <a:latin typeface="Arial"/>
                <a:cs typeface="Arial"/>
              </a:rPr>
              <a:t>barrel domain (in purple and green).  A model of the </a:t>
            </a:r>
            <a:r>
              <a:rPr lang="en-US" sz="2400" i="1" dirty="0" smtClean="0">
                <a:latin typeface="Arial"/>
                <a:cs typeface="Arial"/>
              </a:rPr>
              <a:t>T. </a:t>
            </a:r>
            <a:r>
              <a:rPr lang="en-US" sz="2400" i="1" dirty="0" err="1" smtClean="0">
                <a:latin typeface="Arial"/>
                <a:cs typeface="Arial"/>
              </a:rPr>
              <a:t>gondii</a:t>
            </a:r>
            <a:r>
              <a:rPr lang="en-US" sz="2400" i="1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DHOD built using SWISS-MODEL (Based on template structure PDB: 3I68) is shown in </a:t>
            </a:r>
            <a:r>
              <a:rPr lang="en-US" sz="2400" b="1" dirty="0" smtClean="0">
                <a:latin typeface="Arial"/>
                <a:cs typeface="Arial"/>
              </a:rPr>
              <a:t>Panel C</a:t>
            </a:r>
            <a:r>
              <a:rPr lang="en-US" sz="2400" dirty="0" smtClean="0">
                <a:latin typeface="Arial"/>
                <a:cs typeface="Arial"/>
              </a:rPr>
              <a:t>. Inhibitors are shown in blue ball and stick representations, </a:t>
            </a:r>
            <a:r>
              <a:rPr lang="en-US" sz="2400" dirty="0" err="1" smtClean="0">
                <a:latin typeface="Arial"/>
                <a:cs typeface="Arial"/>
              </a:rPr>
              <a:t>brequinar</a:t>
            </a:r>
            <a:r>
              <a:rPr lang="en-US" sz="2400" dirty="0" smtClean="0">
                <a:latin typeface="Arial"/>
                <a:cs typeface="Arial"/>
              </a:rPr>
              <a:t> analog (Panel A), or the </a:t>
            </a:r>
            <a:r>
              <a:rPr lang="en-US" sz="2400" i="1" dirty="0" smtClean="0">
                <a:latin typeface="Arial"/>
                <a:cs typeface="Arial"/>
              </a:rPr>
              <a:t>P. </a:t>
            </a:r>
            <a:r>
              <a:rPr lang="en-US" sz="2400" i="1" dirty="0" err="1" smtClean="0">
                <a:latin typeface="Arial"/>
                <a:cs typeface="Arial"/>
              </a:rPr>
              <a:t>falciparum</a:t>
            </a:r>
            <a:r>
              <a:rPr lang="en-US" sz="2400" i="1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triazolopyrimidine</a:t>
            </a:r>
            <a:r>
              <a:rPr lang="en-US" sz="2400" dirty="0" smtClean="0">
                <a:latin typeface="Arial"/>
                <a:cs typeface="Arial"/>
              </a:rPr>
              <a:t> inhibitor DSM2 (Panels B, C).  The </a:t>
            </a:r>
            <a:r>
              <a:rPr lang="en-US" sz="2400" dirty="0" err="1" smtClean="0">
                <a:latin typeface="Arial"/>
                <a:cs typeface="Arial"/>
              </a:rPr>
              <a:t>flavin</a:t>
            </a:r>
            <a:r>
              <a:rPr lang="en-US" sz="2400" dirty="0" smtClean="0">
                <a:latin typeface="Arial"/>
                <a:cs typeface="Arial"/>
              </a:rPr>
              <a:t> cofactor (FMN) is shown in CPK ball and stick representation.  Figures were produced by </a:t>
            </a:r>
            <a:r>
              <a:rPr lang="es-CO" sz="2400" dirty="0" smtClean="0">
                <a:latin typeface="Arial"/>
                <a:cs typeface="Arial"/>
              </a:rPr>
              <a:t>UCSF Chimera.</a:t>
            </a:r>
            <a:endParaRPr lang="en-US" sz="2400" dirty="0" smtClean="0"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</TotalTime>
  <Words>159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Slide 1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Heidy Narváez</dc:creator>
  <cp:lastModifiedBy>Barbara Zimmermann</cp:lastModifiedBy>
  <cp:revision>10</cp:revision>
  <cp:lastPrinted>2011-11-23T21:15:48Z</cp:lastPrinted>
  <dcterms:created xsi:type="dcterms:W3CDTF">2012-04-02T18:54:41Z</dcterms:created>
  <dcterms:modified xsi:type="dcterms:W3CDTF">2012-04-02T18:56:38Z</dcterms:modified>
</cp:coreProperties>
</file>