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tif" ContentType="image/tif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60" r:id="rId3"/>
    <p:sldId id="261" r:id="rId4"/>
    <p:sldId id="263" r:id="rId5"/>
    <p:sldId id="264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8" d="100"/>
          <a:sy n="118" d="100"/>
        </p:scale>
        <p:origin x="-69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D73EB-F202-A240-88A6-1E0C8846C97E}" type="datetimeFigureOut">
              <a:rPr lang="en-US" smtClean="0"/>
              <a:t>10/13/13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48AF7-9861-3945-9685-B6CDFBB96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0604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D73EB-F202-A240-88A6-1E0C8846C97E}" type="datetimeFigureOut">
              <a:rPr lang="en-US" smtClean="0"/>
              <a:t>10/13/13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48AF7-9861-3945-9685-B6CDFBB96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23886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D73EB-F202-A240-88A6-1E0C8846C97E}" type="datetimeFigureOut">
              <a:rPr lang="en-US" smtClean="0"/>
              <a:t>10/13/13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48AF7-9861-3945-9685-B6CDFBB96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9658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D73EB-F202-A240-88A6-1E0C8846C97E}" type="datetimeFigureOut">
              <a:rPr lang="en-US" smtClean="0"/>
              <a:t>10/13/13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48AF7-9861-3945-9685-B6CDFBB96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665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D73EB-F202-A240-88A6-1E0C8846C97E}" type="datetimeFigureOut">
              <a:rPr lang="en-US" smtClean="0"/>
              <a:t>10/13/13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48AF7-9861-3945-9685-B6CDFBB96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5671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D73EB-F202-A240-88A6-1E0C8846C97E}" type="datetimeFigureOut">
              <a:rPr lang="en-US" smtClean="0"/>
              <a:t>10/13/13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48AF7-9861-3945-9685-B6CDFBB96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043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D73EB-F202-A240-88A6-1E0C8846C97E}" type="datetimeFigureOut">
              <a:rPr lang="en-US" smtClean="0"/>
              <a:t>10/13/13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48AF7-9861-3945-9685-B6CDFBB96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8796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D73EB-F202-A240-88A6-1E0C8846C97E}" type="datetimeFigureOut">
              <a:rPr lang="en-US" smtClean="0"/>
              <a:t>10/13/13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48AF7-9861-3945-9685-B6CDFBB96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6505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D73EB-F202-A240-88A6-1E0C8846C97E}" type="datetimeFigureOut">
              <a:rPr lang="en-US" smtClean="0"/>
              <a:t>10/13/13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48AF7-9861-3945-9685-B6CDFBB96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3952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D73EB-F202-A240-88A6-1E0C8846C97E}" type="datetimeFigureOut">
              <a:rPr lang="en-US" smtClean="0"/>
              <a:t>10/13/13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48AF7-9861-3945-9685-B6CDFBB96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4577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D73EB-F202-A240-88A6-1E0C8846C97E}" type="datetimeFigureOut">
              <a:rPr lang="en-US" smtClean="0"/>
              <a:t>10/13/13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48AF7-9861-3945-9685-B6CDFBB96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1334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5D73EB-F202-A240-88A6-1E0C8846C97E}" type="datetimeFigureOut">
              <a:rPr lang="en-US" smtClean="0"/>
              <a:t>10/13/13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E48AF7-9861-3945-9685-B6CDFBB96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653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emf"/><Relationship Id="rId5" Type="http://schemas.openxmlformats.org/officeDocument/2006/relationships/image" Target="../media/image4.e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4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t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21211" y="5256384"/>
            <a:ext cx="75865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smtClean="0">
                <a:latin typeface="Times New Roman"/>
                <a:cs typeface="Times New Roman"/>
              </a:rPr>
              <a:t>Supplemental Fig</a:t>
            </a:r>
            <a:r>
              <a:rPr lang="en-US" sz="1200" b="1" dirty="0" smtClean="0">
                <a:latin typeface="Times New Roman"/>
                <a:cs typeface="Times New Roman"/>
              </a:rPr>
              <a:t>. S1. 4T1 Cells Do Not Express Functional </a:t>
            </a:r>
            <a:r>
              <a:rPr lang="en-US" sz="1200" b="1" dirty="0" smtClean="0">
                <a:latin typeface="Symbol" charset="2"/>
                <a:cs typeface="Symbol" charset="2"/>
              </a:rPr>
              <a:t>a</a:t>
            </a:r>
            <a:r>
              <a:rPr lang="en-US" sz="1200" b="1" baseline="-25000" dirty="0" smtClean="0">
                <a:latin typeface="Times New Roman"/>
                <a:cs typeface="Times New Roman"/>
              </a:rPr>
              <a:t>2</a:t>
            </a:r>
            <a:r>
              <a:rPr lang="en-US" sz="1200" b="1" dirty="0" smtClean="0">
                <a:latin typeface="Times New Roman"/>
                <a:cs typeface="Times New Roman"/>
              </a:rPr>
              <a:t>-AR. </a:t>
            </a:r>
            <a:r>
              <a:rPr lang="en-US" sz="1200" dirty="0" smtClean="0">
                <a:latin typeface="Times New Roman"/>
                <a:cs typeface="Times New Roman"/>
              </a:rPr>
              <a:t>High dose DEX-induced effects on 4T1 </a:t>
            </a:r>
            <a:r>
              <a:rPr lang="en-US" sz="1200" dirty="0">
                <a:latin typeface="Times New Roman"/>
                <a:cs typeface="Times New Roman"/>
              </a:rPr>
              <a:t>(A) proliferation and (B) VEGF </a:t>
            </a:r>
            <a:r>
              <a:rPr lang="en-US" sz="1200" dirty="0" smtClean="0">
                <a:latin typeface="Times New Roman"/>
                <a:cs typeface="Times New Roman"/>
              </a:rPr>
              <a:t>production </a:t>
            </a:r>
            <a:r>
              <a:rPr lang="en-US" sz="1200" i="1" dirty="0" smtClean="0">
                <a:latin typeface="Times New Roman"/>
                <a:cs typeface="Times New Roman"/>
              </a:rPr>
              <a:t>in vitro </a:t>
            </a:r>
            <a:r>
              <a:rPr lang="en-US" sz="1200" dirty="0" smtClean="0">
                <a:latin typeface="Times New Roman"/>
                <a:cs typeface="Times New Roman"/>
              </a:rPr>
              <a:t>are not blocked by the </a:t>
            </a:r>
            <a:r>
              <a:rPr lang="en-US" sz="1200" dirty="0" smtClean="0">
                <a:latin typeface="Symbol" charset="2"/>
                <a:cs typeface="Symbol" charset="2"/>
              </a:rPr>
              <a:t>a</a:t>
            </a:r>
            <a:r>
              <a:rPr lang="en-US" sz="1200" baseline="-25000" dirty="0" smtClean="0">
                <a:latin typeface="Times New Roman"/>
                <a:cs typeface="Times New Roman"/>
              </a:rPr>
              <a:t>2</a:t>
            </a:r>
            <a:r>
              <a:rPr lang="en-US" sz="1200" dirty="0" smtClean="0">
                <a:latin typeface="Times New Roman"/>
                <a:cs typeface="Times New Roman"/>
              </a:rPr>
              <a:t>-AR antagonist </a:t>
            </a:r>
            <a:r>
              <a:rPr lang="en-US" sz="1200" dirty="0" err="1" smtClean="0">
                <a:latin typeface="Times New Roman"/>
                <a:cs typeface="Times New Roman"/>
              </a:rPr>
              <a:t>yohimbine</a:t>
            </a:r>
            <a:r>
              <a:rPr lang="en-US" sz="1200" dirty="0" smtClean="0">
                <a:latin typeface="Times New Roman"/>
                <a:cs typeface="Times New Roman"/>
              </a:rPr>
              <a:t> (YOH). (C) The alpha</a:t>
            </a:r>
            <a:r>
              <a:rPr lang="en-US" sz="1200" baseline="-25000" dirty="0" smtClean="0">
                <a:latin typeface="Times New Roman"/>
                <a:cs typeface="Times New Roman"/>
              </a:rPr>
              <a:t>2</a:t>
            </a:r>
            <a:r>
              <a:rPr lang="en-US" sz="1200" dirty="0">
                <a:latin typeface="Times New Roman"/>
                <a:cs typeface="Times New Roman"/>
              </a:rPr>
              <a:t>-AR </a:t>
            </a:r>
            <a:r>
              <a:rPr lang="en-US" sz="1200" dirty="0" smtClean="0">
                <a:latin typeface="Times New Roman"/>
                <a:cs typeface="Times New Roman"/>
              </a:rPr>
              <a:t>agonists </a:t>
            </a:r>
            <a:r>
              <a:rPr lang="en-US" sz="1200" dirty="0">
                <a:latin typeface="Times New Roman"/>
                <a:cs typeface="Times New Roman"/>
              </a:rPr>
              <a:t>clonidine (CLON</a:t>
            </a:r>
            <a:r>
              <a:rPr lang="en-US" sz="1200" dirty="0" smtClean="0">
                <a:latin typeface="Times New Roman"/>
                <a:cs typeface="Times New Roman"/>
              </a:rPr>
              <a:t>) and </a:t>
            </a:r>
            <a:r>
              <a:rPr lang="en-US" sz="1200" dirty="0" err="1" smtClean="0">
                <a:latin typeface="Times New Roman"/>
                <a:cs typeface="Times New Roman"/>
              </a:rPr>
              <a:t>dexmedetomidine</a:t>
            </a:r>
            <a:r>
              <a:rPr lang="en-US" sz="1200" dirty="0" smtClean="0">
                <a:latin typeface="Times New Roman"/>
                <a:cs typeface="Times New Roman"/>
              </a:rPr>
              <a:t> (DEX) do not inhibit </a:t>
            </a:r>
            <a:r>
              <a:rPr lang="en-US" sz="1200" dirty="0" err="1" smtClean="0">
                <a:latin typeface="Times New Roman"/>
                <a:cs typeface="Times New Roman"/>
              </a:rPr>
              <a:t>forskolin</a:t>
            </a:r>
            <a:r>
              <a:rPr lang="en-US" sz="1200" dirty="0" smtClean="0">
                <a:latin typeface="Times New Roman"/>
                <a:cs typeface="Times New Roman"/>
              </a:rPr>
              <a:t> (FORSK)-induced </a:t>
            </a:r>
            <a:r>
              <a:rPr lang="en-US" sz="1200" dirty="0" err="1" smtClean="0">
                <a:latin typeface="Times New Roman"/>
                <a:cs typeface="Times New Roman"/>
              </a:rPr>
              <a:t>cAMP</a:t>
            </a:r>
            <a:r>
              <a:rPr lang="en-US" sz="1200" dirty="0" smtClean="0">
                <a:latin typeface="Times New Roman"/>
                <a:cs typeface="Times New Roman"/>
              </a:rPr>
              <a:t> in 4T1 cells. (D) CLON and DEX reduced FORSK-induced </a:t>
            </a:r>
            <a:r>
              <a:rPr lang="en-US" sz="1200" dirty="0" err="1" smtClean="0">
                <a:latin typeface="Times New Roman"/>
                <a:cs typeface="Times New Roman"/>
              </a:rPr>
              <a:t>cAMP</a:t>
            </a:r>
            <a:r>
              <a:rPr lang="en-US" sz="1200" dirty="0" smtClean="0">
                <a:latin typeface="Times New Roman"/>
                <a:cs typeface="Times New Roman"/>
              </a:rPr>
              <a:t> in human foreskin fibroblasts (HFF</a:t>
            </a:r>
            <a:r>
              <a:rPr lang="en-US" sz="1200" dirty="0" smtClean="0">
                <a:latin typeface="Times New Roman"/>
                <a:cs typeface="Times New Roman"/>
              </a:rPr>
              <a:t>). Groups </a:t>
            </a:r>
            <a:r>
              <a:rPr lang="en-US" sz="1200" dirty="0">
                <a:latin typeface="Times New Roman"/>
                <a:cs typeface="Times New Roman"/>
              </a:rPr>
              <a:t>labeled </a:t>
            </a:r>
            <a:r>
              <a:rPr lang="en-US" sz="1200" dirty="0" smtClean="0">
                <a:latin typeface="Times New Roman"/>
                <a:cs typeface="Times New Roman"/>
              </a:rPr>
              <a:t>with same letter </a:t>
            </a:r>
            <a:r>
              <a:rPr lang="en-US" sz="1200" dirty="0">
                <a:latin typeface="Times New Roman"/>
                <a:cs typeface="Times New Roman"/>
              </a:rPr>
              <a:t>are not significantly different from each other, but are significantly different from groups labeled </a:t>
            </a:r>
            <a:r>
              <a:rPr lang="en-US" sz="1200" dirty="0" smtClean="0">
                <a:latin typeface="Times New Roman"/>
                <a:cs typeface="Times New Roman"/>
              </a:rPr>
              <a:t>with different letters, </a:t>
            </a:r>
            <a:r>
              <a:rPr lang="en-US" sz="1200" dirty="0">
                <a:latin typeface="Times New Roman"/>
                <a:cs typeface="Times New Roman"/>
              </a:rPr>
              <a:t>p≤0.01, </a:t>
            </a:r>
            <a:r>
              <a:rPr lang="en-US" sz="1200" dirty="0" err="1">
                <a:latin typeface="Times New Roman"/>
                <a:cs typeface="Times New Roman"/>
              </a:rPr>
              <a:t>Tukey’s</a:t>
            </a:r>
            <a:r>
              <a:rPr lang="en-US" sz="1200" dirty="0">
                <a:latin typeface="Times New Roman"/>
                <a:cs typeface="Times New Roman"/>
              </a:rPr>
              <a:t> post-hoc </a:t>
            </a:r>
            <a:r>
              <a:rPr lang="en-US" sz="1200" dirty="0" smtClean="0">
                <a:latin typeface="Times New Roman"/>
                <a:cs typeface="Times New Roman"/>
              </a:rPr>
              <a:t>test.</a:t>
            </a:r>
            <a:endParaRPr lang="en-US" sz="1200" dirty="0">
              <a:latin typeface="Times New Roman"/>
              <a:cs typeface="Times New Roman"/>
            </a:endParaRPr>
          </a:p>
        </p:txBody>
      </p:sp>
      <p:pic>
        <p:nvPicPr>
          <p:cNvPr id="6" name="Picture 5" descr="1 - *24 WELL 72 HR DEX YOH PROL 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4326" y="290701"/>
            <a:ext cx="2566899" cy="2529832"/>
          </a:xfrm>
          <a:prstGeom prst="rect">
            <a:avLst/>
          </a:prstGeom>
        </p:spPr>
      </p:pic>
      <p:pic>
        <p:nvPicPr>
          <p:cNvPr id="7" name="Picture 6" descr="1 - *24 WELL 72 HR DEX YOH VEGF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5048" y="290701"/>
            <a:ext cx="2585432" cy="2520565"/>
          </a:xfrm>
          <a:prstGeom prst="rect">
            <a:avLst/>
          </a:prstGeom>
        </p:spPr>
      </p:pic>
      <p:pic>
        <p:nvPicPr>
          <p:cNvPr id="8" name="Picture 7" descr="1 - B&amp;W HFF cAMP CLON,FORSK (at 1:2)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2838" y="2831483"/>
            <a:ext cx="2633330" cy="2459703"/>
          </a:xfrm>
          <a:prstGeom prst="rect">
            <a:avLst/>
          </a:prstGeom>
        </p:spPr>
      </p:pic>
      <p:pic>
        <p:nvPicPr>
          <p:cNvPr id="9" name="Picture 8" descr="1 - Include 1,8 samples 4T1-DT cAMP Forskolin (@1,2)•old FORSK)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7060" y="2822215"/>
            <a:ext cx="2617040" cy="2445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84246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 - HORIZONTAL Spleen Wt, NE, and NMN (d1,3)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117" y="1706394"/>
            <a:ext cx="8379883" cy="2181392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404589" y="4114846"/>
            <a:ext cx="811902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latin typeface="Times New Roman"/>
                <a:cs typeface="Times New Roman"/>
              </a:rPr>
              <a:t>Supplemental Fig. </a:t>
            </a:r>
            <a:r>
              <a:rPr lang="en-US" sz="1400" b="1" dirty="0" smtClean="0">
                <a:latin typeface="Times New Roman"/>
                <a:cs typeface="Times New Roman"/>
              </a:rPr>
              <a:t>S2. DMI</a:t>
            </a:r>
            <a:r>
              <a:rPr lang="en-US" sz="1400" b="1" dirty="0">
                <a:latin typeface="Times New Roman"/>
                <a:cs typeface="Times New Roman"/>
              </a:rPr>
              <a:t> </a:t>
            </a:r>
            <a:r>
              <a:rPr lang="en-US" sz="1400" b="1" dirty="0" smtClean="0">
                <a:latin typeface="Times New Roman"/>
                <a:cs typeface="Times New Roman"/>
              </a:rPr>
              <a:t>Elevates Spleen Norepinephrine (NE) and the NE </a:t>
            </a:r>
            <a:r>
              <a:rPr lang="en-US" sz="1400" b="1" dirty="0">
                <a:latin typeface="Times New Roman"/>
                <a:cs typeface="Times New Roman"/>
              </a:rPr>
              <a:t>M</a:t>
            </a:r>
            <a:r>
              <a:rPr lang="en-US" sz="1400" b="1" dirty="0" smtClean="0">
                <a:latin typeface="Times New Roman"/>
                <a:cs typeface="Times New Roman"/>
              </a:rPr>
              <a:t>etabolite, </a:t>
            </a:r>
            <a:r>
              <a:rPr lang="en-US" sz="1400" b="1" dirty="0" err="1" smtClean="0">
                <a:latin typeface="Times New Roman"/>
                <a:cs typeface="Times New Roman"/>
              </a:rPr>
              <a:t>Normetanephrine</a:t>
            </a:r>
            <a:r>
              <a:rPr lang="en-US" sz="1400" b="1" dirty="0" smtClean="0">
                <a:latin typeface="Times New Roman"/>
                <a:cs typeface="Times New Roman"/>
              </a:rPr>
              <a:t> (NMN). </a:t>
            </a:r>
            <a:r>
              <a:rPr lang="en-US" sz="1400" dirty="0" smtClean="0">
                <a:latin typeface="Times New Roman"/>
                <a:cs typeface="Times New Roman"/>
              </a:rPr>
              <a:t>Spleen (</a:t>
            </a:r>
            <a:r>
              <a:rPr lang="en-US" sz="1400" dirty="0">
                <a:latin typeface="Times New Roman"/>
                <a:cs typeface="Times New Roman"/>
              </a:rPr>
              <a:t>A</a:t>
            </a:r>
            <a:r>
              <a:rPr lang="en-US" sz="1400" dirty="0" smtClean="0">
                <a:latin typeface="Times New Roman"/>
                <a:cs typeface="Times New Roman"/>
              </a:rPr>
              <a:t>) NE </a:t>
            </a:r>
            <a:r>
              <a:rPr lang="en-US" sz="1400" dirty="0">
                <a:latin typeface="Times New Roman"/>
                <a:cs typeface="Times New Roman"/>
              </a:rPr>
              <a:t>and (B) NMN were </a:t>
            </a:r>
            <a:r>
              <a:rPr lang="en-US" sz="1400" dirty="0" smtClean="0">
                <a:latin typeface="Times New Roman"/>
                <a:cs typeface="Times New Roman"/>
              </a:rPr>
              <a:t>increased 3 days post-DMI pellet implantation. </a:t>
            </a:r>
            <a:r>
              <a:rPr lang="en-US" sz="1400" dirty="0">
                <a:latin typeface="Times New Roman"/>
                <a:cs typeface="Times New Roman"/>
              </a:rPr>
              <a:t>(C) </a:t>
            </a:r>
            <a:r>
              <a:rPr lang="en-US" sz="1400" dirty="0" smtClean="0">
                <a:latin typeface="Times New Roman"/>
                <a:cs typeface="Times New Roman"/>
              </a:rPr>
              <a:t>Spleen weight was decreased day 3 post-DMI </a:t>
            </a:r>
            <a:r>
              <a:rPr lang="en-US" sz="1400" dirty="0" smtClean="0">
                <a:latin typeface="Times New Roman"/>
                <a:cs typeface="Times New Roman"/>
              </a:rPr>
              <a:t>implantation. </a:t>
            </a:r>
            <a:r>
              <a:rPr lang="en-US" sz="1400" dirty="0" smtClean="0">
                <a:latin typeface="Times New Roman"/>
                <a:cs typeface="Times New Roman"/>
              </a:rPr>
              <a:t>*** indicates significant differences versus </a:t>
            </a:r>
            <a:r>
              <a:rPr lang="en-US" sz="1400" dirty="0" smtClean="0">
                <a:latin typeface="Times New Roman"/>
                <a:cs typeface="Times New Roman"/>
              </a:rPr>
              <a:t>corresponding </a:t>
            </a:r>
            <a:r>
              <a:rPr lang="en-US" sz="1400" dirty="0" smtClean="0">
                <a:latin typeface="Times New Roman"/>
                <a:cs typeface="Times New Roman"/>
              </a:rPr>
              <a:t>placebo group, Holm-</a:t>
            </a:r>
            <a:r>
              <a:rPr lang="en-US" sz="1400" dirty="0" err="1" smtClean="0">
                <a:latin typeface="Times New Roman"/>
                <a:cs typeface="Times New Roman"/>
              </a:rPr>
              <a:t>Sidak</a:t>
            </a:r>
            <a:r>
              <a:rPr lang="en-US" sz="1400" dirty="0">
                <a:latin typeface="Times New Roman"/>
                <a:cs typeface="Times New Roman"/>
              </a:rPr>
              <a:t> </a:t>
            </a:r>
            <a:r>
              <a:rPr lang="en-US" sz="1400" dirty="0" smtClean="0">
                <a:latin typeface="Times New Roman"/>
                <a:cs typeface="Times New Roman"/>
              </a:rPr>
              <a:t>multiple comparison test, p&lt;0.001.</a:t>
            </a:r>
            <a:endParaRPr lang="en-US" sz="14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643079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081568" y="1718538"/>
            <a:ext cx="21156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C. CD31+ blood vessels </a:t>
            </a:r>
            <a:endParaRPr lang="en-US" sz="1400" dirty="0">
              <a:latin typeface="Arial"/>
              <a:cs typeface="Arial"/>
            </a:endParaRPr>
          </a:p>
        </p:txBody>
      </p:sp>
      <p:pic>
        <p:nvPicPr>
          <p:cNvPr id="5" name="Picture 4" descr="CD31+bv(2P)(finalwithscalebar,RGB).t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5999" y="2089729"/>
            <a:ext cx="1795762" cy="1775768"/>
          </a:xfrm>
          <a:prstGeom prst="rect">
            <a:avLst/>
          </a:prstGeom>
        </p:spPr>
      </p:pic>
      <p:pic>
        <p:nvPicPr>
          <p:cNvPr id="7" name="Picture 6" descr="1 - CD31 Taylor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4068" y="1724970"/>
            <a:ext cx="2857500" cy="2425700"/>
          </a:xfrm>
          <a:prstGeom prst="rect">
            <a:avLst/>
          </a:prstGeom>
        </p:spPr>
      </p:pic>
      <p:pic>
        <p:nvPicPr>
          <p:cNvPr id="8" name="Picture 7" descr="1 - CD3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591" y="1724970"/>
            <a:ext cx="2667000" cy="241300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946728" y="4387887"/>
            <a:ext cx="7250486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latin typeface="Times New Roman"/>
                <a:cs typeface="Times New Roman"/>
              </a:rPr>
              <a:t>Supplemental Fig. </a:t>
            </a:r>
            <a:r>
              <a:rPr lang="en-US" sz="1400" b="1" dirty="0" smtClean="0">
                <a:latin typeface="Times New Roman"/>
                <a:cs typeface="Times New Roman"/>
              </a:rPr>
              <a:t>S3. DMI-induced Tumor Growth is Not Associated with Altered Tumor Angiogenesis. </a:t>
            </a:r>
            <a:r>
              <a:rPr lang="en-US" sz="1400" dirty="0" err="1" smtClean="0">
                <a:latin typeface="Times New Roman"/>
                <a:cs typeface="Times New Roman"/>
              </a:rPr>
              <a:t>Immunocytochemical</a:t>
            </a:r>
            <a:r>
              <a:rPr lang="en-US" sz="1400" dirty="0" smtClean="0">
                <a:latin typeface="Times New Roman"/>
                <a:cs typeface="Times New Roman"/>
              </a:rPr>
              <a:t> </a:t>
            </a:r>
            <a:r>
              <a:rPr lang="en-US" sz="1400" dirty="0" smtClean="0">
                <a:latin typeface="Times New Roman"/>
                <a:cs typeface="Times New Roman"/>
              </a:rPr>
              <a:t>staining of CD31+ blood vessels in tumor slices were quantified by two different methods: (</a:t>
            </a:r>
            <a:r>
              <a:rPr lang="en-US" sz="1400" dirty="0">
                <a:latin typeface="Times New Roman"/>
                <a:cs typeface="Times New Roman"/>
              </a:rPr>
              <a:t>A) </a:t>
            </a:r>
            <a:r>
              <a:rPr lang="en-US" sz="1400" dirty="0" smtClean="0">
                <a:latin typeface="Times New Roman"/>
                <a:cs typeface="Times New Roman"/>
              </a:rPr>
              <a:t>percentage of pixels above threshold </a:t>
            </a:r>
            <a:r>
              <a:rPr lang="en-US" sz="1400" dirty="0" smtClean="0">
                <a:latin typeface="Times New Roman"/>
                <a:cs typeface="Times New Roman"/>
              </a:rPr>
              <a:t>and </a:t>
            </a:r>
            <a:r>
              <a:rPr lang="en-US" sz="1400" dirty="0" smtClean="0">
                <a:latin typeface="Times New Roman"/>
                <a:cs typeface="Times New Roman"/>
              </a:rPr>
              <a:t>(</a:t>
            </a:r>
            <a:r>
              <a:rPr lang="en-US" sz="1400" dirty="0">
                <a:latin typeface="Times New Roman"/>
                <a:cs typeface="Times New Roman"/>
              </a:rPr>
              <a:t>B) </a:t>
            </a:r>
            <a:r>
              <a:rPr lang="en-US" sz="1400" dirty="0" smtClean="0">
                <a:latin typeface="Times New Roman"/>
                <a:cs typeface="Times New Roman"/>
              </a:rPr>
              <a:t>calculating </a:t>
            </a:r>
            <a:r>
              <a:rPr lang="en-US" sz="1400" dirty="0" smtClean="0">
                <a:latin typeface="Times New Roman"/>
                <a:cs typeface="Times New Roman"/>
              </a:rPr>
              <a:t>the area of </a:t>
            </a:r>
            <a:r>
              <a:rPr lang="en-US" sz="1400" dirty="0" smtClean="0">
                <a:latin typeface="Times New Roman"/>
                <a:cs typeface="Times New Roman"/>
              </a:rPr>
              <a:t>traced </a:t>
            </a:r>
            <a:r>
              <a:rPr lang="en-US" sz="1400" dirty="0" smtClean="0">
                <a:latin typeface="Times New Roman"/>
                <a:cs typeface="Times New Roman"/>
              </a:rPr>
              <a:t>vessels per cell </a:t>
            </a:r>
            <a:r>
              <a:rPr lang="en-US" sz="1400" dirty="0" smtClean="0">
                <a:latin typeface="Times New Roman"/>
                <a:cs typeface="Times New Roman"/>
              </a:rPr>
              <a:t>density</a:t>
            </a:r>
            <a:r>
              <a:rPr lang="en-US" sz="1400" dirty="0" smtClean="0">
                <a:latin typeface="Times New Roman"/>
                <a:cs typeface="Times New Roman"/>
              </a:rPr>
              <a:t> </a:t>
            </a:r>
            <a:r>
              <a:rPr lang="en-US" sz="1400" dirty="0">
                <a:latin typeface="Times New Roman"/>
                <a:cs typeface="Times New Roman"/>
              </a:rPr>
              <a:t>based on nuclear DAPI staining (not shown). </a:t>
            </a:r>
            <a:r>
              <a:rPr lang="en-US" sz="1400" dirty="0" smtClean="0">
                <a:latin typeface="Times New Roman"/>
                <a:cs typeface="Times New Roman"/>
              </a:rPr>
              <a:t>(C) </a:t>
            </a:r>
            <a:r>
              <a:rPr lang="en-US" sz="1400" dirty="0" smtClean="0">
                <a:latin typeface="Times New Roman"/>
                <a:cs typeface="Times New Roman"/>
              </a:rPr>
              <a:t>A representative image of CD31+ blood vessels. Scale bar = 50 µm. </a:t>
            </a:r>
            <a:endParaRPr lang="en-US" sz="14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6159364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31272" y="4353216"/>
            <a:ext cx="745836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latin typeface="Times New Roman"/>
                <a:cs typeface="Times New Roman"/>
              </a:rPr>
              <a:t>Supplemental Fig. </a:t>
            </a:r>
            <a:r>
              <a:rPr lang="en-US" sz="1400" b="1" dirty="0" smtClean="0">
                <a:latin typeface="Times New Roman"/>
                <a:cs typeface="Times New Roman"/>
              </a:rPr>
              <a:t>S4. TNF-</a:t>
            </a:r>
            <a:r>
              <a:rPr lang="en-US" sz="1400" b="1" dirty="0" smtClean="0">
                <a:latin typeface="Symbol" charset="2"/>
                <a:cs typeface="Symbol" charset="2"/>
              </a:rPr>
              <a:t>a</a:t>
            </a:r>
            <a:r>
              <a:rPr lang="en-US" sz="1400" b="1" dirty="0" smtClean="0">
                <a:latin typeface="Times New Roman"/>
                <a:cs typeface="Times New Roman"/>
              </a:rPr>
              <a:t> Does </a:t>
            </a:r>
            <a:r>
              <a:rPr lang="en-US" sz="1400" b="1" dirty="0">
                <a:latin typeface="Times New Roman"/>
                <a:cs typeface="Times New Roman"/>
              </a:rPr>
              <a:t>Not Induce 4T1 Proliferation in Vitro</a:t>
            </a:r>
            <a:r>
              <a:rPr lang="en-US" sz="1400" dirty="0">
                <a:latin typeface="Times New Roman"/>
                <a:cs typeface="Times New Roman"/>
              </a:rPr>
              <a:t>. </a:t>
            </a:r>
            <a:r>
              <a:rPr lang="en-US" sz="1400" dirty="0" smtClean="0">
                <a:latin typeface="Times New Roman"/>
                <a:cs typeface="Times New Roman"/>
              </a:rPr>
              <a:t>Results </a:t>
            </a:r>
            <a:r>
              <a:rPr lang="en-US" sz="1400" dirty="0">
                <a:latin typeface="Times New Roman"/>
                <a:cs typeface="Times New Roman"/>
              </a:rPr>
              <a:t>are expressed as mean ± SD of triplicate </a:t>
            </a:r>
            <a:r>
              <a:rPr lang="en-US" sz="1400" dirty="0" smtClean="0">
                <a:latin typeface="Times New Roman"/>
                <a:cs typeface="Times New Roman"/>
              </a:rPr>
              <a:t>wells.</a:t>
            </a:r>
            <a:endParaRPr lang="en-US" sz="1400" dirty="0">
              <a:latin typeface="Times New Roman"/>
              <a:cs typeface="Times New Roman"/>
            </a:endParaRPr>
          </a:p>
        </p:txBody>
      </p:sp>
      <p:pic>
        <p:nvPicPr>
          <p:cNvPr id="6" name="Picture 5" descr="1 - 48 &amp; 72 hours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7495" y="1859990"/>
            <a:ext cx="4521200" cy="226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4346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346557" y="1926968"/>
            <a:ext cx="5864397" cy="1992679"/>
            <a:chOff x="1346557" y="1926968"/>
            <a:chExt cx="5864397" cy="1992679"/>
          </a:xfrm>
        </p:grpSpPr>
        <p:pic>
          <p:nvPicPr>
            <p:cNvPr id="5" name="Picture 6" descr="1 - Transform of Macrophage Pixels above Threshold DMI only.pdf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6557" y="2077551"/>
              <a:ext cx="1970572" cy="18092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Box 8"/>
            <p:cNvSpPr txBox="1">
              <a:spLocks noChangeArrowheads="1"/>
            </p:cNvSpPr>
            <p:nvPr/>
          </p:nvSpPr>
          <p:spPr bwMode="auto">
            <a:xfrm>
              <a:off x="1733612" y="1926968"/>
              <a:ext cx="333870" cy="3077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400" dirty="0" smtClean="0"/>
                <a:t>A.</a:t>
              </a:r>
              <a:endParaRPr lang="en-US" sz="1400" dirty="0"/>
            </a:p>
          </p:txBody>
        </p:sp>
        <p:grpSp>
          <p:nvGrpSpPr>
            <p:cNvPr id="7" name="Group 1"/>
            <p:cNvGrpSpPr>
              <a:grpSpLocks/>
            </p:cNvGrpSpPr>
            <p:nvPr/>
          </p:nvGrpSpPr>
          <p:grpSpPr bwMode="auto">
            <a:xfrm>
              <a:off x="3517633" y="1948879"/>
              <a:ext cx="1959624" cy="1970768"/>
              <a:chOff x="7215188" y="4274778"/>
              <a:chExt cx="1321223" cy="1174673"/>
            </a:xfrm>
          </p:grpSpPr>
          <p:pic>
            <p:nvPicPr>
              <p:cNvPr id="8" name="Picture 5" descr="1 - Transform of Macrophage Pixels above Threshold DEX only.pdf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215188" y="4366432"/>
                <a:ext cx="1321223" cy="10830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9" name="TextBox 12"/>
              <p:cNvSpPr txBox="1">
                <a:spLocks noChangeArrowheads="1"/>
              </p:cNvSpPr>
              <p:nvPr/>
            </p:nvSpPr>
            <p:spPr bwMode="auto">
              <a:xfrm>
                <a:off x="7431771" y="4274778"/>
                <a:ext cx="224689" cy="1834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1400" dirty="0" smtClean="0">
                    <a:latin typeface="+mn-lt"/>
                  </a:rPr>
                  <a:t>B.</a:t>
                </a:r>
                <a:endParaRPr lang="en-US" sz="1400" dirty="0">
                  <a:latin typeface="+mn-lt"/>
                </a:endParaRPr>
              </a:p>
            </p:txBody>
          </p:sp>
        </p:grpSp>
        <p:pic>
          <p:nvPicPr>
            <p:cNvPr id="10" name="Picture 4" descr="F480Macro2(BRIGHT2)100µm CMYK.ti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77762" y="2200319"/>
              <a:ext cx="1533192" cy="1533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TextBox 10"/>
            <p:cNvSpPr txBox="1"/>
            <p:nvPr/>
          </p:nvSpPr>
          <p:spPr>
            <a:xfrm>
              <a:off x="5590177" y="1927459"/>
              <a:ext cx="32764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C.</a:t>
              </a:r>
              <a:r>
                <a:rPr lang="en-US" sz="1600" b="1" dirty="0" smtClean="0"/>
                <a:t> </a:t>
              </a:r>
              <a:endParaRPr lang="en-US" sz="1600" b="1" dirty="0"/>
            </a:p>
          </p:txBody>
        </p:sp>
      </p:grpSp>
      <p:sp>
        <p:nvSpPr>
          <p:cNvPr id="12" name="Rectangle 11"/>
          <p:cNvSpPr/>
          <p:nvPr/>
        </p:nvSpPr>
        <p:spPr>
          <a:xfrm>
            <a:off x="1204238" y="4193441"/>
            <a:ext cx="645294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latin typeface="Times New Roman"/>
                <a:cs typeface="Times New Roman"/>
              </a:rPr>
              <a:t>Supplemental Fig. </a:t>
            </a:r>
            <a:r>
              <a:rPr lang="en-US" sz="1200" b="1" dirty="0" smtClean="0">
                <a:latin typeface="Times New Roman"/>
                <a:cs typeface="Times New Roman"/>
              </a:rPr>
              <a:t>S5. Tumor F4/80+ Macrophage Density Is Not Significantly Changed with A) DMI or B) DEX treatment</a:t>
            </a:r>
            <a:r>
              <a:rPr lang="en-US" sz="1200" dirty="0" smtClean="0">
                <a:latin typeface="Times New Roman"/>
                <a:cs typeface="Times New Roman"/>
              </a:rPr>
              <a:t>. </a:t>
            </a:r>
            <a:r>
              <a:rPr lang="en-US" sz="1200" dirty="0" smtClean="0">
                <a:latin typeface="Times New Roman"/>
                <a:cs typeface="Times New Roman"/>
              </a:rPr>
              <a:t>(</a:t>
            </a:r>
            <a:r>
              <a:rPr lang="en-US" sz="1200" dirty="0">
                <a:latin typeface="Times New Roman"/>
                <a:cs typeface="Times New Roman"/>
              </a:rPr>
              <a:t>C) Representative image of F4/80+ macrophages in a 4T1 tumor section by </a:t>
            </a:r>
            <a:r>
              <a:rPr lang="en-US" sz="1200" dirty="0" smtClean="0">
                <a:latin typeface="Times New Roman"/>
                <a:cs typeface="Times New Roman"/>
              </a:rPr>
              <a:t>immunofluorescence; </a:t>
            </a:r>
            <a:r>
              <a:rPr lang="en-US" sz="1200" dirty="0" smtClean="0">
                <a:latin typeface="Times New Roman"/>
                <a:cs typeface="Times New Roman"/>
              </a:rPr>
              <a:t>scale </a:t>
            </a:r>
            <a:r>
              <a:rPr lang="en-US" sz="1200" dirty="0">
                <a:latin typeface="Times New Roman"/>
                <a:cs typeface="Times New Roman"/>
              </a:rPr>
              <a:t>bar = 100 µm. </a:t>
            </a:r>
            <a:r>
              <a:rPr lang="en-US" sz="1200" dirty="0" smtClean="0">
                <a:latin typeface="Times New Roman"/>
                <a:cs typeface="Times New Roman"/>
              </a:rPr>
              <a:t>Statistical </a:t>
            </a:r>
            <a:r>
              <a:rPr lang="en-US" sz="1200" dirty="0" smtClean="0">
                <a:latin typeface="Times New Roman"/>
                <a:cs typeface="Times New Roman"/>
              </a:rPr>
              <a:t>analysis by Mann-Whitney (M-W) nonparametric test. </a:t>
            </a:r>
            <a:endParaRPr lang="en-US" sz="12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499771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777</TotalTime>
  <Words>399</Words>
  <Application>Microsoft Macintosh PowerPoint</Application>
  <PresentationFormat>On-screen Show (4:3)</PresentationFormat>
  <Paragraphs>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Rochester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Kelley Madden</dc:creator>
  <cp:lastModifiedBy>Kelley Madden</cp:lastModifiedBy>
  <cp:revision>74</cp:revision>
  <dcterms:created xsi:type="dcterms:W3CDTF">2013-02-16T18:58:16Z</dcterms:created>
  <dcterms:modified xsi:type="dcterms:W3CDTF">2013-10-13T20:20:33Z</dcterms:modified>
</cp:coreProperties>
</file>