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G132%20and%20TOR%202010\Writing-up\Phenotypic%20test\cycloheximid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GB"/>
  <c:chart>
    <c:title>
      <c:tx>
        <c:rich>
          <a:bodyPr/>
          <a:lstStyle/>
          <a:p>
            <a:pPr>
              <a:defRPr sz="1200" b="0">
                <a:latin typeface="Times New Roman" pitchFamily="18" charset="0"/>
                <a:cs typeface="Times New Roman" pitchFamily="18" charset="0"/>
              </a:defRPr>
            </a:pPr>
            <a:r>
              <a:rPr lang="en-US" sz="1200" b="0" dirty="0" smtClean="0">
                <a:latin typeface="Times New Roman" pitchFamily="18" charset="0"/>
                <a:cs typeface="Times New Roman" pitchFamily="18" charset="0"/>
              </a:rPr>
              <a:t>2µg/ml </a:t>
            </a:r>
            <a:r>
              <a:rPr lang="en-US" sz="1200" b="0" dirty="0" err="1" smtClean="0">
                <a:latin typeface="Times New Roman" pitchFamily="18" charset="0"/>
                <a:cs typeface="Times New Roman" pitchFamily="18" charset="0"/>
              </a:rPr>
              <a:t>Cycloheximide</a:t>
            </a:r>
            <a:endParaRPr lang="en-US" sz="1200" b="0" dirty="0">
              <a:latin typeface="Times New Roman" pitchFamily="18" charset="0"/>
              <a:cs typeface="Times New Roman" pitchFamily="18" charset="0"/>
            </a:endParaRPr>
          </a:p>
        </c:rich>
      </c:tx>
      <c:layout>
        <c:manualLayout>
          <c:xMode val="edge"/>
          <c:yMode val="edge"/>
          <c:x val="0.29563075662770077"/>
          <c:y val="2.8508771929824588E-2"/>
        </c:manualLayout>
      </c:layout>
    </c:title>
    <c:plotArea>
      <c:layout>
        <c:manualLayout>
          <c:layoutTarget val="inner"/>
          <c:xMode val="edge"/>
          <c:yMode val="edge"/>
          <c:x val="0.1954059065385178"/>
          <c:y val="2.8252405949256341E-2"/>
          <c:w val="0.77424145756586915"/>
          <c:h val="0.94457728968089549"/>
        </c:manualLayout>
      </c:layout>
      <c:barChart>
        <c:barDir val="col"/>
        <c:grouping val="clustered"/>
        <c:ser>
          <c:idx val="0"/>
          <c:order val="0"/>
          <c:tx>
            <c:v>Cycloheximide</c:v>
          </c:tx>
          <c:errBars>
            <c:errBarType val="both"/>
            <c:errValType val="cust"/>
            <c:plus>
              <c:numRef>
                <c:f>Sheet1!$K$16:$K$19</c:f>
                <c:numCache>
                  <c:formatCode>General</c:formatCode>
                  <c:ptCount val="4"/>
                  <c:pt idx="0">
                    <c:v>4.2431301873841771E-3</c:v>
                  </c:pt>
                  <c:pt idx="1">
                    <c:v>2.2831360266552584E-2</c:v>
                  </c:pt>
                  <c:pt idx="2">
                    <c:v>8.4913080244014991E-2</c:v>
                  </c:pt>
                  <c:pt idx="3">
                    <c:v>1.4058591358250121E-2</c:v>
                  </c:pt>
                </c:numCache>
              </c:numRef>
            </c:plus>
            <c:minus>
              <c:numRef>
                <c:f>Sheet1!$K$16:$K$19</c:f>
                <c:numCache>
                  <c:formatCode>General</c:formatCode>
                  <c:ptCount val="4"/>
                  <c:pt idx="0">
                    <c:v>4.2431301873841771E-3</c:v>
                  </c:pt>
                  <c:pt idx="1">
                    <c:v>2.2831360266552584E-2</c:v>
                  </c:pt>
                  <c:pt idx="2">
                    <c:v>8.4913080244014991E-2</c:v>
                  </c:pt>
                  <c:pt idx="3">
                    <c:v>1.4058591358250121E-2</c:v>
                  </c:pt>
                </c:numCache>
              </c:numRef>
            </c:minus>
          </c:errBars>
          <c:cat>
            <c:strRef>
              <c:f>Sheet1!$I$16:$I$19</c:f>
              <c:strCache>
                <c:ptCount val="4"/>
                <c:pt idx="0">
                  <c:v>WT</c:v>
                </c:pt>
                <c:pt idx="1">
                  <c:v>PRE3 (DAmP)</c:v>
                </c:pt>
                <c:pt idx="2">
                  <c:v>PUP1 (DAmP)</c:v>
                </c:pt>
                <c:pt idx="3">
                  <c:v>PRE2 (DAmP)</c:v>
                </c:pt>
              </c:strCache>
            </c:strRef>
          </c:cat>
          <c:val>
            <c:numRef>
              <c:f>Sheet1!$J$16:$J$19</c:f>
              <c:numCache>
                <c:formatCode>General</c:formatCode>
                <c:ptCount val="4"/>
                <c:pt idx="0">
                  <c:v>3.4772102012930399E-2</c:v>
                </c:pt>
                <c:pt idx="1">
                  <c:v>0.80472716206699002</c:v>
                </c:pt>
                <c:pt idx="2">
                  <c:v>1.0544736513076898</c:v>
                </c:pt>
                <c:pt idx="3">
                  <c:v>0.91531086431929909</c:v>
                </c:pt>
              </c:numCache>
            </c:numRef>
          </c:val>
        </c:ser>
        <c:axId val="76208384"/>
        <c:axId val="77021184"/>
      </c:barChart>
      <c:catAx>
        <c:axId val="76208384"/>
        <c:scaling>
          <c:orientation val="minMax"/>
        </c:scaling>
        <c:axPos val="b"/>
        <c:tickLblPos val="none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7021184"/>
        <c:crosses val="autoZero"/>
        <c:auto val="1"/>
        <c:lblAlgn val="ctr"/>
        <c:lblOffset val="100"/>
      </c:catAx>
      <c:valAx>
        <c:axId val="7702118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200" b="0">
                    <a:latin typeface="Times New Roman" pitchFamily="18" charset="0"/>
                    <a:cs typeface="Times New Roman" pitchFamily="18" charset="0"/>
                  </a:defRPr>
                </a:pPr>
                <a:r>
                  <a:rPr lang="en-GB" sz="1200" b="0">
                    <a:latin typeface="Times New Roman" pitchFamily="18" charset="0"/>
                    <a:cs typeface="Times New Roman" pitchFamily="18" charset="0"/>
                  </a:rPr>
                  <a:t>Relative growth rate (drug/vehicle)</a:t>
                </a:r>
              </a:p>
            </c:rich>
          </c:tx>
          <c:layout>
            <c:manualLayout>
              <c:xMode val="edge"/>
              <c:yMode val="edge"/>
              <c:x val="3.4021061805375431E-2"/>
              <c:y val="0.17538748445917951"/>
            </c:manualLayout>
          </c:layout>
        </c:title>
        <c:numFmt formatCode="General" sourceLinked="1"/>
        <c:tickLblPos val="nextTo"/>
        <c:txPr>
          <a:bodyPr/>
          <a:lstStyle/>
          <a:p>
            <a:pPr>
              <a:defRPr sz="1200">
                <a:latin typeface="Times New Roman" pitchFamily="18" charset="0"/>
                <a:cs typeface="Times New Roman" pitchFamily="18" charset="0"/>
              </a:defRPr>
            </a:pPr>
            <a:endParaRPr lang="en-US"/>
          </a:p>
        </c:txPr>
        <c:crossAx val="7620838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78C62-F2A8-4308-B83B-6326C18578EC}" type="datetimeFigureOut">
              <a:rPr lang="en-GB" smtClean="0"/>
              <a:pPr/>
              <a:t>25/04/2013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76AC3D-4BC6-4A7B-84BF-E2B5F07749F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/>
          <p:cNvGraphicFramePr/>
          <p:nvPr/>
        </p:nvGraphicFramePr>
        <p:xfrm>
          <a:off x="2252662" y="1981200"/>
          <a:ext cx="4479578" cy="2895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275856" y="4941168"/>
            <a:ext cx="3506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WT             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PRE3</a:t>
            </a:r>
            <a:r>
              <a:rPr lang="en-GB" sz="1200" baseline="30000" dirty="0" smtClean="0">
                <a:latin typeface="Times New Roman" pitchFamily="18" charset="0"/>
                <a:cs typeface="Times New Roman" pitchFamily="18" charset="0"/>
              </a:rPr>
              <a:t>DAmP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PUP1</a:t>
            </a:r>
            <a:r>
              <a:rPr lang="en-GB" sz="1200" baseline="30000" dirty="0" smtClean="0">
                <a:latin typeface="Times New Roman" pitchFamily="18" charset="0"/>
                <a:cs typeface="Times New Roman" pitchFamily="18" charset="0"/>
              </a:rPr>
              <a:t>DAmP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en-GB" sz="1200" i="1" dirty="0" smtClean="0">
                <a:latin typeface="Times New Roman" pitchFamily="18" charset="0"/>
                <a:cs typeface="Times New Roman" pitchFamily="18" charset="0"/>
              </a:rPr>
              <a:t>PRE2</a:t>
            </a:r>
            <a:r>
              <a:rPr lang="en-GB" sz="1200" baseline="30000" dirty="0" smtClean="0">
                <a:latin typeface="Times New Roman" pitchFamily="18" charset="0"/>
                <a:cs typeface="Times New Roman" pitchFamily="18" charset="0"/>
              </a:rPr>
              <a:t>DAmP </a:t>
            </a:r>
            <a:endParaRPr lang="en-GB" sz="1200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71600" y="692696"/>
            <a:ext cx="6797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>
                <a:latin typeface="Times New Roman" pitchFamily="18" charset="0"/>
                <a:cs typeface="Times New Roman" pitchFamily="18" charset="0"/>
              </a:rPr>
              <a:t>Supplementary File 4: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Relative Growth rates of three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proteasomal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mutants in response to </a:t>
            </a:r>
            <a:r>
              <a:rPr lang="en-GB" sz="1200" dirty="0" err="1" smtClean="0">
                <a:latin typeface="Times New Roman" pitchFamily="18" charset="0"/>
                <a:cs typeface="Times New Roman" pitchFamily="18" charset="0"/>
              </a:rPr>
              <a:t>cycloheximide</a:t>
            </a:r>
            <a:r>
              <a:rPr lang="en-GB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GB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27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University of Cambridge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nz228</dc:creator>
  <cp:lastModifiedBy>nz228</cp:lastModifiedBy>
  <cp:revision>5</cp:revision>
  <dcterms:created xsi:type="dcterms:W3CDTF">2013-03-08T12:18:53Z</dcterms:created>
  <dcterms:modified xsi:type="dcterms:W3CDTF">2013-04-25T11:46:42Z</dcterms:modified>
</cp:coreProperties>
</file>