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116"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9FEE71-FC0A-4873-933B-096651108C95}" type="datetimeFigureOut">
              <a:rPr lang="en-US" smtClean="0"/>
              <a:t>7/31/2013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D52663-A439-4B18-9EE5-9C86CBB35744}" type="slidenum">
              <a:rPr lang="en-US" smtClean="0"/>
              <a:t>‹#›</a:t>
            </a:fld>
            <a:endParaRPr lang="en-US"/>
          </a:p>
        </p:txBody>
      </p:sp>
    </p:spTree>
    <p:extLst>
      <p:ext uri="{BB962C8B-B14F-4D97-AF65-F5344CB8AC3E}">
        <p14:creationId xmlns:p14="http://schemas.microsoft.com/office/powerpoint/2010/main" val="2204351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6D52663-A439-4B18-9EE5-9C86CBB35744}" type="slidenum">
              <a:rPr lang="en-US" smtClean="0"/>
              <a:t>1</a:t>
            </a:fld>
            <a:endParaRPr lang="en-US"/>
          </a:p>
        </p:txBody>
      </p:sp>
    </p:spTree>
    <p:extLst>
      <p:ext uri="{BB962C8B-B14F-4D97-AF65-F5344CB8AC3E}">
        <p14:creationId xmlns:p14="http://schemas.microsoft.com/office/powerpoint/2010/main" val="3090131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82395B-859E-4068-BB22-721ACA9F8BA2}"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2B435-6A14-4455-879B-61E059672123}" type="slidenum">
              <a:rPr lang="en-US" smtClean="0"/>
              <a:t>‹#›</a:t>
            </a:fld>
            <a:endParaRPr lang="en-US"/>
          </a:p>
        </p:txBody>
      </p:sp>
    </p:spTree>
    <p:extLst>
      <p:ext uri="{BB962C8B-B14F-4D97-AF65-F5344CB8AC3E}">
        <p14:creationId xmlns:p14="http://schemas.microsoft.com/office/powerpoint/2010/main" val="157114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82395B-859E-4068-BB22-721ACA9F8BA2}"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2B435-6A14-4455-879B-61E059672123}" type="slidenum">
              <a:rPr lang="en-US" smtClean="0"/>
              <a:t>‹#›</a:t>
            </a:fld>
            <a:endParaRPr lang="en-US"/>
          </a:p>
        </p:txBody>
      </p:sp>
    </p:spTree>
    <p:extLst>
      <p:ext uri="{BB962C8B-B14F-4D97-AF65-F5344CB8AC3E}">
        <p14:creationId xmlns:p14="http://schemas.microsoft.com/office/powerpoint/2010/main" val="2429374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82395B-859E-4068-BB22-721ACA9F8BA2}"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2B435-6A14-4455-879B-61E059672123}" type="slidenum">
              <a:rPr lang="en-US" smtClean="0"/>
              <a:t>‹#›</a:t>
            </a:fld>
            <a:endParaRPr lang="en-US"/>
          </a:p>
        </p:txBody>
      </p:sp>
    </p:spTree>
    <p:extLst>
      <p:ext uri="{BB962C8B-B14F-4D97-AF65-F5344CB8AC3E}">
        <p14:creationId xmlns:p14="http://schemas.microsoft.com/office/powerpoint/2010/main" val="611896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82395B-859E-4068-BB22-721ACA9F8BA2}"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2B435-6A14-4455-879B-61E059672123}" type="slidenum">
              <a:rPr lang="en-US" smtClean="0"/>
              <a:t>‹#›</a:t>
            </a:fld>
            <a:endParaRPr lang="en-US"/>
          </a:p>
        </p:txBody>
      </p:sp>
    </p:spTree>
    <p:extLst>
      <p:ext uri="{BB962C8B-B14F-4D97-AF65-F5344CB8AC3E}">
        <p14:creationId xmlns:p14="http://schemas.microsoft.com/office/powerpoint/2010/main" val="745060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82395B-859E-4068-BB22-721ACA9F8BA2}" type="datetimeFigureOut">
              <a:rPr lang="en-US" smtClean="0"/>
              <a:t>7/31/2013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F2B435-6A14-4455-879B-61E059672123}" type="slidenum">
              <a:rPr lang="en-US" smtClean="0"/>
              <a:t>‹#›</a:t>
            </a:fld>
            <a:endParaRPr lang="en-US"/>
          </a:p>
        </p:txBody>
      </p:sp>
    </p:spTree>
    <p:extLst>
      <p:ext uri="{BB962C8B-B14F-4D97-AF65-F5344CB8AC3E}">
        <p14:creationId xmlns:p14="http://schemas.microsoft.com/office/powerpoint/2010/main" val="3422794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482395B-859E-4068-BB22-721ACA9F8BA2}"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F2B435-6A14-4455-879B-61E059672123}" type="slidenum">
              <a:rPr lang="en-US" smtClean="0"/>
              <a:t>‹#›</a:t>
            </a:fld>
            <a:endParaRPr lang="en-US"/>
          </a:p>
        </p:txBody>
      </p:sp>
    </p:spTree>
    <p:extLst>
      <p:ext uri="{BB962C8B-B14F-4D97-AF65-F5344CB8AC3E}">
        <p14:creationId xmlns:p14="http://schemas.microsoft.com/office/powerpoint/2010/main" val="1763774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82395B-859E-4068-BB22-721ACA9F8BA2}" type="datetimeFigureOut">
              <a:rPr lang="en-US" smtClean="0"/>
              <a:t>7/31/2013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F2B435-6A14-4455-879B-61E059672123}" type="slidenum">
              <a:rPr lang="en-US" smtClean="0"/>
              <a:t>‹#›</a:t>
            </a:fld>
            <a:endParaRPr lang="en-US"/>
          </a:p>
        </p:txBody>
      </p:sp>
    </p:spTree>
    <p:extLst>
      <p:ext uri="{BB962C8B-B14F-4D97-AF65-F5344CB8AC3E}">
        <p14:creationId xmlns:p14="http://schemas.microsoft.com/office/powerpoint/2010/main" val="1483557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82395B-859E-4068-BB22-721ACA9F8BA2}" type="datetimeFigureOut">
              <a:rPr lang="en-US" smtClean="0"/>
              <a:t>7/31/2013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F2B435-6A14-4455-879B-61E059672123}" type="slidenum">
              <a:rPr lang="en-US" smtClean="0"/>
              <a:t>‹#›</a:t>
            </a:fld>
            <a:endParaRPr lang="en-US"/>
          </a:p>
        </p:txBody>
      </p:sp>
    </p:spTree>
    <p:extLst>
      <p:ext uri="{BB962C8B-B14F-4D97-AF65-F5344CB8AC3E}">
        <p14:creationId xmlns:p14="http://schemas.microsoft.com/office/powerpoint/2010/main" val="2777905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82395B-859E-4068-BB22-721ACA9F8BA2}" type="datetimeFigureOut">
              <a:rPr lang="en-US" smtClean="0"/>
              <a:t>7/31/2013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F2B435-6A14-4455-879B-61E059672123}" type="slidenum">
              <a:rPr lang="en-US" smtClean="0"/>
              <a:t>‹#›</a:t>
            </a:fld>
            <a:endParaRPr lang="en-US"/>
          </a:p>
        </p:txBody>
      </p:sp>
    </p:spTree>
    <p:extLst>
      <p:ext uri="{BB962C8B-B14F-4D97-AF65-F5344CB8AC3E}">
        <p14:creationId xmlns:p14="http://schemas.microsoft.com/office/powerpoint/2010/main" val="2727469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82395B-859E-4068-BB22-721ACA9F8BA2}"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F2B435-6A14-4455-879B-61E059672123}" type="slidenum">
              <a:rPr lang="en-US" smtClean="0"/>
              <a:t>‹#›</a:t>
            </a:fld>
            <a:endParaRPr lang="en-US"/>
          </a:p>
        </p:txBody>
      </p:sp>
    </p:spTree>
    <p:extLst>
      <p:ext uri="{BB962C8B-B14F-4D97-AF65-F5344CB8AC3E}">
        <p14:creationId xmlns:p14="http://schemas.microsoft.com/office/powerpoint/2010/main" val="3356014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82395B-859E-4068-BB22-721ACA9F8BA2}" type="datetimeFigureOut">
              <a:rPr lang="en-US" smtClean="0"/>
              <a:t>7/31/2013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F2B435-6A14-4455-879B-61E059672123}" type="slidenum">
              <a:rPr lang="en-US" smtClean="0"/>
              <a:t>‹#›</a:t>
            </a:fld>
            <a:endParaRPr lang="en-US"/>
          </a:p>
        </p:txBody>
      </p:sp>
    </p:spTree>
    <p:extLst>
      <p:ext uri="{BB962C8B-B14F-4D97-AF65-F5344CB8AC3E}">
        <p14:creationId xmlns:p14="http://schemas.microsoft.com/office/powerpoint/2010/main" val="3798154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82395B-859E-4068-BB22-721ACA9F8BA2}" type="datetimeFigureOut">
              <a:rPr lang="en-US" smtClean="0"/>
              <a:t>7/31/2013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F2B435-6A14-4455-879B-61E059672123}" type="slidenum">
              <a:rPr lang="en-US" smtClean="0"/>
              <a:t>‹#›</a:t>
            </a:fld>
            <a:endParaRPr lang="en-US"/>
          </a:p>
        </p:txBody>
      </p:sp>
    </p:spTree>
    <p:extLst>
      <p:ext uri="{BB962C8B-B14F-4D97-AF65-F5344CB8AC3E}">
        <p14:creationId xmlns:p14="http://schemas.microsoft.com/office/powerpoint/2010/main" val="33490756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47800" y="4629150"/>
            <a:ext cx="6529387" cy="1785104"/>
          </a:xfrm>
          <a:prstGeom prst="rect">
            <a:avLst/>
          </a:prstGeom>
          <a:noFill/>
        </p:spPr>
        <p:txBody>
          <a:bodyPr wrap="square" rtlCol="0">
            <a:spAutoFit/>
          </a:bodyPr>
          <a:lstStyle/>
          <a:p>
            <a:r>
              <a:rPr lang="en-US" sz="1000" b="1" dirty="0" smtClean="0"/>
              <a:t>Supplemental </a:t>
            </a:r>
            <a:r>
              <a:rPr lang="en-US" sz="1000" b="1" dirty="0" smtClean="0"/>
              <a:t>Figure 1. Verifying Attachment of Recombinant and Cell-Free Produced Proteins to VeraCode</a:t>
            </a:r>
            <a:r>
              <a:rPr lang="en-US" sz="1000" b="1" dirty="0" smtClean="0">
                <a:latin typeface="Arial"/>
                <a:cs typeface="Arial"/>
              </a:rPr>
              <a:t>™</a:t>
            </a:r>
            <a:r>
              <a:rPr lang="en-US" sz="1000" b="1" dirty="0" smtClean="0"/>
              <a:t> Beads. </a:t>
            </a:r>
            <a:r>
              <a:rPr lang="en-US" sz="1000" dirty="0" smtClean="0"/>
              <a:t>GST-Tagged </a:t>
            </a:r>
            <a:r>
              <a:rPr lang="en-US" sz="1000" dirty="0" smtClean="0">
                <a:latin typeface="+mj-lt"/>
              </a:rPr>
              <a:t>Recombinant proteins were detected on the VeraCode</a:t>
            </a:r>
            <a:r>
              <a:rPr lang="en-US" sz="1000" dirty="0" smtClean="0">
                <a:latin typeface="+mj-lt"/>
                <a:cs typeface="Arial"/>
              </a:rPr>
              <a:t>™ beads using an anti-GST Tag </a:t>
            </a:r>
            <a:r>
              <a:rPr lang="en-US" sz="1000" dirty="0" err="1" smtClean="0">
                <a:latin typeface="+mj-lt"/>
                <a:cs typeface="Arial"/>
              </a:rPr>
              <a:t>Alexa</a:t>
            </a:r>
            <a:r>
              <a:rPr lang="en-US" sz="1000" dirty="0" smtClean="0">
                <a:latin typeface="+mj-lt"/>
                <a:cs typeface="Arial"/>
              </a:rPr>
              <a:t>® Fluor 647 antibody conjugate. The commercial anti-GST Tag antibody (</a:t>
            </a:r>
            <a:r>
              <a:rPr lang="en-US" sz="1000" dirty="0" err="1" smtClean="0">
                <a:latin typeface="+mj-lt"/>
                <a:cs typeface="Arial"/>
              </a:rPr>
              <a:t>Abcam</a:t>
            </a:r>
            <a:r>
              <a:rPr lang="en-US" sz="1000" dirty="0" smtClean="0">
                <a:latin typeface="+mj-lt"/>
                <a:cs typeface="Arial"/>
              </a:rPr>
              <a:t>, Cambridge, MA) was labeled with </a:t>
            </a:r>
            <a:r>
              <a:rPr lang="en-US" sz="1000" dirty="0" err="1">
                <a:cs typeface="Arial"/>
              </a:rPr>
              <a:t>Alexa</a:t>
            </a:r>
            <a:r>
              <a:rPr lang="en-US" sz="1000" dirty="0">
                <a:cs typeface="Arial"/>
              </a:rPr>
              <a:t>® Fluor 647 </a:t>
            </a:r>
            <a:r>
              <a:rPr lang="en-US" sz="1000" dirty="0" smtClean="0">
                <a:cs typeface="Arial"/>
              </a:rPr>
              <a:t>in the same manner as for biotin labeling of antibodies detailed in the main manuscript body (</a:t>
            </a:r>
            <a:r>
              <a:rPr lang="en-US" sz="1000" i="1" dirty="0" smtClean="0">
                <a:cs typeface="Arial"/>
              </a:rPr>
              <a:t>Materials and Methods Section 2.5</a:t>
            </a:r>
            <a:r>
              <a:rPr lang="en-US" sz="1000" dirty="0" smtClean="0">
                <a:cs typeface="Arial"/>
              </a:rPr>
              <a:t>), except that the biotin labeling reagent was replaced with </a:t>
            </a:r>
            <a:r>
              <a:rPr lang="en-US" sz="1000" dirty="0" err="1">
                <a:cs typeface="Arial"/>
              </a:rPr>
              <a:t>Alexa</a:t>
            </a:r>
            <a:r>
              <a:rPr lang="en-US" sz="1000" dirty="0">
                <a:cs typeface="Arial"/>
              </a:rPr>
              <a:t>® Fluor </a:t>
            </a:r>
            <a:r>
              <a:rPr lang="en-US" sz="1000" dirty="0" smtClean="0">
                <a:cs typeface="Arial"/>
              </a:rPr>
              <a:t>647 </a:t>
            </a:r>
            <a:r>
              <a:rPr lang="en-US" sz="1000" dirty="0" err="1" smtClean="0">
                <a:cs typeface="Arial"/>
              </a:rPr>
              <a:t>Succinimidyl</a:t>
            </a:r>
            <a:r>
              <a:rPr lang="en-US" sz="1000" dirty="0" smtClean="0">
                <a:cs typeface="Arial"/>
              </a:rPr>
              <a:t> Ester (Invitrogen, Carlsbad, CA)</a:t>
            </a:r>
            <a:r>
              <a:rPr lang="en-US" sz="1000" dirty="0" smtClean="0">
                <a:latin typeface="+mj-lt"/>
                <a:cs typeface="Arial"/>
              </a:rPr>
              <a:t>. For recombinant proteins, the “Blank” (background control) was beads which went through the entire protocol for recombinant protein attachment to the beads except the protein was omitted from the coupling reaction (but beads still subsequently probed with the antibody).</a:t>
            </a:r>
            <a:r>
              <a:rPr lang="en-US" sz="1000" dirty="0">
                <a:cs typeface="Arial"/>
              </a:rPr>
              <a:t> </a:t>
            </a:r>
            <a:r>
              <a:rPr lang="en-US" sz="1000" dirty="0" smtClean="0">
                <a:cs typeface="Arial"/>
              </a:rPr>
              <a:t>VSV-G-Tagged cell-free </a:t>
            </a:r>
            <a:r>
              <a:rPr lang="en-US" sz="1000" dirty="0">
                <a:cs typeface="Arial"/>
              </a:rPr>
              <a:t>expressed proteins were detected </a:t>
            </a:r>
            <a:r>
              <a:rPr lang="en-US" sz="1000" dirty="0" smtClean="0">
                <a:cs typeface="Arial"/>
              </a:rPr>
              <a:t>on the VeraCode</a:t>
            </a:r>
            <a:r>
              <a:rPr lang="en-US" sz="1000" dirty="0" smtClean="0">
                <a:latin typeface="Arial"/>
                <a:cs typeface="Arial"/>
              </a:rPr>
              <a:t>™</a:t>
            </a:r>
            <a:r>
              <a:rPr lang="en-US" sz="1000" dirty="0" smtClean="0">
                <a:cs typeface="Arial"/>
              </a:rPr>
              <a:t> beads using </a:t>
            </a:r>
            <a:r>
              <a:rPr lang="en-US" sz="1000" dirty="0">
                <a:cs typeface="Arial"/>
              </a:rPr>
              <a:t>a Cy3 conjugated </a:t>
            </a:r>
            <a:r>
              <a:rPr lang="en-US" sz="1000" dirty="0" smtClean="0">
                <a:cs typeface="Arial"/>
              </a:rPr>
              <a:t>anti-VSV-G-Tag antibody (</a:t>
            </a:r>
            <a:r>
              <a:rPr lang="en-US" sz="1000" dirty="0">
                <a:cs typeface="Arial"/>
              </a:rPr>
              <a:t>Sigma-Aldrich, St. Louis, MO</a:t>
            </a:r>
            <a:r>
              <a:rPr lang="en-US" sz="1000" dirty="0" smtClean="0">
                <a:cs typeface="Arial"/>
              </a:rPr>
              <a:t>).  For cell-free proteins</a:t>
            </a:r>
            <a:r>
              <a:rPr lang="en-US" sz="1000" dirty="0">
                <a:cs typeface="Arial"/>
              </a:rPr>
              <a:t>, the “Blank” (background control) was </a:t>
            </a:r>
            <a:r>
              <a:rPr lang="en-US" sz="1000" dirty="0" smtClean="0">
                <a:cs typeface="Arial"/>
              </a:rPr>
              <a:t>streptavidin beads which were loaded with a “negative” protein synthesis reaction in which only the cognate expression DNA was omitted (but </a:t>
            </a:r>
            <a:r>
              <a:rPr lang="en-US" sz="1000" dirty="0">
                <a:cs typeface="Arial"/>
              </a:rPr>
              <a:t>beads still subsequently probed with the antibody</a:t>
            </a:r>
            <a:r>
              <a:rPr lang="en-US" sz="1000" dirty="0" smtClean="0">
                <a:cs typeface="Arial"/>
              </a:rPr>
              <a:t>).</a:t>
            </a:r>
            <a:endParaRPr lang="en-US" sz="1000" dirty="0">
              <a:latin typeface="+mj-lt"/>
            </a:endParaRPr>
          </a:p>
        </p:txBody>
      </p:sp>
      <p:pic>
        <p:nvPicPr>
          <p:cNvPr id="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7800" y="163513"/>
            <a:ext cx="3265487" cy="446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3287" y="163513"/>
            <a:ext cx="3263900" cy="446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82410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TotalTime>
  <Words>220</Words>
  <Application>Microsoft Office PowerPoint</Application>
  <PresentationFormat>On-screen Show (4:3)</PresentationFormat>
  <Paragraphs>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hostendorff</dc:creator>
  <cp:lastModifiedBy>hostendorff</cp:lastModifiedBy>
  <cp:revision>14</cp:revision>
  <dcterms:created xsi:type="dcterms:W3CDTF">2012-01-24T20:36:10Z</dcterms:created>
  <dcterms:modified xsi:type="dcterms:W3CDTF">2013-07-31T19:18:19Z</dcterms:modified>
</cp:coreProperties>
</file>