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hostendorff.AMB\My%20Documents\CRC%20Serum%20TAA%20Biomarkers\New%20VeraCode%20Paper%20Draft%20Journal%20of%20Immunological%20Methods\VeraCode%20TAA%20Paper%20J%20Imm%20Meth\Copy%20of%202011_05_10AA%20IntraAssay%20Data%20Summar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269547809160057"/>
          <c:y val="5.1188449314018294E-2"/>
          <c:w val="0.68671006810423219"/>
          <c:h val="0.65371352390475002"/>
        </c:manualLayout>
      </c:layout>
      <c:barChart>
        <c:barDir val="col"/>
        <c:grouping val="clustered"/>
        <c:varyColors val="0"/>
        <c:ser>
          <c:idx val="1"/>
          <c:order val="0"/>
          <c:tx>
            <c:v>CyclinB1</c:v>
          </c:tx>
          <c:spPr>
            <a:solidFill>
              <a:schemeClr val="accent2">
                <a:lumMod val="5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'Summary NoNorm'!$O$2:$O$9</c:f>
                <c:numCache>
                  <c:formatCode>General</c:formatCode>
                  <c:ptCount val="8"/>
                  <c:pt idx="0">
                    <c:v>203.76</c:v>
                  </c:pt>
                  <c:pt idx="1">
                    <c:v>180.31</c:v>
                  </c:pt>
                  <c:pt idx="2">
                    <c:v>217.85</c:v>
                  </c:pt>
                  <c:pt idx="3">
                    <c:v>344.96</c:v>
                  </c:pt>
                  <c:pt idx="4">
                    <c:v>119.03</c:v>
                  </c:pt>
                  <c:pt idx="5">
                    <c:v>119.79</c:v>
                  </c:pt>
                  <c:pt idx="6">
                    <c:v>492.75</c:v>
                  </c:pt>
                  <c:pt idx="7">
                    <c:v>233.37</c:v>
                  </c:pt>
                </c:numCache>
              </c:numRef>
            </c:plus>
            <c:minus>
              <c:numRef>
                <c:f>'Summary NoNorm'!$O$2:$O$9</c:f>
                <c:numCache>
                  <c:formatCode>General</c:formatCode>
                  <c:ptCount val="8"/>
                  <c:pt idx="0">
                    <c:v>203.76</c:v>
                  </c:pt>
                  <c:pt idx="1">
                    <c:v>180.31</c:v>
                  </c:pt>
                  <c:pt idx="2">
                    <c:v>217.85</c:v>
                  </c:pt>
                  <c:pt idx="3">
                    <c:v>344.96</c:v>
                  </c:pt>
                  <c:pt idx="4">
                    <c:v>119.03</c:v>
                  </c:pt>
                  <c:pt idx="5">
                    <c:v>119.79</c:v>
                  </c:pt>
                  <c:pt idx="6">
                    <c:v>492.75</c:v>
                  </c:pt>
                  <c:pt idx="7">
                    <c:v>233.37</c:v>
                  </c:pt>
                </c:numCache>
              </c:numRef>
            </c:minus>
          </c:errBars>
          <c:cat>
            <c:strRef>
              <c:f>'Summary NoNorm'!$A$2:$A$9</c:f>
              <c:strCache>
                <c:ptCount val="8"/>
                <c:pt idx="0">
                  <c:v>CRC-A12</c:v>
                </c:pt>
                <c:pt idx="1">
                  <c:v>CRC-A15</c:v>
                </c:pt>
                <c:pt idx="2">
                  <c:v>CRC-A40</c:v>
                </c:pt>
                <c:pt idx="3">
                  <c:v>CRC-R16</c:v>
                </c:pt>
                <c:pt idx="4">
                  <c:v>N-01</c:v>
                </c:pt>
                <c:pt idx="5">
                  <c:v>N-02</c:v>
                </c:pt>
                <c:pt idx="6">
                  <c:v>N-04</c:v>
                </c:pt>
                <c:pt idx="7">
                  <c:v>N-06</c:v>
                </c:pt>
              </c:strCache>
            </c:strRef>
          </c:cat>
          <c:val>
            <c:numRef>
              <c:f>'Summary NoNorm'!$F$2:$F$9</c:f>
              <c:numCache>
                <c:formatCode>#,##0</c:formatCode>
                <c:ptCount val="8"/>
                <c:pt idx="0">
                  <c:v>1717.93</c:v>
                </c:pt>
                <c:pt idx="1">
                  <c:v>2129.5</c:v>
                </c:pt>
                <c:pt idx="2">
                  <c:v>2140.85</c:v>
                </c:pt>
                <c:pt idx="3">
                  <c:v>2683.05</c:v>
                </c:pt>
                <c:pt idx="4">
                  <c:v>878.73</c:v>
                </c:pt>
                <c:pt idx="5">
                  <c:v>1629.79</c:v>
                </c:pt>
                <c:pt idx="6">
                  <c:v>2204.36</c:v>
                </c:pt>
                <c:pt idx="7">
                  <c:v>1590.8</c:v>
                </c:pt>
              </c:numCache>
            </c:numRef>
          </c:val>
        </c:ser>
        <c:ser>
          <c:idx val="0"/>
          <c:order val="1"/>
          <c:tx>
            <c:v>p53</c:v>
          </c:tx>
          <c:spPr>
            <a:solidFill>
              <a:schemeClr val="tx2">
                <a:lumMod val="7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'Summary NoNorm'!$Q$2:$Q$9</c:f>
                <c:numCache>
                  <c:formatCode>General</c:formatCode>
                  <c:ptCount val="8"/>
                  <c:pt idx="0">
                    <c:v>561.94000000000005</c:v>
                  </c:pt>
                  <c:pt idx="1">
                    <c:v>26.34</c:v>
                  </c:pt>
                  <c:pt idx="2">
                    <c:v>3641.09</c:v>
                  </c:pt>
                  <c:pt idx="3">
                    <c:v>87.8</c:v>
                  </c:pt>
                  <c:pt idx="4">
                    <c:v>289.83</c:v>
                  </c:pt>
                  <c:pt idx="5">
                    <c:v>164.67</c:v>
                  </c:pt>
                  <c:pt idx="6">
                    <c:v>151.83000000000001</c:v>
                  </c:pt>
                  <c:pt idx="7">
                    <c:v>343.35</c:v>
                  </c:pt>
                </c:numCache>
              </c:numRef>
            </c:plus>
            <c:minus>
              <c:numRef>
                <c:f>'Summary NoNorm'!$Q$2:$Q$9</c:f>
                <c:numCache>
                  <c:formatCode>General</c:formatCode>
                  <c:ptCount val="8"/>
                  <c:pt idx="0">
                    <c:v>561.94000000000005</c:v>
                  </c:pt>
                  <c:pt idx="1">
                    <c:v>26.34</c:v>
                  </c:pt>
                  <c:pt idx="2">
                    <c:v>3641.09</c:v>
                  </c:pt>
                  <c:pt idx="3">
                    <c:v>87.8</c:v>
                  </c:pt>
                  <c:pt idx="4">
                    <c:v>289.83</c:v>
                  </c:pt>
                  <c:pt idx="5">
                    <c:v>164.67</c:v>
                  </c:pt>
                  <c:pt idx="6">
                    <c:v>151.83000000000001</c:v>
                  </c:pt>
                  <c:pt idx="7">
                    <c:v>343.35</c:v>
                  </c:pt>
                </c:numCache>
              </c:numRef>
            </c:minus>
          </c:errBars>
          <c:cat>
            <c:strRef>
              <c:f>'Summary NoNorm'!$A$2:$A$9</c:f>
              <c:strCache>
                <c:ptCount val="8"/>
                <c:pt idx="0">
                  <c:v>CRC-A12</c:v>
                </c:pt>
                <c:pt idx="1">
                  <c:v>CRC-A15</c:v>
                </c:pt>
                <c:pt idx="2">
                  <c:v>CRC-A40</c:v>
                </c:pt>
                <c:pt idx="3">
                  <c:v>CRC-R16</c:v>
                </c:pt>
                <c:pt idx="4">
                  <c:v>N-01</c:v>
                </c:pt>
                <c:pt idx="5">
                  <c:v>N-02</c:v>
                </c:pt>
                <c:pt idx="6">
                  <c:v>N-04</c:v>
                </c:pt>
                <c:pt idx="7">
                  <c:v>N-06</c:v>
                </c:pt>
              </c:strCache>
            </c:strRef>
          </c:cat>
          <c:val>
            <c:numRef>
              <c:f>'Summary NoNorm'!$H$2:$H$9</c:f>
              <c:numCache>
                <c:formatCode>#,##0</c:formatCode>
                <c:ptCount val="8"/>
                <c:pt idx="0">
                  <c:v>18419.22</c:v>
                </c:pt>
                <c:pt idx="1">
                  <c:v>1896.93</c:v>
                </c:pt>
                <c:pt idx="2">
                  <c:v>38377.360000000001</c:v>
                </c:pt>
                <c:pt idx="3">
                  <c:v>5698.4</c:v>
                </c:pt>
                <c:pt idx="4">
                  <c:v>2471.4</c:v>
                </c:pt>
                <c:pt idx="5">
                  <c:v>4141.46</c:v>
                </c:pt>
                <c:pt idx="6">
                  <c:v>2677.87</c:v>
                </c:pt>
                <c:pt idx="7">
                  <c:v>1336.05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0830592"/>
        <c:axId val="142016512"/>
      </c:barChart>
      <c:lineChart>
        <c:grouping val="standard"/>
        <c:varyColors val="0"/>
        <c:ser>
          <c:idx val="4"/>
          <c:order val="2"/>
          <c:tx>
            <c:v>p53 Cutoff</c:v>
          </c:tx>
          <c:spPr>
            <a:ln w="12700">
              <a:solidFill>
                <a:srgbClr val="002060"/>
              </a:solidFill>
            </a:ln>
          </c:spPr>
          <c:marker>
            <c:symbol val="none"/>
          </c:marker>
          <c:cat>
            <c:strRef>
              <c:f>'Summary NoNorm'!$A$2:$A$9</c:f>
              <c:strCache>
                <c:ptCount val="8"/>
                <c:pt idx="0">
                  <c:v>CRC-A12</c:v>
                </c:pt>
                <c:pt idx="1">
                  <c:v>CRC-A15</c:v>
                </c:pt>
                <c:pt idx="2">
                  <c:v>CRC-A40</c:v>
                </c:pt>
                <c:pt idx="3">
                  <c:v>CRC-R16</c:v>
                </c:pt>
                <c:pt idx="4">
                  <c:v>N-01</c:v>
                </c:pt>
                <c:pt idx="5">
                  <c:v>N-02</c:v>
                </c:pt>
                <c:pt idx="6">
                  <c:v>N-04</c:v>
                </c:pt>
                <c:pt idx="7">
                  <c:v>N-06</c:v>
                </c:pt>
              </c:strCache>
            </c:strRef>
          </c:cat>
          <c:val>
            <c:numRef>
              <c:f>'Summary NoNorm'!$M$2:$M$9</c:f>
              <c:numCache>
                <c:formatCode>#,##0</c:formatCode>
                <c:ptCount val="8"/>
                <c:pt idx="0">
                  <c:v>9359.99</c:v>
                </c:pt>
                <c:pt idx="1">
                  <c:v>9359.99</c:v>
                </c:pt>
                <c:pt idx="2">
                  <c:v>9359.99</c:v>
                </c:pt>
                <c:pt idx="3">
                  <c:v>9359.99</c:v>
                </c:pt>
                <c:pt idx="4">
                  <c:v>9359.99</c:v>
                </c:pt>
                <c:pt idx="5">
                  <c:v>9359.99</c:v>
                </c:pt>
                <c:pt idx="6">
                  <c:v>9359.99</c:v>
                </c:pt>
                <c:pt idx="7">
                  <c:v>9359.99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0830592"/>
        <c:axId val="142016512"/>
      </c:lineChart>
      <c:catAx>
        <c:axId val="1408305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800"/>
                </a:pPr>
                <a:r>
                  <a:rPr lang="en-US" sz="2800"/>
                  <a:t>Serum ID</a:t>
                </a:r>
              </a:p>
            </c:rich>
          </c:tx>
          <c:layout>
            <c:manualLayout>
              <c:xMode val="edge"/>
              <c:yMode val="edge"/>
              <c:x val="0.42766062853742581"/>
              <c:y val="0.87163427086827139"/>
            </c:manualLayout>
          </c:layout>
          <c:overlay val="0"/>
        </c:title>
        <c:majorTickMark val="out"/>
        <c:minorTickMark val="none"/>
        <c:tickLblPos val="nextTo"/>
        <c:txPr>
          <a:bodyPr rot="-5400000" vert="horz"/>
          <a:lstStyle/>
          <a:p>
            <a:pPr>
              <a:defRPr sz="1400"/>
            </a:pPr>
            <a:endParaRPr lang="en-US"/>
          </a:p>
        </c:txPr>
        <c:crossAx val="142016512"/>
        <c:crosses val="autoZero"/>
        <c:auto val="1"/>
        <c:lblAlgn val="ctr"/>
        <c:lblOffset val="100"/>
        <c:noMultiLvlLbl val="0"/>
      </c:catAx>
      <c:valAx>
        <c:axId val="142016512"/>
        <c:scaling>
          <c:orientation val="minMax"/>
          <c:max val="42000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2800"/>
                </a:pPr>
                <a:r>
                  <a:rPr lang="en-US" sz="2800"/>
                  <a:t>Average MFI</a:t>
                </a:r>
              </a:p>
            </c:rich>
          </c:tx>
          <c:layout>
            <c:manualLayout>
              <c:xMode val="edge"/>
              <c:yMode val="edge"/>
              <c:x val="2.6238951239612E-2"/>
              <c:y val="0.12152610453835835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408305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148766773221892"/>
          <c:y val="2.9891446125015306E-2"/>
          <c:w val="0.27150104479470821"/>
          <c:h val="0.39019341649230965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2764B4-264C-4E55-B5AD-C7663420700D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996923-AEB7-4A77-874C-8E87D9172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81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96923-AEB7-4A77-874C-8E87D91721F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705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2395B-859E-4068-BB22-721ACA9F8BA2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435-6A14-4455-879B-61E059672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4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2395B-859E-4068-BB22-721ACA9F8BA2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435-6A14-4455-879B-61E059672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374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2395B-859E-4068-BB22-721ACA9F8BA2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435-6A14-4455-879B-61E059672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896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2395B-859E-4068-BB22-721ACA9F8BA2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435-6A14-4455-879B-61E059672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060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2395B-859E-4068-BB22-721ACA9F8BA2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435-6A14-4455-879B-61E059672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794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2395B-859E-4068-BB22-721ACA9F8BA2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435-6A14-4455-879B-61E059672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77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2395B-859E-4068-BB22-721ACA9F8BA2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435-6A14-4455-879B-61E059672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55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2395B-859E-4068-BB22-721ACA9F8BA2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435-6A14-4455-879B-61E059672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05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2395B-859E-4068-BB22-721ACA9F8BA2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435-6A14-4455-879B-61E059672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469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2395B-859E-4068-BB22-721ACA9F8BA2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435-6A14-4455-879B-61E059672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014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2395B-859E-4068-BB22-721ACA9F8BA2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435-6A14-4455-879B-61E059672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154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2395B-859E-4068-BB22-721ACA9F8BA2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2B435-6A14-4455-879B-61E059672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075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11335" y="4933950"/>
            <a:ext cx="542766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mtClean="0"/>
              <a:t>Supplemental </a:t>
            </a:r>
            <a:r>
              <a:rPr lang="en-US" sz="1000" b="1" dirty="0" smtClean="0"/>
              <a:t>Figure 2. </a:t>
            </a:r>
            <a:r>
              <a:rPr lang="en-US" sz="1000" b="1" dirty="0"/>
              <a:t>Intra-Assay (Replicate Sample) Reproducibility. </a:t>
            </a:r>
            <a:r>
              <a:rPr lang="en-US" sz="1000" dirty="0"/>
              <a:t>Recombinant protein TAAs were bound directly to the VeraCode</a:t>
            </a:r>
            <a:r>
              <a:rPr lang="en-US" sz="1000" baseline="30000" dirty="0"/>
              <a:t>TM</a:t>
            </a:r>
            <a:r>
              <a:rPr lang="en-US" sz="1000" dirty="0"/>
              <a:t> carboxyl beads and used to assay serum/plasma samples from selected patients for the presence of autoantibodies. VeraCode</a:t>
            </a:r>
            <a:r>
              <a:rPr lang="en-US" sz="1000" baseline="30000" dirty="0"/>
              <a:t>TM</a:t>
            </a:r>
            <a:r>
              <a:rPr lang="en-US" sz="1000" dirty="0"/>
              <a:t> beads were tested against samples in triplicate (3 wells each containing approximately 50 beads of each TAA). MFI=Mean Fluorescence Intensity of the </a:t>
            </a:r>
            <a:r>
              <a:rPr lang="en-US" sz="1000" dirty="0" err="1"/>
              <a:t>BeadXpress</a:t>
            </a:r>
            <a:r>
              <a:rPr lang="en-US" sz="1000" baseline="30000" dirty="0" err="1"/>
              <a:t>TM</a:t>
            </a:r>
            <a:r>
              <a:rPr lang="en-US" sz="1000" dirty="0"/>
              <a:t> instrument readout. Individual patient samples are denoted on the x-axis whereby the prefix CRC= Colorectal Cancer and N= Normal (Healthy Individuals). The error bars represent the standard deviation </a:t>
            </a:r>
            <a:r>
              <a:rPr lang="en-US" sz="1000" dirty="0" smtClean="0"/>
              <a:t>of the MFI across </a:t>
            </a:r>
            <a:r>
              <a:rPr lang="en-US" sz="1000" dirty="0"/>
              <a:t>the </a:t>
            </a:r>
            <a:r>
              <a:rPr lang="en-US" sz="1000" dirty="0" smtClean="0"/>
              <a:t>3 sample </a:t>
            </a:r>
            <a:r>
              <a:rPr lang="en-US" sz="1000" dirty="0"/>
              <a:t>replicates. The colored horizontal </a:t>
            </a:r>
            <a:r>
              <a:rPr lang="en-US" sz="1000" dirty="0" smtClean="0"/>
              <a:t>line indicates </a:t>
            </a:r>
            <a:r>
              <a:rPr lang="en-US" sz="1000" dirty="0"/>
              <a:t>the diagnostic scoring </a:t>
            </a:r>
            <a:r>
              <a:rPr lang="en-US" sz="1000" dirty="0" smtClean="0"/>
              <a:t>cutoff </a:t>
            </a:r>
            <a:r>
              <a:rPr lang="en-US" sz="1000" dirty="0"/>
              <a:t>for the p53 (</a:t>
            </a:r>
            <a:r>
              <a:rPr lang="en-US" sz="1000" dirty="0" smtClean="0"/>
              <a:t>blue) TAA </a:t>
            </a:r>
            <a:r>
              <a:rPr lang="en-US" sz="1000" dirty="0"/>
              <a:t>(</a:t>
            </a:r>
            <a:r>
              <a:rPr lang="en-US" sz="1000" dirty="0" smtClean="0"/>
              <a:t>cutoff was </a:t>
            </a:r>
            <a:r>
              <a:rPr lang="en-US" sz="1000" dirty="0"/>
              <a:t>based on log2 data and </a:t>
            </a:r>
            <a:r>
              <a:rPr lang="en-US" sz="1000" dirty="0" smtClean="0"/>
              <a:t>was </a:t>
            </a:r>
            <a:r>
              <a:rPr lang="en-US" sz="1000" dirty="0"/>
              <a:t>calculated </a:t>
            </a:r>
            <a:r>
              <a:rPr lang="en-US" sz="1000" u="sng" dirty="0"/>
              <a:t>before</a:t>
            </a:r>
            <a:r>
              <a:rPr lang="en-US" sz="1000" dirty="0"/>
              <a:t> averaging the replicate </a:t>
            </a:r>
            <a:r>
              <a:rPr lang="en-US" sz="1000" dirty="0" smtClean="0"/>
              <a:t>MFI values of the normal samples).</a:t>
            </a:r>
            <a:endParaRPr lang="en-US" sz="10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9148134"/>
              </p:ext>
            </p:extLst>
          </p:nvPr>
        </p:nvGraphicFramePr>
        <p:xfrm>
          <a:off x="1782027" y="205887"/>
          <a:ext cx="5419725" cy="4695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58241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147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hostendorff</dc:creator>
  <cp:lastModifiedBy>hostendorff</cp:lastModifiedBy>
  <cp:revision>9</cp:revision>
  <dcterms:created xsi:type="dcterms:W3CDTF">2012-01-24T20:36:10Z</dcterms:created>
  <dcterms:modified xsi:type="dcterms:W3CDTF">2013-07-31T19:18:42Z</dcterms:modified>
</cp:coreProperties>
</file>