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E3F6320-A165-41AC-A55C-57FE2019E3E2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8B33C29-BD1E-47B8-BCA0-774AB0DA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06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3C29-BD1E-47B8-BCA0-774AB0DA62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367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2398-BBBF-481C-9E7E-59328C84661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1F22-C96F-4852-9D08-6C282C11B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518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2398-BBBF-481C-9E7E-59328C84661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1F22-C96F-4852-9D08-6C282C11B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70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2398-BBBF-481C-9E7E-59328C84661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1F22-C96F-4852-9D08-6C282C11B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955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2398-BBBF-481C-9E7E-59328C84661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1F22-C96F-4852-9D08-6C282C11B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822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2398-BBBF-481C-9E7E-59328C84661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1F22-C96F-4852-9D08-6C282C11B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293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2398-BBBF-481C-9E7E-59328C84661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1F22-C96F-4852-9D08-6C282C11B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26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2398-BBBF-481C-9E7E-59328C84661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1F22-C96F-4852-9D08-6C282C11B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950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2398-BBBF-481C-9E7E-59328C84661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1F22-C96F-4852-9D08-6C282C11B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072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2398-BBBF-481C-9E7E-59328C84661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1F22-C96F-4852-9D08-6C282C11B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044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2398-BBBF-481C-9E7E-59328C84661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1F22-C96F-4852-9D08-6C282C11B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32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2398-BBBF-481C-9E7E-59328C84661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1F22-C96F-4852-9D08-6C282C11B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96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12398-BBBF-481C-9E7E-59328C84661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A1F22-C96F-4852-9D08-6C282C11B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988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889" y="4114800"/>
            <a:ext cx="891222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mtClean="0"/>
              <a:t>Supplemental </a:t>
            </a:r>
            <a:r>
              <a:rPr lang="en-US" sz="1000" b="1" dirty="0" smtClean="0"/>
              <a:t>Figure 3. </a:t>
            </a:r>
            <a:r>
              <a:rPr lang="en-US" sz="1000" b="1" dirty="0"/>
              <a:t>Inter-Assay Reproducibility.</a:t>
            </a:r>
            <a:r>
              <a:rPr lang="en-US" sz="1000" dirty="0"/>
              <a:t> Multiplexed VeraCode</a:t>
            </a:r>
            <a:r>
              <a:rPr lang="en-US" sz="1000" baseline="30000" dirty="0"/>
              <a:t>TM</a:t>
            </a:r>
            <a:r>
              <a:rPr lang="en-US" sz="1000" dirty="0"/>
              <a:t> beads (same lot) were tested against serum/plasma samples in 3 separate experiments. MFI=Mean Fluorescence Intensity of the </a:t>
            </a:r>
            <a:r>
              <a:rPr lang="en-US" sz="1000" dirty="0" err="1"/>
              <a:t>BeadXpress</a:t>
            </a:r>
            <a:r>
              <a:rPr lang="en-US" sz="1000" baseline="30000" dirty="0" err="1"/>
              <a:t>TM</a:t>
            </a:r>
            <a:r>
              <a:rPr lang="en-US" sz="1000" dirty="0"/>
              <a:t> instrument readout. Individual patient samples are denoted on the x-axis whereby the prefix CRC= Colorectal Cancer and N= Normal (Healthy Individuals). The overall CRC and normal patient cohorts are also labeled below the x-axis. The error </a:t>
            </a:r>
            <a:r>
              <a:rPr lang="en-US" sz="1000" dirty="0" smtClean="0"/>
              <a:t>bars represent </a:t>
            </a:r>
            <a:r>
              <a:rPr lang="en-US" sz="1000" dirty="0"/>
              <a:t>the standard deviation </a:t>
            </a:r>
            <a:r>
              <a:rPr lang="en-US" sz="1000" dirty="0" smtClean="0"/>
              <a:t>of the MFI across </a:t>
            </a:r>
            <a:r>
              <a:rPr lang="en-US" sz="1000" dirty="0"/>
              <a:t>the 3 assays. The red horizontal </a:t>
            </a:r>
            <a:r>
              <a:rPr lang="en-US" sz="1000" dirty="0" smtClean="0"/>
              <a:t>line indicates </a:t>
            </a:r>
            <a:r>
              <a:rPr lang="en-US" sz="1000" dirty="0"/>
              <a:t>the diagnostic scoring </a:t>
            </a:r>
            <a:r>
              <a:rPr lang="en-US" sz="1000" dirty="0" smtClean="0"/>
              <a:t>cutoff </a:t>
            </a:r>
            <a:r>
              <a:rPr lang="en-US" sz="1000" dirty="0"/>
              <a:t>of </a:t>
            </a:r>
            <a:r>
              <a:rPr lang="en-US" sz="1000" dirty="0" smtClean="0"/>
              <a:t>the p53 TAA </a:t>
            </a:r>
            <a:r>
              <a:rPr lang="en-US" sz="1000" dirty="0"/>
              <a:t>(</a:t>
            </a:r>
            <a:r>
              <a:rPr lang="en-US" sz="1000" dirty="0" smtClean="0"/>
              <a:t>cutoff was </a:t>
            </a:r>
            <a:r>
              <a:rPr lang="en-US" sz="1000" dirty="0"/>
              <a:t>based on log2 data and </a:t>
            </a:r>
            <a:r>
              <a:rPr lang="en-US" sz="1000" dirty="0" smtClean="0"/>
              <a:t>was </a:t>
            </a:r>
            <a:r>
              <a:rPr lang="en-US" sz="1000" dirty="0"/>
              <a:t>calculated </a:t>
            </a:r>
            <a:r>
              <a:rPr lang="en-US" sz="1000" u="sng" dirty="0"/>
              <a:t>before</a:t>
            </a:r>
            <a:r>
              <a:rPr lang="en-US" sz="1000" dirty="0"/>
              <a:t> averaging inter-assay </a:t>
            </a:r>
            <a:r>
              <a:rPr lang="en-US" sz="1000" dirty="0" smtClean="0"/>
              <a:t>MFI values of the normal samples). </a:t>
            </a:r>
            <a:r>
              <a:rPr lang="en-US" sz="1000" dirty="0"/>
              <a:t>The black vertical bars are the positive samples.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30961" y="1682475"/>
            <a:ext cx="8914353" cy="2288455"/>
            <a:chOff x="122169" y="966521"/>
            <a:chExt cx="8914353" cy="2288455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169" y="966521"/>
              <a:ext cx="8914353" cy="22884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486400" y="1956859"/>
              <a:ext cx="26797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Log</a:t>
              </a:r>
              <a:r>
                <a:rPr lang="en-US" sz="1400" baseline="-25000" dirty="0" smtClean="0">
                  <a:solidFill>
                    <a:srgbClr val="FF0000"/>
                  </a:solidFill>
                </a:rPr>
                <a:t>2</a:t>
              </a:r>
              <a:r>
                <a:rPr lang="en-US" sz="1400" dirty="0" smtClean="0">
                  <a:solidFill>
                    <a:srgbClr val="FF0000"/>
                  </a:solidFill>
                </a:rPr>
                <a:t> Based 3SD Inter-Assay Cutoff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339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133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hostendorff</dc:creator>
  <cp:lastModifiedBy>hostendorff</cp:lastModifiedBy>
  <cp:revision>9</cp:revision>
  <cp:lastPrinted>2013-07-18T17:03:45Z</cp:lastPrinted>
  <dcterms:created xsi:type="dcterms:W3CDTF">2012-01-24T20:36:49Z</dcterms:created>
  <dcterms:modified xsi:type="dcterms:W3CDTF">2013-07-31T19:19:04Z</dcterms:modified>
</cp:coreProperties>
</file>