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8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352" y="-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27E8E-613A-134E-B594-689E38E32B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047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01F46-A8C9-384F-84E4-83EA420EF3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191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E513-5B3F-2A49-9EFA-9BC8DF7394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349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A3AC-FC2B-F14B-AE71-F68F690A13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61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721D9-1D2E-3F4A-AFC2-79A0CBB77B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807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CB781-07A7-A74E-BDD7-F6969CBA84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50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5934C-E57D-1F45-92AF-7215B6071B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97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F4A05-2777-024E-A3F2-827F838C0C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119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6383B-BD13-6243-B8E7-20456C2E07C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404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65400-AC7E-C049-9D61-C42880FEE5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865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31AC2-D68B-4C4A-B998-0F5235BCA9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847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  <a:endParaRPr lang="en-US" altLang="ja-JP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6230FA40-CF15-C947-9E9F-5751BBE6E0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4" name="Rectangle 832"/>
          <p:cNvSpPr>
            <a:spLocks noChangeArrowheads="1"/>
          </p:cNvSpPr>
          <p:nvPr/>
        </p:nvSpPr>
        <p:spPr bwMode="auto">
          <a:xfrm>
            <a:off x="698060" y="5436096"/>
            <a:ext cx="10027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Arial" charset="0"/>
                <a:cs typeface="+mn-cs"/>
              </a:rPr>
              <a:t>Figure S4</a:t>
            </a:r>
            <a:endParaRPr lang="ja-JP" altLang="en-US" sz="1400" b="1" dirty="0">
              <a:latin typeface="Arial" charset="0"/>
            </a:endParaRPr>
          </a:p>
        </p:txBody>
      </p:sp>
      <p:sp>
        <p:nvSpPr>
          <p:cNvPr id="9046" name="Rectangle 854"/>
          <p:cNvSpPr>
            <a:spLocks noChangeArrowheads="1"/>
          </p:cNvSpPr>
          <p:nvPr/>
        </p:nvSpPr>
        <p:spPr bwMode="auto">
          <a:xfrm>
            <a:off x="620688" y="7236296"/>
            <a:ext cx="564028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charset="0"/>
                <a:cs typeface="+mn-cs"/>
              </a:rPr>
              <a:t>Figure S4. Morphology of the colonies developed in the presence of low-dose IL-3</a:t>
            </a:r>
          </a:p>
          <a:p>
            <a:pPr>
              <a:defRPr/>
            </a:pPr>
            <a:endParaRPr lang="en-US" altLang="ja-JP" sz="800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>
              <a:buFont typeface="Arial" charset="0"/>
              <a:buNone/>
              <a:defRPr/>
            </a:pPr>
            <a:r>
              <a:rPr lang="en-US" altLang="ja-JP" sz="1200" dirty="0">
                <a:latin typeface="Arial" charset="0"/>
                <a:cs typeface="+mn-cs"/>
              </a:rPr>
              <a:t>Representative colonies from control (Ctrl) and Braf</a:t>
            </a:r>
            <a:r>
              <a:rPr lang="en-US" altLang="ja-JP" sz="1200" baseline="30000" dirty="0">
                <a:latin typeface="Arial" charset="0"/>
                <a:cs typeface="+mn-cs"/>
              </a:rPr>
              <a:t>V600E</a:t>
            </a:r>
            <a:r>
              <a:rPr lang="en-US" altLang="ja-JP" sz="1200" dirty="0">
                <a:latin typeface="Arial" charset="0"/>
                <a:cs typeface="+mn-cs"/>
              </a:rPr>
              <a:t> (V600E) BM cells in the presence of 1 </a:t>
            </a:r>
            <a:r>
              <a:rPr lang="en-US" altLang="ja-JP" sz="1200" dirty="0" err="1">
                <a:latin typeface="Arial" charset="0"/>
                <a:cs typeface="+mn-cs"/>
              </a:rPr>
              <a:t>ng</a:t>
            </a:r>
            <a:r>
              <a:rPr lang="en-US" altLang="ja-JP" sz="1200" dirty="0">
                <a:latin typeface="Arial" charset="0"/>
                <a:cs typeface="+mn-cs"/>
              </a:rPr>
              <a:t>/ml IL-3 (shown at x40 original magnification, grid: 2mm).</a:t>
            </a:r>
            <a:endParaRPr lang="ja-JP" altLang="en-US" sz="1100" dirty="0">
              <a:solidFill>
                <a:srgbClr val="000000"/>
              </a:solidFill>
              <a:latin typeface="Arial" charset="0"/>
            </a:endParaRPr>
          </a:p>
          <a:p>
            <a:pPr>
              <a:defRPr/>
            </a:pPr>
            <a:endParaRPr lang="ja-JP" altLang="en-US" sz="1200" b="1" dirty="0">
              <a:latin typeface="Arial" charset="0"/>
            </a:endParaRPr>
          </a:p>
        </p:txBody>
      </p:sp>
      <p:sp>
        <p:nvSpPr>
          <p:cNvPr id="9047" name="Rectangle 855"/>
          <p:cNvSpPr>
            <a:spLocks noChangeArrowheads="1"/>
          </p:cNvSpPr>
          <p:nvPr/>
        </p:nvSpPr>
        <p:spPr bwMode="auto">
          <a:xfrm>
            <a:off x="770068" y="320675"/>
            <a:ext cx="10027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Arial" charset="0"/>
                <a:cs typeface="+mn-cs"/>
              </a:rPr>
              <a:t>Figure S3</a:t>
            </a:r>
            <a:endParaRPr lang="ja-JP" altLang="en-US" sz="1400" b="1" dirty="0">
              <a:latin typeface="Arial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30437" y="625475"/>
            <a:ext cx="3926755" cy="1935160"/>
            <a:chOff x="1014413" y="625475"/>
            <a:chExt cx="3926755" cy="1935160"/>
          </a:xfrm>
        </p:grpSpPr>
        <p:sp>
          <p:nvSpPr>
            <p:cNvPr id="11" name="Rectangle 83"/>
            <p:cNvSpPr>
              <a:spLocks noChangeArrowheads="1"/>
            </p:cNvSpPr>
            <p:nvPr/>
          </p:nvSpPr>
          <p:spPr bwMode="auto">
            <a:xfrm>
              <a:off x="1014413" y="625475"/>
              <a:ext cx="6969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ja-JP" sz="1200" b="1">
                  <a:solidFill>
                    <a:srgbClr val="000000"/>
                  </a:solidFill>
                  <a:latin typeface="Helvetica" charset="0"/>
                  <a:cs typeface="+mn-cs"/>
                </a:rPr>
                <a:t>Mac1+ </a:t>
              </a:r>
            </a:p>
            <a:p>
              <a:pPr algn="ctr">
                <a:defRPr/>
              </a:pPr>
              <a:r>
                <a:rPr lang="en-US" altLang="ja-JP" sz="1200" b="1">
                  <a:solidFill>
                    <a:srgbClr val="000000"/>
                  </a:solidFill>
                  <a:latin typeface="Helvetica" charset="0"/>
                  <a:cs typeface="+mn-cs"/>
                </a:rPr>
                <a:t>Gr1</a:t>
              </a:r>
              <a:r>
                <a:rPr lang="en-US" altLang="ja-JP" sz="1200" b="1" baseline="30000">
                  <a:solidFill>
                    <a:srgbClr val="000000"/>
                  </a:solidFill>
                  <a:latin typeface="Helvetica" charset="0"/>
                  <a:cs typeface="+mn-cs"/>
                </a:rPr>
                <a:t>high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559744" y="787176"/>
              <a:ext cx="1157288" cy="1552576"/>
              <a:chOff x="2176463" y="625475"/>
              <a:chExt cx="1157288" cy="1552576"/>
            </a:xfrm>
          </p:grpSpPr>
          <p:pic>
            <p:nvPicPr>
              <p:cNvPr id="16486" name="Picture 94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1388" y="1071563"/>
                <a:ext cx="1120775" cy="1079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87" name="Line 941"/>
              <p:cNvSpPr>
                <a:spLocks noChangeShapeType="1"/>
              </p:cNvSpPr>
              <p:nvPr/>
            </p:nvSpPr>
            <p:spPr bwMode="auto">
              <a:xfrm flipH="1">
                <a:off x="2176463" y="2143125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8" name="Line 942"/>
              <p:cNvSpPr>
                <a:spLocks noChangeShapeType="1"/>
              </p:cNvSpPr>
              <p:nvPr/>
            </p:nvSpPr>
            <p:spPr bwMode="auto">
              <a:xfrm flipH="1">
                <a:off x="2190751" y="20669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9" name="Line 943"/>
              <p:cNvSpPr>
                <a:spLocks noChangeShapeType="1"/>
              </p:cNvSpPr>
              <p:nvPr/>
            </p:nvSpPr>
            <p:spPr bwMode="auto">
              <a:xfrm flipH="1">
                <a:off x="2190751" y="20193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0" name="Line 944"/>
              <p:cNvSpPr>
                <a:spLocks noChangeShapeType="1"/>
              </p:cNvSpPr>
              <p:nvPr/>
            </p:nvSpPr>
            <p:spPr bwMode="auto">
              <a:xfrm flipH="1">
                <a:off x="2190751" y="19859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1" name="Line 945"/>
              <p:cNvSpPr>
                <a:spLocks noChangeShapeType="1"/>
              </p:cNvSpPr>
              <p:nvPr/>
            </p:nvSpPr>
            <p:spPr bwMode="auto">
              <a:xfrm flipH="1">
                <a:off x="2190751" y="195738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2" name="Line 946"/>
              <p:cNvSpPr>
                <a:spLocks noChangeShapeType="1"/>
              </p:cNvSpPr>
              <p:nvPr/>
            </p:nvSpPr>
            <p:spPr bwMode="auto">
              <a:xfrm flipH="1">
                <a:off x="2190751" y="193833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3" name="Line 947"/>
              <p:cNvSpPr>
                <a:spLocks noChangeShapeType="1"/>
              </p:cNvSpPr>
              <p:nvPr/>
            </p:nvSpPr>
            <p:spPr bwMode="auto">
              <a:xfrm flipH="1">
                <a:off x="2190751" y="19240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4" name="Line 948"/>
              <p:cNvSpPr>
                <a:spLocks noChangeShapeType="1"/>
              </p:cNvSpPr>
              <p:nvPr/>
            </p:nvSpPr>
            <p:spPr bwMode="auto">
              <a:xfrm flipH="1">
                <a:off x="2190751" y="19018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5" name="Line 949"/>
              <p:cNvSpPr>
                <a:spLocks noChangeShapeType="1"/>
              </p:cNvSpPr>
              <p:nvPr/>
            </p:nvSpPr>
            <p:spPr bwMode="auto">
              <a:xfrm flipH="1">
                <a:off x="2190751" y="1889125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6" name="Line 950"/>
              <p:cNvSpPr>
                <a:spLocks noChangeShapeType="1"/>
              </p:cNvSpPr>
              <p:nvPr/>
            </p:nvSpPr>
            <p:spPr bwMode="auto">
              <a:xfrm flipH="1">
                <a:off x="2176463" y="1876425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7" name="Line 951"/>
              <p:cNvSpPr>
                <a:spLocks noChangeShapeType="1"/>
              </p:cNvSpPr>
              <p:nvPr/>
            </p:nvSpPr>
            <p:spPr bwMode="auto">
              <a:xfrm flipH="1">
                <a:off x="2190751" y="18002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8" name="Line 952"/>
              <p:cNvSpPr>
                <a:spLocks noChangeShapeType="1"/>
              </p:cNvSpPr>
              <p:nvPr/>
            </p:nvSpPr>
            <p:spPr bwMode="auto">
              <a:xfrm flipH="1">
                <a:off x="2190751" y="17510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9" name="Line 953"/>
              <p:cNvSpPr>
                <a:spLocks noChangeShapeType="1"/>
              </p:cNvSpPr>
              <p:nvPr/>
            </p:nvSpPr>
            <p:spPr bwMode="auto">
              <a:xfrm flipH="1">
                <a:off x="2190751" y="17176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0" name="Line 954"/>
              <p:cNvSpPr>
                <a:spLocks noChangeShapeType="1"/>
              </p:cNvSpPr>
              <p:nvPr/>
            </p:nvSpPr>
            <p:spPr bwMode="auto">
              <a:xfrm flipH="1">
                <a:off x="2190751" y="1689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1" name="Line 955"/>
              <p:cNvSpPr>
                <a:spLocks noChangeShapeType="1"/>
              </p:cNvSpPr>
              <p:nvPr/>
            </p:nvSpPr>
            <p:spPr bwMode="auto">
              <a:xfrm flipH="1">
                <a:off x="2190751" y="1670050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2" name="Line 956"/>
              <p:cNvSpPr>
                <a:spLocks noChangeShapeType="1"/>
              </p:cNvSpPr>
              <p:nvPr/>
            </p:nvSpPr>
            <p:spPr bwMode="auto">
              <a:xfrm flipH="1">
                <a:off x="2190751" y="16557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3" name="Line 957"/>
              <p:cNvSpPr>
                <a:spLocks noChangeShapeType="1"/>
              </p:cNvSpPr>
              <p:nvPr/>
            </p:nvSpPr>
            <p:spPr bwMode="auto">
              <a:xfrm flipH="1">
                <a:off x="2190751" y="16351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4" name="Line 958"/>
              <p:cNvSpPr>
                <a:spLocks noChangeShapeType="1"/>
              </p:cNvSpPr>
              <p:nvPr/>
            </p:nvSpPr>
            <p:spPr bwMode="auto">
              <a:xfrm flipH="1">
                <a:off x="2190751" y="16208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5" name="Line 959"/>
              <p:cNvSpPr>
                <a:spLocks noChangeShapeType="1"/>
              </p:cNvSpPr>
              <p:nvPr/>
            </p:nvSpPr>
            <p:spPr bwMode="auto">
              <a:xfrm flipH="1">
                <a:off x="2176463" y="1608138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6" name="Line 960"/>
              <p:cNvSpPr>
                <a:spLocks noChangeShapeType="1"/>
              </p:cNvSpPr>
              <p:nvPr/>
            </p:nvSpPr>
            <p:spPr bwMode="auto">
              <a:xfrm flipH="1">
                <a:off x="2190751" y="15319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7" name="Line 961"/>
              <p:cNvSpPr>
                <a:spLocks noChangeShapeType="1"/>
              </p:cNvSpPr>
              <p:nvPr/>
            </p:nvSpPr>
            <p:spPr bwMode="auto">
              <a:xfrm flipH="1">
                <a:off x="2190751" y="14843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8" name="Line 962"/>
              <p:cNvSpPr>
                <a:spLocks noChangeShapeType="1"/>
              </p:cNvSpPr>
              <p:nvPr/>
            </p:nvSpPr>
            <p:spPr bwMode="auto">
              <a:xfrm flipH="1">
                <a:off x="2190751" y="144938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9" name="Line 963"/>
              <p:cNvSpPr>
                <a:spLocks noChangeShapeType="1"/>
              </p:cNvSpPr>
              <p:nvPr/>
            </p:nvSpPr>
            <p:spPr bwMode="auto">
              <a:xfrm flipH="1">
                <a:off x="2190751" y="14224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0" name="Line 964"/>
              <p:cNvSpPr>
                <a:spLocks noChangeShapeType="1"/>
              </p:cNvSpPr>
              <p:nvPr/>
            </p:nvSpPr>
            <p:spPr bwMode="auto">
              <a:xfrm flipH="1">
                <a:off x="2190751" y="1401763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1" name="Line 965"/>
              <p:cNvSpPr>
                <a:spLocks noChangeShapeType="1"/>
              </p:cNvSpPr>
              <p:nvPr/>
            </p:nvSpPr>
            <p:spPr bwMode="auto">
              <a:xfrm flipH="1">
                <a:off x="2190751" y="13874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2" name="Line 966"/>
              <p:cNvSpPr>
                <a:spLocks noChangeShapeType="1"/>
              </p:cNvSpPr>
              <p:nvPr/>
            </p:nvSpPr>
            <p:spPr bwMode="auto">
              <a:xfrm flipH="1">
                <a:off x="2190751" y="13668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3" name="Line 967"/>
              <p:cNvSpPr>
                <a:spLocks noChangeShapeType="1"/>
              </p:cNvSpPr>
              <p:nvPr/>
            </p:nvSpPr>
            <p:spPr bwMode="auto">
              <a:xfrm flipH="1">
                <a:off x="2190751" y="1352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4" name="Line 968"/>
              <p:cNvSpPr>
                <a:spLocks noChangeShapeType="1"/>
              </p:cNvSpPr>
              <p:nvPr/>
            </p:nvSpPr>
            <p:spPr bwMode="auto">
              <a:xfrm flipH="1">
                <a:off x="2176463" y="1339850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5" name="Line 969"/>
              <p:cNvSpPr>
                <a:spLocks noChangeShapeType="1"/>
              </p:cNvSpPr>
              <p:nvPr/>
            </p:nvSpPr>
            <p:spPr bwMode="auto">
              <a:xfrm flipH="1">
                <a:off x="2190751" y="12636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6" name="Line 970"/>
              <p:cNvSpPr>
                <a:spLocks noChangeShapeType="1"/>
              </p:cNvSpPr>
              <p:nvPr/>
            </p:nvSpPr>
            <p:spPr bwMode="auto">
              <a:xfrm flipH="1">
                <a:off x="2190751" y="12160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7" name="Line 971"/>
              <p:cNvSpPr>
                <a:spLocks noChangeShapeType="1"/>
              </p:cNvSpPr>
              <p:nvPr/>
            </p:nvSpPr>
            <p:spPr bwMode="auto">
              <a:xfrm flipH="1">
                <a:off x="2190751" y="1181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8" name="Line 972"/>
              <p:cNvSpPr>
                <a:spLocks noChangeShapeType="1"/>
              </p:cNvSpPr>
              <p:nvPr/>
            </p:nvSpPr>
            <p:spPr bwMode="auto">
              <a:xfrm flipH="1">
                <a:off x="2190751" y="11541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9" name="Line 973"/>
              <p:cNvSpPr>
                <a:spLocks noChangeShapeType="1"/>
              </p:cNvSpPr>
              <p:nvPr/>
            </p:nvSpPr>
            <p:spPr bwMode="auto">
              <a:xfrm flipH="1">
                <a:off x="2190751" y="11334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0" name="Line 974"/>
              <p:cNvSpPr>
                <a:spLocks noChangeShapeType="1"/>
              </p:cNvSpPr>
              <p:nvPr/>
            </p:nvSpPr>
            <p:spPr bwMode="auto">
              <a:xfrm flipH="1">
                <a:off x="2190751" y="1120775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1" name="Line 975"/>
              <p:cNvSpPr>
                <a:spLocks noChangeShapeType="1"/>
              </p:cNvSpPr>
              <p:nvPr/>
            </p:nvSpPr>
            <p:spPr bwMode="auto">
              <a:xfrm flipH="1">
                <a:off x="2190751" y="1098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2" name="Line 976"/>
              <p:cNvSpPr>
                <a:spLocks noChangeShapeType="1"/>
              </p:cNvSpPr>
              <p:nvPr/>
            </p:nvSpPr>
            <p:spPr bwMode="auto">
              <a:xfrm flipH="1">
                <a:off x="2190751" y="10842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3" name="Line 977"/>
              <p:cNvSpPr>
                <a:spLocks noChangeShapeType="1"/>
              </p:cNvSpPr>
              <p:nvPr/>
            </p:nvSpPr>
            <p:spPr bwMode="auto">
              <a:xfrm flipH="1">
                <a:off x="2176463" y="1071563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4" name="Line 978"/>
              <p:cNvSpPr>
                <a:spLocks noChangeShapeType="1"/>
              </p:cNvSpPr>
              <p:nvPr/>
            </p:nvSpPr>
            <p:spPr bwMode="auto">
              <a:xfrm flipV="1">
                <a:off x="2205038" y="1065213"/>
                <a:ext cx="1588" cy="10858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5" name="Line 979"/>
              <p:cNvSpPr>
                <a:spLocks noChangeShapeType="1"/>
              </p:cNvSpPr>
              <p:nvPr/>
            </p:nvSpPr>
            <p:spPr bwMode="auto">
              <a:xfrm>
                <a:off x="2205038" y="1065213"/>
                <a:ext cx="11271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6" name="Line 980"/>
              <p:cNvSpPr>
                <a:spLocks noChangeShapeType="1"/>
              </p:cNvSpPr>
              <p:nvPr/>
            </p:nvSpPr>
            <p:spPr bwMode="auto">
              <a:xfrm flipV="1">
                <a:off x="3332163" y="1065213"/>
                <a:ext cx="1588" cy="10858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7" name="Line 981"/>
              <p:cNvSpPr>
                <a:spLocks noChangeShapeType="1"/>
              </p:cNvSpPr>
              <p:nvPr/>
            </p:nvSpPr>
            <p:spPr bwMode="auto">
              <a:xfrm>
                <a:off x="2211388" y="2151063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8" name="Line 982"/>
              <p:cNvSpPr>
                <a:spLocks noChangeShapeType="1"/>
              </p:cNvSpPr>
              <p:nvPr/>
            </p:nvSpPr>
            <p:spPr bwMode="auto">
              <a:xfrm>
                <a:off x="22907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9" name="Line 983"/>
              <p:cNvSpPr>
                <a:spLocks noChangeShapeType="1"/>
              </p:cNvSpPr>
              <p:nvPr/>
            </p:nvSpPr>
            <p:spPr bwMode="auto">
              <a:xfrm>
                <a:off x="23415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0" name="Line 984"/>
              <p:cNvSpPr>
                <a:spLocks noChangeShapeType="1"/>
              </p:cNvSpPr>
              <p:nvPr/>
            </p:nvSpPr>
            <p:spPr bwMode="auto">
              <a:xfrm>
                <a:off x="23780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1" name="Line 985"/>
              <p:cNvSpPr>
                <a:spLocks noChangeShapeType="1"/>
              </p:cNvSpPr>
              <p:nvPr/>
            </p:nvSpPr>
            <p:spPr bwMode="auto">
              <a:xfrm>
                <a:off x="24050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2" name="Line 986"/>
              <p:cNvSpPr>
                <a:spLocks noChangeShapeType="1"/>
              </p:cNvSpPr>
              <p:nvPr/>
            </p:nvSpPr>
            <p:spPr bwMode="auto">
              <a:xfrm>
                <a:off x="242728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3" name="Line 987"/>
              <p:cNvSpPr>
                <a:spLocks noChangeShapeType="1"/>
              </p:cNvSpPr>
              <p:nvPr/>
            </p:nvSpPr>
            <p:spPr bwMode="auto">
              <a:xfrm>
                <a:off x="2443163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4" name="Line 988"/>
              <p:cNvSpPr>
                <a:spLocks noChangeShapeType="1"/>
              </p:cNvSpPr>
              <p:nvPr/>
            </p:nvSpPr>
            <p:spPr bwMode="auto">
              <a:xfrm>
                <a:off x="246380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5" name="Line 989"/>
              <p:cNvSpPr>
                <a:spLocks noChangeShapeType="1"/>
              </p:cNvSpPr>
              <p:nvPr/>
            </p:nvSpPr>
            <p:spPr bwMode="auto">
              <a:xfrm>
                <a:off x="247808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6" name="Line 990"/>
              <p:cNvSpPr>
                <a:spLocks noChangeShapeType="1"/>
              </p:cNvSpPr>
              <p:nvPr/>
            </p:nvSpPr>
            <p:spPr bwMode="auto">
              <a:xfrm>
                <a:off x="2492376" y="2151063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7" name="Line 991"/>
              <p:cNvSpPr>
                <a:spLocks noChangeShapeType="1"/>
              </p:cNvSpPr>
              <p:nvPr/>
            </p:nvSpPr>
            <p:spPr bwMode="auto">
              <a:xfrm>
                <a:off x="25717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8" name="Line 992"/>
              <p:cNvSpPr>
                <a:spLocks noChangeShapeType="1"/>
              </p:cNvSpPr>
              <p:nvPr/>
            </p:nvSpPr>
            <p:spPr bwMode="auto">
              <a:xfrm>
                <a:off x="26209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9" name="Line 993"/>
              <p:cNvSpPr>
                <a:spLocks noChangeShapeType="1"/>
              </p:cNvSpPr>
              <p:nvPr/>
            </p:nvSpPr>
            <p:spPr bwMode="auto">
              <a:xfrm>
                <a:off x="26574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0" name="Line 994"/>
              <p:cNvSpPr>
                <a:spLocks noChangeShapeType="1"/>
              </p:cNvSpPr>
              <p:nvPr/>
            </p:nvSpPr>
            <p:spPr bwMode="auto">
              <a:xfrm>
                <a:off x="26860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1" name="Line 995"/>
              <p:cNvSpPr>
                <a:spLocks noChangeShapeType="1"/>
              </p:cNvSpPr>
              <p:nvPr/>
            </p:nvSpPr>
            <p:spPr bwMode="auto">
              <a:xfrm>
                <a:off x="270668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2" name="Line 996"/>
              <p:cNvSpPr>
                <a:spLocks noChangeShapeType="1"/>
              </p:cNvSpPr>
              <p:nvPr/>
            </p:nvSpPr>
            <p:spPr bwMode="auto">
              <a:xfrm>
                <a:off x="27209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3" name="Line 997"/>
              <p:cNvSpPr>
                <a:spLocks noChangeShapeType="1"/>
              </p:cNvSpPr>
              <p:nvPr/>
            </p:nvSpPr>
            <p:spPr bwMode="auto">
              <a:xfrm>
                <a:off x="2744788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4" name="Line 998"/>
              <p:cNvSpPr>
                <a:spLocks noChangeShapeType="1"/>
              </p:cNvSpPr>
              <p:nvPr/>
            </p:nvSpPr>
            <p:spPr bwMode="auto">
              <a:xfrm>
                <a:off x="2759076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5" name="Line 999"/>
              <p:cNvSpPr>
                <a:spLocks noChangeShapeType="1"/>
              </p:cNvSpPr>
              <p:nvPr/>
            </p:nvSpPr>
            <p:spPr bwMode="auto">
              <a:xfrm>
                <a:off x="2773363" y="2151063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6" name="Line 1000"/>
              <p:cNvSpPr>
                <a:spLocks noChangeShapeType="1"/>
              </p:cNvSpPr>
              <p:nvPr/>
            </p:nvSpPr>
            <p:spPr bwMode="auto">
              <a:xfrm>
                <a:off x="2852738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7" name="Line 1001"/>
              <p:cNvSpPr>
                <a:spLocks noChangeShapeType="1"/>
              </p:cNvSpPr>
              <p:nvPr/>
            </p:nvSpPr>
            <p:spPr bwMode="auto">
              <a:xfrm>
                <a:off x="29019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8" name="Line 1002"/>
              <p:cNvSpPr>
                <a:spLocks noChangeShapeType="1"/>
              </p:cNvSpPr>
              <p:nvPr/>
            </p:nvSpPr>
            <p:spPr bwMode="auto">
              <a:xfrm>
                <a:off x="29368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9" name="Line 1003"/>
              <p:cNvSpPr>
                <a:spLocks noChangeShapeType="1"/>
              </p:cNvSpPr>
              <p:nvPr/>
            </p:nvSpPr>
            <p:spPr bwMode="auto">
              <a:xfrm>
                <a:off x="296703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0" name="Line 1004"/>
              <p:cNvSpPr>
                <a:spLocks noChangeShapeType="1"/>
              </p:cNvSpPr>
              <p:nvPr/>
            </p:nvSpPr>
            <p:spPr bwMode="auto">
              <a:xfrm>
                <a:off x="29876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1" name="Line 1005"/>
              <p:cNvSpPr>
                <a:spLocks noChangeShapeType="1"/>
              </p:cNvSpPr>
              <p:nvPr/>
            </p:nvSpPr>
            <p:spPr bwMode="auto">
              <a:xfrm>
                <a:off x="30019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2" name="Line 1006"/>
              <p:cNvSpPr>
                <a:spLocks noChangeShapeType="1"/>
              </p:cNvSpPr>
              <p:nvPr/>
            </p:nvSpPr>
            <p:spPr bwMode="auto">
              <a:xfrm>
                <a:off x="302260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3" name="Line 1007"/>
              <p:cNvSpPr>
                <a:spLocks noChangeShapeType="1"/>
              </p:cNvSpPr>
              <p:nvPr/>
            </p:nvSpPr>
            <p:spPr bwMode="auto">
              <a:xfrm>
                <a:off x="3038476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4" name="Line 1008"/>
              <p:cNvSpPr>
                <a:spLocks noChangeShapeType="1"/>
              </p:cNvSpPr>
              <p:nvPr/>
            </p:nvSpPr>
            <p:spPr bwMode="auto">
              <a:xfrm>
                <a:off x="3052763" y="2151063"/>
                <a:ext cx="0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5" name="Line 1009"/>
              <p:cNvSpPr>
                <a:spLocks noChangeShapeType="1"/>
              </p:cNvSpPr>
              <p:nvPr/>
            </p:nvSpPr>
            <p:spPr bwMode="auto">
              <a:xfrm>
                <a:off x="31305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6" name="Line 1010"/>
              <p:cNvSpPr>
                <a:spLocks noChangeShapeType="1"/>
              </p:cNvSpPr>
              <p:nvPr/>
            </p:nvSpPr>
            <p:spPr bwMode="auto">
              <a:xfrm>
                <a:off x="31813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7" name="Line 1011"/>
              <p:cNvSpPr>
                <a:spLocks noChangeShapeType="1"/>
              </p:cNvSpPr>
              <p:nvPr/>
            </p:nvSpPr>
            <p:spPr bwMode="auto">
              <a:xfrm>
                <a:off x="3217863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8" name="Line 1012"/>
              <p:cNvSpPr>
                <a:spLocks noChangeShapeType="1"/>
              </p:cNvSpPr>
              <p:nvPr/>
            </p:nvSpPr>
            <p:spPr bwMode="auto">
              <a:xfrm>
                <a:off x="324643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9" name="Line 1013"/>
              <p:cNvSpPr>
                <a:spLocks noChangeShapeType="1"/>
              </p:cNvSpPr>
              <p:nvPr/>
            </p:nvSpPr>
            <p:spPr bwMode="auto">
              <a:xfrm>
                <a:off x="3268663" y="2151063"/>
                <a:ext cx="0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0" name="Line 1014"/>
              <p:cNvSpPr>
                <a:spLocks noChangeShapeType="1"/>
              </p:cNvSpPr>
              <p:nvPr/>
            </p:nvSpPr>
            <p:spPr bwMode="auto">
              <a:xfrm>
                <a:off x="3282951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1" name="Line 1015"/>
              <p:cNvSpPr>
                <a:spLocks noChangeShapeType="1"/>
              </p:cNvSpPr>
              <p:nvPr/>
            </p:nvSpPr>
            <p:spPr bwMode="auto">
              <a:xfrm>
                <a:off x="3303588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2" name="Line 1016"/>
              <p:cNvSpPr>
                <a:spLocks noChangeShapeType="1"/>
              </p:cNvSpPr>
              <p:nvPr/>
            </p:nvSpPr>
            <p:spPr bwMode="auto">
              <a:xfrm>
                <a:off x="3317876" y="2151063"/>
                <a:ext cx="1588" cy="1270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3" name="Line 1017"/>
              <p:cNvSpPr>
                <a:spLocks noChangeShapeType="1"/>
              </p:cNvSpPr>
              <p:nvPr/>
            </p:nvSpPr>
            <p:spPr bwMode="auto">
              <a:xfrm>
                <a:off x="3325813" y="2151063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4" name="Line 1018"/>
              <p:cNvSpPr>
                <a:spLocks noChangeShapeType="1"/>
              </p:cNvSpPr>
              <p:nvPr/>
            </p:nvSpPr>
            <p:spPr bwMode="auto">
              <a:xfrm>
                <a:off x="2205038" y="2151063"/>
                <a:ext cx="112712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5" name="Rectangle 1019"/>
              <p:cNvSpPr>
                <a:spLocks noChangeArrowheads="1"/>
              </p:cNvSpPr>
              <p:nvPr/>
            </p:nvSpPr>
            <p:spPr bwMode="auto">
              <a:xfrm>
                <a:off x="2800351" y="1325563"/>
                <a:ext cx="38893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6" name="Rectangle 1020"/>
              <p:cNvSpPr>
                <a:spLocks noChangeArrowheads="1"/>
              </p:cNvSpPr>
              <p:nvPr/>
            </p:nvSpPr>
            <p:spPr bwMode="auto">
              <a:xfrm>
                <a:off x="2270126" y="1325563"/>
                <a:ext cx="50958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7" name="Rectangle 1021"/>
              <p:cNvSpPr>
                <a:spLocks noChangeArrowheads="1"/>
              </p:cNvSpPr>
              <p:nvPr/>
            </p:nvSpPr>
            <p:spPr bwMode="auto">
              <a:xfrm>
                <a:off x="2211388" y="1882775"/>
                <a:ext cx="388938" cy="26828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Text Box 81"/>
              <p:cNvSpPr txBox="1">
                <a:spLocks noChangeArrowheads="1"/>
              </p:cNvSpPr>
              <p:nvPr/>
            </p:nvSpPr>
            <p:spPr bwMode="auto">
              <a:xfrm>
                <a:off x="2238376" y="1074738"/>
                <a:ext cx="615950" cy="2746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>
                    <a:latin typeface="Helvetica" charset="0"/>
                    <a:cs typeface="+mn-cs"/>
                  </a:rPr>
                  <a:t>98.2%</a:t>
                </a:r>
                <a:endParaRPr lang="en-US" altLang="ja-JP">
                  <a:cs typeface="+mn-cs"/>
                </a:endParaRPr>
              </a:p>
            </p:txBody>
          </p:sp>
          <p:sp>
            <p:nvSpPr>
              <p:cNvPr id="12" name="Rectangle 84"/>
              <p:cNvSpPr>
                <a:spLocks noChangeArrowheads="1"/>
              </p:cNvSpPr>
              <p:nvPr/>
            </p:nvSpPr>
            <p:spPr bwMode="auto">
              <a:xfrm>
                <a:off x="2436813" y="625475"/>
                <a:ext cx="696913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ja-JP" sz="1200" b="1">
                    <a:solidFill>
                      <a:srgbClr val="000000"/>
                    </a:solidFill>
                    <a:latin typeface="Helvetica" charset="0"/>
                    <a:cs typeface="+mn-cs"/>
                  </a:rPr>
                  <a:t>Mac1+ </a:t>
                </a:r>
              </a:p>
              <a:p>
                <a:pPr algn="ctr">
                  <a:defRPr/>
                </a:pPr>
                <a:r>
                  <a:rPr lang="en-US" altLang="ja-JP" sz="1200" b="1">
                    <a:solidFill>
                      <a:srgbClr val="000000"/>
                    </a:solidFill>
                    <a:latin typeface="Helvetica" charset="0"/>
                    <a:cs typeface="+mn-cs"/>
                  </a:rPr>
                  <a:t>Gr1</a:t>
                </a:r>
                <a:r>
                  <a:rPr lang="en-US" altLang="ja-JP" sz="1200" b="1" baseline="30000">
                    <a:solidFill>
                      <a:srgbClr val="000000"/>
                    </a:solidFill>
                    <a:latin typeface="Helvetica" charset="0"/>
                    <a:cs typeface="+mn-cs"/>
                  </a:rPr>
                  <a:t>low/-</a:t>
                </a:r>
                <a:endParaRPr lang="en-US" altLang="ja-JP" sz="1200" b="1">
                  <a:solidFill>
                    <a:srgbClr val="000000"/>
                  </a:solidFill>
                  <a:latin typeface="Helvetica" charset="0"/>
                  <a:cs typeface="+mn-cs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783880" y="779239"/>
              <a:ext cx="1157288" cy="1560513"/>
              <a:chOff x="3567113" y="625475"/>
              <a:chExt cx="1157288" cy="1560513"/>
            </a:xfrm>
          </p:grpSpPr>
          <p:pic>
            <p:nvPicPr>
              <p:cNvPr id="16568" name="Picture 102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2038" y="1071563"/>
                <a:ext cx="1120775" cy="107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569" name="Line 1023"/>
              <p:cNvSpPr>
                <a:spLocks noChangeShapeType="1"/>
              </p:cNvSpPr>
              <p:nvPr/>
            </p:nvSpPr>
            <p:spPr bwMode="auto">
              <a:xfrm flipH="1">
                <a:off x="3567113" y="2141538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0" name="Line 0"/>
              <p:cNvSpPr>
                <a:spLocks noChangeShapeType="1"/>
              </p:cNvSpPr>
              <p:nvPr/>
            </p:nvSpPr>
            <p:spPr bwMode="auto">
              <a:xfrm flipH="1">
                <a:off x="3581401" y="20669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1" name="Line 1"/>
              <p:cNvSpPr>
                <a:spLocks noChangeShapeType="1"/>
              </p:cNvSpPr>
              <p:nvPr/>
            </p:nvSpPr>
            <p:spPr bwMode="auto">
              <a:xfrm flipH="1">
                <a:off x="3581401" y="20177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2" name="Line 2"/>
              <p:cNvSpPr>
                <a:spLocks noChangeShapeType="1"/>
              </p:cNvSpPr>
              <p:nvPr/>
            </p:nvSpPr>
            <p:spPr bwMode="auto">
              <a:xfrm flipH="1">
                <a:off x="3581401" y="19843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3" name="Line 3"/>
              <p:cNvSpPr>
                <a:spLocks noChangeShapeType="1"/>
              </p:cNvSpPr>
              <p:nvPr/>
            </p:nvSpPr>
            <p:spPr bwMode="auto">
              <a:xfrm flipH="1">
                <a:off x="3581401" y="195738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4" name="Line 4"/>
              <p:cNvSpPr>
                <a:spLocks noChangeShapeType="1"/>
              </p:cNvSpPr>
              <p:nvPr/>
            </p:nvSpPr>
            <p:spPr bwMode="auto">
              <a:xfrm flipH="1">
                <a:off x="3581401" y="19367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5" name="Line 5"/>
              <p:cNvSpPr>
                <a:spLocks noChangeShapeType="1"/>
              </p:cNvSpPr>
              <p:nvPr/>
            </p:nvSpPr>
            <p:spPr bwMode="auto">
              <a:xfrm flipH="1">
                <a:off x="3581401" y="19224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6" name="Line 6"/>
              <p:cNvSpPr>
                <a:spLocks noChangeShapeType="1"/>
              </p:cNvSpPr>
              <p:nvPr/>
            </p:nvSpPr>
            <p:spPr bwMode="auto">
              <a:xfrm flipH="1">
                <a:off x="3581401" y="19018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7" name="Line 7"/>
              <p:cNvSpPr>
                <a:spLocks noChangeShapeType="1"/>
              </p:cNvSpPr>
              <p:nvPr/>
            </p:nvSpPr>
            <p:spPr bwMode="auto">
              <a:xfrm flipH="1">
                <a:off x="3581401" y="1889125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8" name="Line 8"/>
              <p:cNvSpPr>
                <a:spLocks noChangeShapeType="1"/>
              </p:cNvSpPr>
              <p:nvPr/>
            </p:nvSpPr>
            <p:spPr bwMode="auto">
              <a:xfrm flipH="1">
                <a:off x="3567113" y="1874838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9" name="Line 9"/>
              <p:cNvSpPr>
                <a:spLocks noChangeShapeType="1"/>
              </p:cNvSpPr>
              <p:nvPr/>
            </p:nvSpPr>
            <p:spPr bwMode="auto">
              <a:xfrm flipH="1">
                <a:off x="3581401" y="17986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0" name="Line 10"/>
              <p:cNvSpPr>
                <a:spLocks noChangeShapeType="1"/>
              </p:cNvSpPr>
              <p:nvPr/>
            </p:nvSpPr>
            <p:spPr bwMode="auto">
              <a:xfrm flipH="1">
                <a:off x="3581401" y="17510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1" name="Line 11"/>
              <p:cNvSpPr>
                <a:spLocks noChangeShapeType="1"/>
              </p:cNvSpPr>
              <p:nvPr/>
            </p:nvSpPr>
            <p:spPr bwMode="auto">
              <a:xfrm flipH="1">
                <a:off x="3581401" y="17176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2" name="Line 12"/>
              <p:cNvSpPr>
                <a:spLocks noChangeShapeType="1"/>
              </p:cNvSpPr>
              <p:nvPr/>
            </p:nvSpPr>
            <p:spPr bwMode="auto">
              <a:xfrm flipH="1">
                <a:off x="3581401" y="1689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3" name="Line 13"/>
              <p:cNvSpPr>
                <a:spLocks noChangeShapeType="1"/>
              </p:cNvSpPr>
              <p:nvPr/>
            </p:nvSpPr>
            <p:spPr bwMode="auto">
              <a:xfrm flipH="1">
                <a:off x="3581401" y="16684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4" name="Line 14"/>
              <p:cNvSpPr>
                <a:spLocks noChangeShapeType="1"/>
              </p:cNvSpPr>
              <p:nvPr/>
            </p:nvSpPr>
            <p:spPr bwMode="auto">
              <a:xfrm flipH="1">
                <a:off x="3581401" y="16557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5" name="Line 15"/>
              <p:cNvSpPr>
                <a:spLocks noChangeShapeType="1"/>
              </p:cNvSpPr>
              <p:nvPr/>
            </p:nvSpPr>
            <p:spPr bwMode="auto">
              <a:xfrm flipH="1">
                <a:off x="3581401" y="16335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6" name="Line 16"/>
              <p:cNvSpPr>
                <a:spLocks noChangeShapeType="1"/>
              </p:cNvSpPr>
              <p:nvPr/>
            </p:nvSpPr>
            <p:spPr bwMode="auto">
              <a:xfrm flipH="1">
                <a:off x="3581401" y="162083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7" name="Line 17"/>
              <p:cNvSpPr>
                <a:spLocks noChangeShapeType="1"/>
              </p:cNvSpPr>
              <p:nvPr/>
            </p:nvSpPr>
            <p:spPr bwMode="auto">
              <a:xfrm flipH="1">
                <a:off x="3567113" y="1606550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8" name="Line 18"/>
              <p:cNvSpPr>
                <a:spLocks noChangeShapeType="1"/>
              </p:cNvSpPr>
              <p:nvPr/>
            </p:nvSpPr>
            <p:spPr bwMode="auto">
              <a:xfrm flipH="1">
                <a:off x="3581401" y="15303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9" name="Line 19"/>
              <p:cNvSpPr>
                <a:spLocks noChangeShapeType="1"/>
              </p:cNvSpPr>
              <p:nvPr/>
            </p:nvSpPr>
            <p:spPr bwMode="auto">
              <a:xfrm flipH="1">
                <a:off x="3581401" y="14827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0" name="Line 20"/>
              <p:cNvSpPr>
                <a:spLocks noChangeShapeType="1"/>
              </p:cNvSpPr>
              <p:nvPr/>
            </p:nvSpPr>
            <p:spPr bwMode="auto">
              <a:xfrm flipH="1">
                <a:off x="3581401" y="144938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1" name="Line 21"/>
              <p:cNvSpPr>
                <a:spLocks noChangeShapeType="1"/>
              </p:cNvSpPr>
              <p:nvPr/>
            </p:nvSpPr>
            <p:spPr bwMode="auto">
              <a:xfrm flipH="1">
                <a:off x="3581401" y="14208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2" name="Line 22"/>
              <p:cNvSpPr>
                <a:spLocks noChangeShapeType="1"/>
              </p:cNvSpPr>
              <p:nvPr/>
            </p:nvSpPr>
            <p:spPr bwMode="auto">
              <a:xfrm flipH="1">
                <a:off x="3581401" y="1401763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3" name="Line 23"/>
              <p:cNvSpPr>
                <a:spLocks noChangeShapeType="1"/>
              </p:cNvSpPr>
              <p:nvPr/>
            </p:nvSpPr>
            <p:spPr bwMode="auto">
              <a:xfrm flipH="1">
                <a:off x="3581401" y="13874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4" name="Line 24"/>
              <p:cNvSpPr>
                <a:spLocks noChangeShapeType="1"/>
              </p:cNvSpPr>
              <p:nvPr/>
            </p:nvSpPr>
            <p:spPr bwMode="auto">
              <a:xfrm flipH="1">
                <a:off x="3581401" y="13668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5" name="Line 25"/>
              <p:cNvSpPr>
                <a:spLocks noChangeShapeType="1"/>
              </p:cNvSpPr>
              <p:nvPr/>
            </p:nvSpPr>
            <p:spPr bwMode="auto">
              <a:xfrm flipH="1">
                <a:off x="3581401" y="1352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6" name="Line 26"/>
              <p:cNvSpPr>
                <a:spLocks noChangeShapeType="1"/>
              </p:cNvSpPr>
              <p:nvPr/>
            </p:nvSpPr>
            <p:spPr bwMode="auto">
              <a:xfrm flipH="1">
                <a:off x="3567113" y="1339850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7" name="Line 27"/>
              <p:cNvSpPr>
                <a:spLocks noChangeShapeType="1"/>
              </p:cNvSpPr>
              <p:nvPr/>
            </p:nvSpPr>
            <p:spPr bwMode="auto">
              <a:xfrm flipH="1">
                <a:off x="3581401" y="12636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8" name="Line 28"/>
              <p:cNvSpPr>
                <a:spLocks noChangeShapeType="1"/>
              </p:cNvSpPr>
              <p:nvPr/>
            </p:nvSpPr>
            <p:spPr bwMode="auto">
              <a:xfrm flipH="1">
                <a:off x="3581401" y="12160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9" name="Line 29"/>
              <p:cNvSpPr>
                <a:spLocks noChangeShapeType="1"/>
              </p:cNvSpPr>
              <p:nvPr/>
            </p:nvSpPr>
            <p:spPr bwMode="auto">
              <a:xfrm flipH="1">
                <a:off x="3581401" y="1181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0" name="Line 30"/>
              <p:cNvSpPr>
                <a:spLocks noChangeShapeType="1"/>
              </p:cNvSpPr>
              <p:nvPr/>
            </p:nvSpPr>
            <p:spPr bwMode="auto">
              <a:xfrm flipH="1">
                <a:off x="3581401" y="11541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1" name="Line 31"/>
              <p:cNvSpPr>
                <a:spLocks noChangeShapeType="1"/>
              </p:cNvSpPr>
              <p:nvPr/>
            </p:nvSpPr>
            <p:spPr bwMode="auto">
              <a:xfrm flipH="1">
                <a:off x="3581401" y="113188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2" name="Line 32"/>
              <p:cNvSpPr>
                <a:spLocks noChangeShapeType="1"/>
              </p:cNvSpPr>
              <p:nvPr/>
            </p:nvSpPr>
            <p:spPr bwMode="auto">
              <a:xfrm flipH="1">
                <a:off x="3581401" y="111918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3" name="Line 33"/>
              <p:cNvSpPr>
                <a:spLocks noChangeShapeType="1"/>
              </p:cNvSpPr>
              <p:nvPr/>
            </p:nvSpPr>
            <p:spPr bwMode="auto">
              <a:xfrm flipH="1">
                <a:off x="3581401" y="1098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4" name="Line 34"/>
              <p:cNvSpPr>
                <a:spLocks noChangeShapeType="1"/>
              </p:cNvSpPr>
              <p:nvPr/>
            </p:nvSpPr>
            <p:spPr bwMode="auto">
              <a:xfrm flipH="1">
                <a:off x="3581401" y="10842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5" name="Line 35"/>
              <p:cNvSpPr>
                <a:spLocks noChangeShapeType="1"/>
              </p:cNvSpPr>
              <p:nvPr/>
            </p:nvSpPr>
            <p:spPr bwMode="auto">
              <a:xfrm flipH="1">
                <a:off x="3567113" y="1071563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6" name="Line 36"/>
              <p:cNvSpPr>
                <a:spLocks noChangeShapeType="1"/>
              </p:cNvSpPr>
              <p:nvPr/>
            </p:nvSpPr>
            <p:spPr bwMode="auto">
              <a:xfrm flipV="1">
                <a:off x="3595688" y="1065213"/>
                <a:ext cx="1588" cy="10842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7" name="Line 37"/>
              <p:cNvSpPr>
                <a:spLocks noChangeShapeType="1"/>
              </p:cNvSpPr>
              <p:nvPr/>
            </p:nvSpPr>
            <p:spPr bwMode="auto">
              <a:xfrm>
                <a:off x="3595688" y="1065213"/>
                <a:ext cx="11271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8" name="Line 38"/>
              <p:cNvSpPr>
                <a:spLocks noChangeShapeType="1"/>
              </p:cNvSpPr>
              <p:nvPr/>
            </p:nvSpPr>
            <p:spPr bwMode="auto">
              <a:xfrm flipV="1">
                <a:off x="4722813" y="1065213"/>
                <a:ext cx="1588" cy="10842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9" name="Line 39"/>
              <p:cNvSpPr>
                <a:spLocks noChangeShapeType="1"/>
              </p:cNvSpPr>
              <p:nvPr/>
            </p:nvSpPr>
            <p:spPr bwMode="auto">
              <a:xfrm>
                <a:off x="3602038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0" name="Line 40"/>
              <p:cNvSpPr>
                <a:spLocks noChangeShapeType="1"/>
              </p:cNvSpPr>
              <p:nvPr/>
            </p:nvSpPr>
            <p:spPr bwMode="auto">
              <a:xfrm>
                <a:off x="36814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1" name="Line 41"/>
              <p:cNvSpPr>
                <a:spLocks noChangeShapeType="1"/>
              </p:cNvSpPr>
              <p:nvPr/>
            </p:nvSpPr>
            <p:spPr bwMode="auto">
              <a:xfrm>
                <a:off x="3732213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2" name="Line 42"/>
              <p:cNvSpPr>
                <a:spLocks noChangeShapeType="1"/>
              </p:cNvSpPr>
              <p:nvPr/>
            </p:nvSpPr>
            <p:spPr bwMode="auto">
              <a:xfrm>
                <a:off x="37687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3" name="Line 43"/>
              <p:cNvSpPr>
                <a:spLocks noChangeShapeType="1"/>
              </p:cNvSpPr>
              <p:nvPr/>
            </p:nvSpPr>
            <p:spPr bwMode="auto">
              <a:xfrm>
                <a:off x="37957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4" name="Line 44"/>
              <p:cNvSpPr>
                <a:spLocks noChangeShapeType="1"/>
              </p:cNvSpPr>
              <p:nvPr/>
            </p:nvSpPr>
            <p:spPr bwMode="auto">
              <a:xfrm>
                <a:off x="38179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5" name="Line 45"/>
              <p:cNvSpPr>
                <a:spLocks noChangeShapeType="1"/>
              </p:cNvSpPr>
              <p:nvPr/>
            </p:nvSpPr>
            <p:spPr bwMode="auto">
              <a:xfrm>
                <a:off x="38322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6" name="Line 46"/>
              <p:cNvSpPr>
                <a:spLocks noChangeShapeType="1"/>
              </p:cNvSpPr>
              <p:nvPr/>
            </p:nvSpPr>
            <p:spPr bwMode="auto">
              <a:xfrm>
                <a:off x="385445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7" name="Line 47"/>
              <p:cNvSpPr>
                <a:spLocks noChangeShapeType="1"/>
              </p:cNvSpPr>
              <p:nvPr/>
            </p:nvSpPr>
            <p:spPr bwMode="auto">
              <a:xfrm>
                <a:off x="38687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8" name="Line 48"/>
              <p:cNvSpPr>
                <a:spLocks noChangeShapeType="1"/>
              </p:cNvSpPr>
              <p:nvPr/>
            </p:nvSpPr>
            <p:spPr bwMode="auto">
              <a:xfrm>
                <a:off x="3883026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9" name="Line 49"/>
              <p:cNvSpPr>
                <a:spLocks noChangeShapeType="1"/>
              </p:cNvSpPr>
              <p:nvPr/>
            </p:nvSpPr>
            <p:spPr bwMode="auto">
              <a:xfrm>
                <a:off x="39624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0" name="Line 50"/>
              <p:cNvSpPr>
                <a:spLocks noChangeShapeType="1"/>
              </p:cNvSpPr>
              <p:nvPr/>
            </p:nvSpPr>
            <p:spPr bwMode="auto">
              <a:xfrm>
                <a:off x="40116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1" name="Line 51"/>
              <p:cNvSpPr>
                <a:spLocks noChangeShapeType="1"/>
              </p:cNvSpPr>
              <p:nvPr/>
            </p:nvSpPr>
            <p:spPr bwMode="auto">
              <a:xfrm>
                <a:off x="40481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2" name="Line 52"/>
              <p:cNvSpPr>
                <a:spLocks noChangeShapeType="1"/>
              </p:cNvSpPr>
              <p:nvPr/>
            </p:nvSpPr>
            <p:spPr bwMode="auto">
              <a:xfrm>
                <a:off x="40767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3" name="Line 53"/>
              <p:cNvSpPr>
                <a:spLocks noChangeShapeType="1"/>
              </p:cNvSpPr>
              <p:nvPr/>
            </p:nvSpPr>
            <p:spPr bwMode="auto">
              <a:xfrm>
                <a:off x="40973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4" name="Line 54"/>
              <p:cNvSpPr>
                <a:spLocks noChangeShapeType="1"/>
              </p:cNvSpPr>
              <p:nvPr/>
            </p:nvSpPr>
            <p:spPr bwMode="auto">
              <a:xfrm>
                <a:off x="41116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5" name="Line 55"/>
              <p:cNvSpPr>
                <a:spLocks noChangeShapeType="1"/>
              </p:cNvSpPr>
              <p:nvPr/>
            </p:nvSpPr>
            <p:spPr bwMode="auto">
              <a:xfrm>
                <a:off x="413385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6" name="Line 56"/>
              <p:cNvSpPr>
                <a:spLocks noChangeShapeType="1"/>
              </p:cNvSpPr>
              <p:nvPr/>
            </p:nvSpPr>
            <p:spPr bwMode="auto">
              <a:xfrm>
                <a:off x="4149726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7" name="Line 57"/>
              <p:cNvSpPr>
                <a:spLocks noChangeShapeType="1"/>
              </p:cNvSpPr>
              <p:nvPr/>
            </p:nvSpPr>
            <p:spPr bwMode="auto">
              <a:xfrm>
                <a:off x="4164013" y="2149475"/>
                <a:ext cx="0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8" name="Line 58"/>
              <p:cNvSpPr>
                <a:spLocks noChangeShapeType="1"/>
              </p:cNvSpPr>
              <p:nvPr/>
            </p:nvSpPr>
            <p:spPr bwMode="auto">
              <a:xfrm>
                <a:off x="42418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9" name="Line 59"/>
              <p:cNvSpPr>
                <a:spLocks noChangeShapeType="1"/>
              </p:cNvSpPr>
              <p:nvPr/>
            </p:nvSpPr>
            <p:spPr bwMode="auto">
              <a:xfrm>
                <a:off x="42926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0" name="Line 60"/>
              <p:cNvSpPr>
                <a:spLocks noChangeShapeType="1"/>
              </p:cNvSpPr>
              <p:nvPr/>
            </p:nvSpPr>
            <p:spPr bwMode="auto">
              <a:xfrm>
                <a:off x="43275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1" name="Line 61"/>
              <p:cNvSpPr>
                <a:spLocks noChangeShapeType="1"/>
              </p:cNvSpPr>
              <p:nvPr/>
            </p:nvSpPr>
            <p:spPr bwMode="auto">
              <a:xfrm>
                <a:off x="4357688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2" name="Line 62"/>
              <p:cNvSpPr>
                <a:spLocks noChangeShapeType="1"/>
              </p:cNvSpPr>
              <p:nvPr/>
            </p:nvSpPr>
            <p:spPr bwMode="auto">
              <a:xfrm>
                <a:off x="43783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3" name="Line 63"/>
              <p:cNvSpPr>
                <a:spLocks noChangeShapeType="1"/>
              </p:cNvSpPr>
              <p:nvPr/>
            </p:nvSpPr>
            <p:spPr bwMode="auto">
              <a:xfrm>
                <a:off x="43926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4" name="Line 64"/>
              <p:cNvSpPr>
                <a:spLocks noChangeShapeType="1"/>
              </p:cNvSpPr>
              <p:nvPr/>
            </p:nvSpPr>
            <p:spPr bwMode="auto">
              <a:xfrm>
                <a:off x="441325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5" name="Line 65"/>
              <p:cNvSpPr>
                <a:spLocks noChangeShapeType="1"/>
              </p:cNvSpPr>
              <p:nvPr/>
            </p:nvSpPr>
            <p:spPr bwMode="auto">
              <a:xfrm>
                <a:off x="44275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6" name="Line 66"/>
              <p:cNvSpPr>
                <a:spLocks noChangeShapeType="1"/>
              </p:cNvSpPr>
              <p:nvPr/>
            </p:nvSpPr>
            <p:spPr bwMode="auto">
              <a:xfrm>
                <a:off x="4443413" y="2149475"/>
                <a:ext cx="0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7" name="Line 67"/>
              <p:cNvSpPr>
                <a:spLocks noChangeShapeType="1"/>
              </p:cNvSpPr>
              <p:nvPr/>
            </p:nvSpPr>
            <p:spPr bwMode="auto">
              <a:xfrm>
                <a:off x="45212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8" name="Line 68"/>
              <p:cNvSpPr>
                <a:spLocks noChangeShapeType="1"/>
              </p:cNvSpPr>
              <p:nvPr/>
            </p:nvSpPr>
            <p:spPr bwMode="auto">
              <a:xfrm>
                <a:off x="45720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9" name="Line 69"/>
              <p:cNvSpPr>
                <a:spLocks noChangeShapeType="1"/>
              </p:cNvSpPr>
              <p:nvPr/>
            </p:nvSpPr>
            <p:spPr bwMode="auto">
              <a:xfrm>
                <a:off x="46085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0" name="Line 70"/>
              <p:cNvSpPr>
                <a:spLocks noChangeShapeType="1"/>
              </p:cNvSpPr>
              <p:nvPr/>
            </p:nvSpPr>
            <p:spPr bwMode="auto">
              <a:xfrm>
                <a:off x="463708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1" name="Line 71"/>
              <p:cNvSpPr>
                <a:spLocks noChangeShapeType="1"/>
              </p:cNvSpPr>
              <p:nvPr/>
            </p:nvSpPr>
            <p:spPr bwMode="auto">
              <a:xfrm>
                <a:off x="4659313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2" name="Line 72"/>
              <p:cNvSpPr>
                <a:spLocks noChangeShapeType="1"/>
              </p:cNvSpPr>
              <p:nvPr/>
            </p:nvSpPr>
            <p:spPr bwMode="auto">
              <a:xfrm>
                <a:off x="4673601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3" name="Line 73"/>
              <p:cNvSpPr>
                <a:spLocks noChangeShapeType="1"/>
              </p:cNvSpPr>
              <p:nvPr/>
            </p:nvSpPr>
            <p:spPr bwMode="auto">
              <a:xfrm>
                <a:off x="46942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4" name="Line 74"/>
              <p:cNvSpPr>
                <a:spLocks noChangeShapeType="1"/>
              </p:cNvSpPr>
              <p:nvPr/>
            </p:nvSpPr>
            <p:spPr bwMode="auto">
              <a:xfrm>
                <a:off x="47085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5" name="Line 75"/>
              <p:cNvSpPr>
                <a:spLocks noChangeShapeType="1"/>
              </p:cNvSpPr>
              <p:nvPr/>
            </p:nvSpPr>
            <p:spPr bwMode="auto">
              <a:xfrm>
                <a:off x="4716463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6" name="Line 76"/>
              <p:cNvSpPr>
                <a:spLocks noChangeShapeType="1"/>
              </p:cNvSpPr>
              <p:nvPr/>
            </p:nvSpPr>
            <p:spPr bwMode="auto">
              <a:xfrm>
                <a:off x="3595688" y="2149475"/>
                <a:ext cx="112712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7" name="Rectangle 77"/>
              <p:cNvSpPr>
                <a:spLocks noChangeArrowheads="1"/>
              </p:cNvSpPr>
              <p:nvPr/>
            </p:nvSpPr>
            <p:spPr bwMode="auto">
              <a:xfrm>
                <a:off x="4191001" y="1325563"/>
                <a:ext cx="38893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8" name="Rectangle 78"/>
              <p:cNvSpPr>
                <a:spLocks noChangeArrowheads="1"/>
              </p:cNvSpPr>
              <p:nvPr/>
            </p:nvSpPr>
            <p:spPr bwMode="auto">
              <a:xfrm>
                <a:off x="3660776" y="1325563"/>
                <a:ext cx="50958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9" name="Rectangle 79"/>
              <p:cNvSpPr>
                <a:spLocks noChangeArrowheads="1"/>
              </p:cNvSpPr>
              <p:nvPr/>
            </p:nvSpPr>
            <p:spPr bwMode="auto">
              <a:xfrm>
                <a:off x="3602038" y="1881188"/>
                <a:ext cx="388938" cy="26828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Text Box 82"/>
              <p:cNvSpPr txBox="1">
                <a:spLocks noChangeArrowheads="1"/>
              </p:cNvSpPr>
              <p:nvPr/>
            </p:nvSpPr>
            <p:spPr bwMode="auto">
              <a:xfrm>
                <a:off x="3995738" y="1911350"/>
                <a:ext cx="615950" cy="2746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>
                    <a:latin typeface="Helvetica" charset="0"/>
                    <a:cs typeface="+mn-cs"/>
                  </a:rPr>
                  <a:t>98.4%</a:t>
                </a:r>
              </a:p>
            </p:txBody>
          </p:sp>
          <p:sp>
            <p:nvSpPr>
              <p:cNvPr id="13" name="Rectangle 85"/>
              <p:cNvSpPr>
                <a:spLocks noChangeArrowheads="1"/>
              </p:cNvSpPr>
              <p:nvPr/>
            </p:nvSpPr>
            <p:spPr bwMode="auto">
              <a:xfrm>
                <a:off x="3878263" y="625475"/>
                <a:ext cx="61595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ja-JP" sz="1200" b="1">
                    <a:solidFill>
                      <a:srgbClr val="000000"/>
                    </a:solidFill>
                    <a:latin typeface="Helvetica" charset="0"/>
                    <a:cs typeface="+mn-cs"/>
                  </a:rPr>
                  <a:t>Mac1-</a:t>
                </a:r>
              </a:p>
              <a:p>
                <a:pPr algn="ctr">
                  <a:defRPr/>
                </a:pPr>
                <a:r>
                  <a:rPr lang="en-US" altLang="ja-JP" sz="1200" b="1">
                    <a:solidFill>
                      <a:srgbClr val="000000"/>
                    </a:solidFill>
                    <a:latin typeface="Helvetica" charset="0"/>
                    <a:cs typeface="+mn-cs"/>
                  </a:rPr>
                  <a:t>Gr1 -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111283" y="1217610"/>
              <a:ext cx="1436688" cy="1343025"/>
              <a:chOff x="533400" y="1065213"/>
              <a:chExt cx="1436688" cy="1343025"/>
            </a:xfrm>
          </p:grpSpPr>
          <p:pic>
            <p:nvPicPr>
              <p:cNvPr id="16404" name="Picture 85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326" y="1071563"/>
                <a:ext cx="1119188" cy="1077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05" name="Line 859"/>
              <p:cNvSpPr>
                <a:spLocks noChangeShapeType="1"/>
              </p:cNvSpPr>
              <p:nvPr/>
            </p:nvSpPr>
            <p:spPr bwMode="auto">
              <a:xfrm flipH="1">
                <a:off x="785813" y="2141538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Line 860"/>
              <p:cNvSpPr>
                <a:spLocks noChangeShapeType="1"/>
              </p:cNvSpPr>
              <p:nvPr/>
            </p:nvSpPr>
            <p:spPr bwMode="auto">
              <a:xfrm flipH="1">
                <a:off x="800101" y="20669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Line 861"/>
              <p:cNvSpPr>
                <a:spLocks noChangeShapeType="1"/>
              </p:cNvSpPr>
              <p:nvPr/>
            </p:nvSpPr>
            <p:spPr bwMode="auto">
              <a:xfrm flipH="1">
                <a:off x="800101" y="20177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Line 862"/>
              <p:cNvSpPr>
                <a:spLocks noChangeShapeType="1"/>
              </p:cNvSpPr>
              <p:nvPr/>
            </p:nvSpPr>
            <p:spPr bwMode="auto">
              <a:xfrm flipH="1">
                <a:off x="800101" y="19843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Line 863"/>
              <p:cNvSpPr>
                <a:spLocks noChangeShapeType="1"/>
              </p:cNvSpPr>
              <p:nvPr/>
            </p:nvSpPr>
            <p:spPr bwMode="auto">
              <a:xfrm flipH="1">
                <a:off x="800101" y="195738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Line 864"/>
              <p:cNvSpPr>
                <a:spLocks noChangeShapeType="1"/>
              </p:cNvSpPr>
              <p:nvPr/>
            </p:nvSpPr>
            <p:spPr bwMode="auto">
              <a:xfrm flipH="1">
                <a:off x="800101" y="19367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Line 865"/>
              <p:cNvSpPr>
                <a:spLocks noChangeShapeType="1"/>
              </p:cNvSpPr>
              <p:nvPr/>
            </p:nvSpPr>
            <p:spPr bwMode="auto">
              <a:xfrm flipH="1">
                <a:off x="800101" y="19224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Line 866"/>
              <p:cNvSpPr>
                <a:spLocks noChangeShapeType="1"/>
              </p:cNvSpPr>
              <p:nvPr/>
            </p:nvSpPr>
            <p:spPr bwMode="auto">
              <a:xfrm flipH="1">
                <a:off x="800101" y="19018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Line 867"/>
              <p:cNvSpPr>
                <a:spLocks noChangeShapeType="1"/>
              </p:cNvSpPr>
              <p:nvPr/>
            </p:nvSpPr>
            <p:spPr bwMode="auto">
              <a:xfrm flipH="1">
                <a:off x="800101" y="1889125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Line 868"/>
              <p:cNvSpPr>
                <a:spLocks noChangeShapeType="1"/>
              </p:cNvSpPr>
              <p:nvPr/>
            </p:nvSpPr>
            <p:spPr bwMode="auto">
              <a:xfrm flipH="1">
                <a:off x="785813" y="1874838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Line 869"/>
              <p:cNvSpPr>
                <a:spLocks noChangeShapeType="1"/>
              </p:cNvSpPr>
              <p:nvPr/>
            </p:nvSpPr>
            <p:spPr bwMode="auto">
              <a:xfrm flipH="1">
                <a:off x="800101" y="17986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Line 870"/>
              <p:cNvSpPr>
                <a:spLocks noChangeShapeType="1"/>
              </p:cNvSpPr>
              <p:nvPr/>
            </p:nvSpPr>
            <p:spPr bwMode="auto">
              <a:xfrm flipH="1">
                <a:off x="800101" y="17510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Line 871"/>
              <p:cNvSpPr>
                <a:spLocks noChangeShapeType="1"/>
              </p:cNvSpPr>
              <p:nvPr/>
            </p:nvSpPr>
            <p:spPr bwMode="auto">
              <a:xfrm flipH="1">
                <a:off x="800101" y="17176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Line 872"/>
              <p:cNvSpPr>
                <a:spLocks noChangeShapeType="1"/>
              </p:cNvSpPr>
              <p:nvPr/>
            </p:nvSpPr>
            <p:spPr bwMode="auto">
              <a:xfrm flipH="1">
                <a:off x="800101" y="1689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9" name="Line 873"/>
              <p:cNvSpPr>
                <a:spLocks noChangeShapeType="1"/>
              </p:cNvSpPr>
              <p:nvPr/>
            </p:nvSpPr>
            <p:spPr bwMode="auto">
              <a:xfrm flipH="1">
                <a:off x="800101" y="16684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0" name="Line 874"/>
              <p:cNvSpPr>
                <a:spLocks noChangeShapeType="1"/>
              </p:cNvSpPr>
              <p:nvPr/>
            </p:nvSpPr>
            <p:spPr bwMode="auto">
              <a:xfrm flipH="1">
                <a:off x="800101" y="16557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Line 875"/>
              <p:cNvSpPr>
                <a:spLocks noChangeShapeType="1"/>
              </p:cNvSpPr>
              <p:nvPr/>
            </p:nvSpPr>
            <p:spPr bwMode="auto">
              <a:xfrm flipH="1">
                <a:off x="800101" y="16335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Line 876"/>
              <p:cNvSpPr>
                <a:spLocks noChangeShapeType="1"/>
              </p:cNvSpPr>
              <p:nvPr/>
            </p:nvSpPr>
            <p:spPr bwMode="auto">
              <a:xfrm flipH="1">
                <a:off x="800101" y="162083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Line 877"/>
              <p:cNvSpPr>
                <a:spLocks noChangeShapeType="1"/>
              </p:cNvSpPr>
              <p:nvPr/>
            </p:nvSpPr>
            <p:spPr bwMode="auto">
              <a:xfrm flipH="1">
                <a:off x="785813" y="1606550"/>
                <a:ext cx="2857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Line 878"/>
              <p:cNvSpPr>
                <a:spLocks noChangeShapeType="1"/>
              </p:cNvSpPr>
              <p:nvPr/>
            </p:nvSpPr>
            <p:spPr bwMode="auto">
              <a:xfrm flipH="1">
                <a:off x="800101" y="15303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Line 879"/>
              <p:cNvSpPr>
                <a:spLocks noChangeShapeType="1"/>
              </p:cNvSpPr>
              <p:nvPr/>
            </p:nvSpPr>
            <p:spPr bwMode="auto">
              <a:xfrm flipH="1">
                <a:off x="800101" y="14827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Line 880"/>
              <p:cNvSpPr>
                <a:spLocks noChangeShapeType="1"/>
              </p:cNvSpPr>
              <p:nvPr/>
            </p:nvSpPr>
            <p:spPr bwMode="auto">
              <a:xfrm flipH="1">
                <a:off x="800101" y="1449388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Line 881"/>
              <p:cNvSpPr>
                <a:spLocks noChangeShapeType="1"/>
              </p:cNvSpPr>
              <p:nvPr/>
            </p:nvSpPr>
            <p:spPr bwMode="auto">
              <a:xfrm flipH="1">
                <a:off x="800101" y="14208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Line 882"/>
              <p:cNvSpPr>
                <a:spLocks noChangeShapeType="1"/>
              </p:cNvSpPr>
              <p:nvPr/>
            </p:nvSpPr>
            <p:spPr bwMode="auto">
              <a:xfrm flipH="1">
                <a:off x="800101" y="1401763"/>
                <a:ext cx="1428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Line 883"/>
              <p:cNvSpPr>
                <a:spLocks noChangeShapeType="1"/>
              </p:cNvSpPr>
              <p:nvPr/>
            </p:nvSpPr>
            <p:spPr bwMode="auto">
              <a:xfrm flipH="1">
                <a:off x="800101" y="138747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Line 884"/>
              <p:cNvSpPr>
                <a:spLocks noChangeShapeType="1"/>
              </p:cNvSpPr>
              <p:nvPr/>
            </p:nvSpPr>
            <p:spPr bwMode="auto">
              <a:xfrm flipH="1">
                <a:off x="800101" y="136683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Line 885"/>
              <p:cNvSpPr>
                <a:spLocks noChangeShapeType="1"/>
              </p:cNvSpPr>
              <p:nvPr/>
            </p:nvSpPr>
            <p:spPr bwMode="auto">
              <a:xfrm flipH="1">
                <a:off x="800101" y="1352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Line 886"/>
              <p:cNvSpPr>
                <a:spLocks noChangeShapeType="1"/>
              </p:cNvSpPr>
              <p:nvPr/>
            </p:nvSpPr>
            <p:spPr bwMode="auto">
              <a:xfrm flipH="1">
                <a:off x="785813" y="1339850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Line 887"/>
              <p:cNvSpPr>
                <a:spLocks noChangeShapeType="1"/>
              </p:cNvSpPr>
              <p:nvPr/>
            </p:nvSpPr>
            <p:spPr bwMode="auto">
              <a:xfrm flipH="1">
                <a:off x="800101" y="12636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Line 888"/>
              <p:cNvSpPr>
                <a:spLocks noChangeShapeType="1"/>
              </p:cNvSpPr>
              <p:nvPr/>
            </p:nvSpPr>
            <p:spPr bwMode="auto">
              <a:xfrm flipH="1">
                <a:off x="800101" y="1216025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Line 889"/>
              <p:cNvSpPr>
                <a:spLocks noChangeShapeType="1"/>
              </p:cNvSpPr>
              <p:nvPr/>
            </p:nvSpPr>
            <p:spPr bwMode="auto">
              <a:xfrm flipH="1">
                <a:off x="800101" y="118110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Line 890"/>
              <p:cNvSpPr>
                <a:spLocks noChangeShapeType="1"/>
              </p:cNvSpPr>
              <p:nvPr/>
            </p:nvSpPr>
            <p:spPr bwMode="auto">
              <a:xfrm flipH="1">
                <a:off x="800101" y="115411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7" name="Line 891"/>
              <p:cNvSpPr>
                <a:spLocks noChangeShapeType="1"/>
              </p:cNvSpPr>
              <p:nvPr/>
            </p:nvSpPr>
            <p:spPr bwMode="auto">
              <a:xfrm flipH="1">
                <a:off x="800101" y="113188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8" name="Line 892"/>
              <p:cNvSpPr>
                <a:spLocks noChangeShapeType="1"/>
              </p:cNvSpPr>
              <p:nvPr/>
            </p:nvSpPr>
            <p:spPr bwMode="auto">
              <a:xfrm flipH="1">
                <a:off x="800101" y="1119188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9" name="Line 893"/>
              <p:cNvSpPr>
                <a:spLocks noChangeShapeType="1"/>
              </p:cNvSpPr>
              <p:nvPr/>
            </p:nvSpPr>
            <p:spPr bwMode="auto">
              <a:xfrm flipH="1">
                <a:off x="800101" y="1098550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Line 894"/>
              <p:cNvSpPr>
                <a:spLocks noChangeShapeType="1"/>
              </p:cNvSpPr>
              <p:nvPr/>
            </p:nvSpPr>
            <p:spPr bwMode="auto">
              <a:xfrm flipH="1">
                <a:off x="800101" y="1084263"/>
                <a:ext cx="14288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Line 895"/>
              <p:cNvSpPr>
                <a:spLocks noChangeShapeType="1"/>
              </p:cNvSpPr>
              <p:nvPr/>
            </p:nvSpPr>
            <p:spPr bwMode="auto">
              <a:xfrm flipH="1">
                <a:off x="785813" y="1071563"/>
                <a:ext cx="2857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Line 896"/>
              <p:cNvSpPr>
                <a:spLocks noChangeShapeType="1"/>
              </p:cNvSpPr>
              <p:nvPr/>
            </p:nvSpPr>
            <p:spPr bwMode="auto">
              <a:xfrm flipV="1">
                <a:off x="814388" y="1065213"/>
                <a:ext cx="1588" cy="10842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Line 897"/>
              <p:cNvSpPr>
                <a:spLocks noChangeShapeType="1"/>
              </p:cNvSpPr>
              <p:nvPr/>
            </p:nvSpPr>
            <p:spPr bwMode="auto">
              <a:xfrm>
                <a:off x="814388" y="1065213"/>
                <a:ext cx="11271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4" name="Line 898"/>
              <p:cNvSpPr>
                <a:spLocks noChangeShapeType="1"/>
              </p:cNvSpPr>
              <p:nvPr/>
            </p:nvSpPr>
            <p:spPr bwMode="auto">
              <a:xfrm flipV="1">
                <a:off x="1941513" y="1065213"/>
                <a:ext cx="1588" cy="10842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5" name="Line 899"/>
              <p:cNvSpPr>
                <a:spLocks noChangeShapeType="1"/>
              </p:cNvSpPr>
              <p:nvPr/>
            </p:nvSpPr>
            <p:spPr bwMode="auto">
              <a:xfrm>
                <a:off x="822326" y="2149475"/>
                <a:ext cx="0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6" name="Line 900"/>
              <p:cNvSpPr>
                <a:spLocks noChangeShapeType="1"/>
              </p:cNvSpPr>
              <p:nvPr/>
            </p:nvSpPr>
            <p:spPr bwMode="auto">
              <a:xfrm>
                <a:off x="9001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7" name="Line 901"/>
              <p:cNvSpPr>
                <a:spLocks noChangeShapeType="1"/>
              </p:cNvSpPr>
              <p:nvPr/>
            </p:nvSpPr>
            <p:spPr bwMode="auto">
              <a:xfrm>
                <a:off x="9509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8" name="Line 902"/>
              <p:cNvSpPr>
                <a:spLocks noChangeShapeType="1"/>
              </p:cNvSpPr>
              <p:nvPr/>
            </p:nvSpPr>
            <p:spPr bwMode="auto">
              <a:xfrm>
                <a:off x="9874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9" name="Line 903"/>
              <p:cNvSpPr>
                <a:spLocks noChangeShapeType="1"/>
              </p:cNvSpPr>
              <p:nvPr/>
            </p:nvSpPr>
            <p:spPr bwMode="auto">
              <a:xfrm>
                <a:off x="1016001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0" name="Line 904"/>
              <p:cNvSpPr>
                <a:spLocks noChangeShapeType="1"/>
              </p:cNvSpPr>
              <p:nvPr/>
            </p:nvSpPr>
            <p:spPr bwMode="auto">
              <a:xfrm>
                <a:off x="1038226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1" name="Line 905"/>
              <p:cNvSpPr>
                <a:spLocks noChangeShapeType="1"/>
              </p:cNvSpPr>
              <p:nvPr/>
            </p:nvSpPr>
            <p:spPr bwMode="auto">
              <a:xfrm>
                <a:off x="10525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2" name="Line 906"/>
              <p:cNvSpPr>
                <a:spLocks noChangeShapeType="1"/>
              </p:cNvSpPr>
              <p:nvPr/>
            </p:nvSpPr>
            <p:spPr bwMode="auto">
              <a:xfrm>
                <a:off x="107315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3" name="Line 907"/>
              <p:cNvSpPr>
                <a:spLocks noChangeShapeType="1"/>
              </p:cNvSpPr>
              <p:nvPr/>
            </p:nvSpPr>
            <p:spPr bwMode="auto">
              <a:xfrm>
                <a:off x="10874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4" name="Line 908"/>
              <p:cNvSpPr>
                <a:spLocks noChangeShapeType="1"/>
              </p:cNvSpPr>
              <p:nvPr/>
            </p:nvSpPr>
            <p:spPr bwMode="auto">
              <a:xfrm>
                <a:off x="1101726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5" name="Line 909"/>
              <p:cNvSpPr>
                <a:spLocks noChangeShapeType="1"/>
              </p:cNvSpPr>
              <p:nvPr/>
            </p:nvSpPr>
            <p:spPr bwMode="auto">
              <a:xfrm>
                <a:off x="11811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6" name="Line 910"/>
              <p:cNvSpPr>
                <a:spLocks noChangeShapeType="1"/>
              </p:cNvSpPr>
              <p:nvPr/>
            </p:nvSpPr>
            <p:spPr bwMode="auto">
              <a:xfrm>
                <a:off x="1231901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7" name="Line 911"/>
              <p:cNvSpPr>
                <a:spLocks noChangeShapeType="1"/>
              </p:cNvSpPr>
              <p:nvPr/>
            </p:nvSpPr>
            <p:spPr bwMode="auto">
              <a:xfrm>
                <a:off x="12668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8" name="Line 912"/>
              <p:cNvSpPr>
                <a:spLocks noChangeShapeType="1"/>
              </p:cNvSpPr>
              <p:nvPr/>
            </p:nvSpPr>
            <p:spPr bwMode="auto">
              <a:xfrm>
                <a:off x="12954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9" name="Line 913"/>
              <p:cNvSpPr>
                <a:spLocks noChangeShapeType="1"/>
              </p:cNvSpPr>
              <p:nvPr/>
            </p:nvSpPr>
            <p:spPr bwMode="auto">
              <a:xfrm>
                <a:off x="13160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0" name="Line 914"/>
              <p:cNvSpPr>
                <a:spLocks noChangeShapeType="1"/>
              </p:cNvSpPr>
              <p:nvPr/>
            </p:nvSpPr>
            <p:spPr bwMode="auto">
              <a:xfrm>
                <a:off x="1331913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1" name="Line 915"/>
              <p:cNvSpPr>
                <a:spLocks noChangeShapeType="1"/>
              </p:cNvSpPr>
              <p:nvPr/>
            </p:nvSpPr>
            <p:spPr bwMode="auto">
              <a:xfrm>
                <a:off x="1354138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2" name="Line 916"/>
              <p:cNvSpPr>
                <a:spLocks noChangeShapeType="1"/>
              </p:cNvSpPr>
              <p:nvPr/>
            </p:nvSpPr>
            <p:spPr bwMode="auto">
              <a:xfrm>
                <a:off x="13684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3" name="Line 917"/>
              <p:cNvSpPr>
                <a:spLocks noChangeShapeType="1"/>
              </p:cNvSpPr>
              <p:nvPr/>
            </p:nvSpPr>
            <p:spPr bwMode="auto">
              <a:xfrm>
                <a:off x="1382713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4" name="Line 918"/>
              <p:cNvSpPr>
                <a:spLocks noChangeShapeType="1"/>
              </p:cNvSpPr>
              <p:nvPr/>
            </p:nvSpPr>
            <p:spPr bwMode="auto">
              <a:xfrm>
                <a:off x="146208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5" name="Line 919"/>
              <p:cNvSpPr>
                <a:spLocks noChangeShapeType="1"/>
              </p:cNvSpPr>
              <p:nvPr/>
            </p:nvSpPr>
            <p:spPr bwMode="auto">
              <a:xfrm>
                <a:off x="15113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6" name="Line 920"/>
              <p:cNvSpPr>
                <a:spLocks noChangeShapeType="1"/>
              </p:cNvSpPr>
              <p:nvPr/>
            </p:nvSpPr>
            <p:spPr bwMode="auto">
              <a:xfrm>
                <a:off x="1547813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7" name="Line 921"/>
              <p:cNvSpPr>
                <a:spLocks noChangeShapeType="1"/>
              </p:cNvSpPr>
              <p:nvPr/>
            </p:nvSpPr>
            <p:spPr bwMode="auto">
              <a:xfrm>
                <a:off x="157638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8" name="Line 922"/>
              <p:cNvSpPr>
                <a:spLocks noChangeShapeType="1"/>
              </p:cNvSpPr>
              <p:nvPr/>
            </p:nvSpPr>
            <p:spPr bwMode="auto">
              <a:xfrm>
                <a:off x="15970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9" name="Line 923"/>
              <p:cNvSpPr>
                <a:spLocks noChangeShapeType="1"/>
              </p:cNvSpPr>
              <p:nvPr/>
            </p:nvSpPr>
            <p:spPr bwMode="auto">
              <a:xfrm>
                <a:off x="16113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0" name="Line 924"/>
              <p:cNvSpPr>
                <a:spLocks noChangeShapeType="1"/>
              </p:cNvSpPr>
              <p:nvPr/>
            </p:nvSpPr>
            <p:spPr bwMode="auto">
              <a:xfrm>
                <a:off x="1633538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1" name="Line 925"/>
              <p:cNvSpPr>
                <a:spLocks noChangeShapeType="1"/>
              </p:cNvSpPr>
              <p:nvPr/>
            </p:nvSpPr>
            <p:spPr bwMode="auto">
              <a:xfrm>
                <a:off x="1647826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2" name="Line 926"/>
              <p:cNvSpPr>
                <a:spLocks noChangeShapeType="1"/>
              </p:cNvSpPr>
              <p:nvPr/>
            </p:nvSpPr>
            <p:spPr bwMode="auto">
              <a:xfrm>
                <a:off x="1662113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3" name="Line 927"/>
              <p:cNvSpPr>
                <a:spLocks noChangeShapeType="1"/>
              </p:cNvSpPr>
              <p:nvPr/>
            </p:nvSpPr>
            <p:spPr bwMode="auto">
              <a:xfrm>
                <a:off x="1741488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" name="Line 928"/>
              <p:cNvSpPr>
                <a:spLocks noChangeShapeType="1"/>
              </p:cNvSpPr>
              <p:nvPr/>
            </p:nvSpPr>
            <p:spPr bwMode="auto">
              <a:xfrm>
                <a:off x="17907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" name="Line 929"/>
              <p:cNvSpPr>
                <a:spLocks noChangeShapeType="1"/>
              </p:cNvSpPr>
              <p:nvPr/>
            </p:nvSpPr>
            <p:spPr bwMode="auto">
              <a:xfrm>
                <a:off x="18272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" name="Line 930"/>
              <p:cNvSpPr>
                <a:spLocks noChangeShapeType="1"/>
              </p:cNvSpPr>
              <p:nvPr/>
            </p:nvSpPr>
            <p:spPr bwMode="auto">
              <a:xfrm>
                <a:off x="1857376" y="2149475"/>
                <a:ext cx="0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7" name="Line 931"/>
              <p:cNvSpPr>
                <a:spLocks noChangeShapeType="1"/>
              </p:cNvSpPr>
              <p:nvPr/>
            </p:nvSpPr>
            <p:spPr bwMode="auto">
              <a:xfrm>
                <a:off x="1878013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Line 932"/>
              <p:cNvSpPr>
                <a:spLocks noChangeShapeType="1"/>
              </p:cNvSpPr>
              <p:nvPr/>
            </p:nvSpPr>
            <p:spPr bwMode="auto">
              <a:xfrm>
                <a:off x="1892301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9" name="Line 933"/>
              <p:cNvSpPr>
                <a:spLocks noChangeShapeType="1"/>
              </p:cNvSpPr>
              <p:nvPr/>
            </p:nvSpPr>
            <p:spPr bwMode="auto">
              <a:xfrm>
                <a:off x="1912938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Line 934"/>
              <p:cNvSpPr>
                <a:spLocks noChangeShapeType="1"/>
              </p:cNvSpPr>
              <p:nvPr/>
            </p:nvSpPr>
            <p:spPr bwMode="auto">
              <a:xfrm>
                <a:off x="1927226" y="2149475"/>
                <a:ext cx="1588" cy="142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Line 935"/>
              <p:cNvSpPr>
                <a:spLocks noChangeShapeType="1"/>
              </p:cNvSpPr>
              <p:nvPr/>
            </p:nvSpPr>
            <p:spPr bwMode="auto">
              <a:xfrm>
                <a:off x="1935163" y="2149475"/>
                <a:ext cx="1588" cy="269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2" name="Line 936"/>
              <p:cNvSpPr>
                <a:spLocks noChangeShapeType="1"/>
              </p:cNvSpPr>
              <p:nvPr/>
            </p:nvSpPr>
            <p:spPr bwMode="auto">
              <a:xfrm>
                <a:off x="814388" y="2149475"/>
                <a:ext cx="1127125" cy="15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3" name="Rectangle 937"/>
              <p:cNvSpPr>
                <a:spLocks noChangeArrowheads="1"/>
              </p:cNvSpPr>
              <p:nvPr/>
            </p:nvSpPr>
            <p:spPr bwMode="auto">
              <a:xfrm>
                <a:off x="1409701" y="1325563"/>
                <a:ext cx="38893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4" name="Rectangle 938"/>
              <p:cNvSpPr>
                <a:spLocks noChangeArrowheads="1"/>
              </p:cNvSpPr>
              <p:nvPr/>
            </p:nvSpPr>
            <p:spPr bwMode="auto">
              <a:xfrm>
                <a:off x="879476" y="1325563"/>
                <a:ext cx="509588" cy="52863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5" name="Rectangle 939"/>
              <p:cNvSpPr>
                <a:spLocks noChangeArrowheads="1"/>
              </p:cNvSpPr>
              <p:nvPr/>
            </p:nvSpPr>
            <p:spPr bwMode="auto">
              <a:xfrm>
                <a:off x="822326" y="1881188"/>
                <a:ext cx="387350" cy="26828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 Box 80"/>
              <p:cNvSpPr txBox="1">
                <a:spLocks noChangeArrowheads="1"/>
              </p:cNvSpPr>
              <p:nvPr/>
            </p:nvSpPr>
            <p:spPr bwMode="auto">
              <a:xfrm>
                <a:off x="1354138" y="1074738"/>
                <a:ext cx="615950" cy="2746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>
                    <a:latin typeface="Helvetica" charset="0"/>
                    <a:cs typeface="+mn-cs"/>
                  </a:rPr>
                  <a:t>99.1%</a:t>
                </a:r>
                <a:endParaRPr lang="en-US" altLang="ja-JP">
                  <a:cs typeface="+mn-cs"/>
                </a:endParaRPr>
              </a:p>
            </p:txBody>
          </p:sp>
          <p:grpSp>
            <p:nvGrpSpPr>
              <p:cNvPr id="16398" name="Group 86"/>
              <p:cNvGrpSpPr>
                <a:grpSpLocks/>
              </p:cNvGrpSpPr>
              <p:nvPr/>
            </p:nvGrpSpPr>
            <p:grpSpPr bwMode="auto">
              <a:xfrm>
                <a:off x="533400" y="1692275"/>
                <a:ext cx="760413" cy="715963"/>
                <a:chOff x="480" y="4743"/>
                <a:chExt cx="479" cy="451"/>
              </a:xfrm>
            </p:grpSpPr>
            <p:sp>
              <p:nvSpPr>
                <p:cNvPr id="16399" name="Rectangle 87"/>
                <p:cNvSpPr>
                  <a:spLocks noChangeArrowheads="1"/>
                </p:cNvSpPr>
                <p:nvPr/>
              </p:nvSpPr>
              <p:spPr bwMode="auto">
                <a:xfrm>
                  <a:off x="674" y="5079"/>
                  <a:ext cx="165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ja-JP" sz="1200" b="1" dirty="0">
                      <a:solidFill>
                        <a:srgbClr val="000000"/>
                      </a:solidFill>
                      <a:latin typeface="Helvetica" charset="0"/>
                    </a:rPr>
                    <a:t>Gr1</a:t>
                  </a:r>
                  <a:endParaRPr lang="en-US" altLang="ja-JP" dirty="0"/>
                </a:p>
              </p:txBody>
            </p:sp>
            <p:sp>
              <p:nvSpPr>
                <p:cNvPr id="16400" name="Rectangle 88"/>
                <p:cNvSpPr>
                  <a:spLocks noChangeArrowheads="1"/>
                </p:cNvSpPr>
                <p:nvPr/>
              </p:nvSpPr>
              <p:spPr bwMode="auto">
                <a:xfrm rot="16203363">
                  <a:off x="418" y="4861"/>
                  <a:ext cx="240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ja-JP" sz="1200" b="1" dirty="0">
                      <a:solidFill>
                        <a:srgbClr val="000000"/>
                      </a:solidFill>
                      <a:latin typeface="Helvetica" charset="0"/>
                    </a:rPr>
                    <a:t>Mac1</a:t>
                  </a:r>
                  <a:endParaRPr lang="en-US" altLang="ja-JP" dirty="0"/>
                </a:p>
              </p:txBody>
            </p:sp>
            <p:grpSp>
              <p:nvGrpSpPr>
                <p:cNvPr id="16401" name="Group 89"/>
                <p:cNvGrpSpPr>
                  <a:grpSpLocks/>
                </p:cNvGrpSpPr>
                <p:nvPr/>
              </p:nvGrpSpPr>
              <p:grpSpPr bwMode="auto">
                <a:xfrm>
                  <a:off x="600" y="4743"/>
                  <a:ext cx="359" cy="343"/>
                  <a:chOff x="480" y="3120"/>
                  <a:chExt cx="432" cy="432"/>
                </a:xfrm>
              </p:grpSpPr>
              <p:sp>
                <p:nvSpPr>
                  <p:cNvPr id="16474" name="Line 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0" y="3120"/>
                    <a:ext cx="0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16475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552"/>
                    <a:ext cx="43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16476" name="Rectangle 92"/>
          <p:cNvSpPr>
            <a:spLocks noChangeArrowheads="1"/>
          </p:cNvSpPr>
          <p:nvPr/>
        </p:nvSpPr>
        <p:spPr bwMode="auto">
          <a:xfrm>
            <a:off x="980728" y="3783975"/>
            <a:ext cx="5184576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charset="0"/>
                <a:cs typeface="+mn-cs"/>
              </a:rPr>
              <a:t>Figure S3. Purity and morphology of the sorted bone marrow populations.</a:t>
            </a:r>
          </a:p>
          <a:p>
            <a:pPr>
              <a:defRPr/>
            </a:pPr>
            <a:endParaRPr lang="en-US" altLang="ja-JP" sz="800" b="1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en-US" altLang="ja-JP" sz="1200" dirty="0">
                <a:latin typeface="Arial" charset="0"/>
                <a:cs typeface="+mn-cs"/>
              </a:rPr>
              <a:t>Representative FACS plots (top) and </a:t>
            </a:r>
            <a:r>
              <a:rPr lang="en-US" altLang="ja-JP" sz="1200" dirty="0" err="1">
                <a:latin typeface="Arial" charset="0"/>
                <a:cs typeface="+mn-cs"/>
              </a:rPr>
              <a:t>morpholoby</a:t>
            </a:r>
            <a:r>
              <a:rPr lang="en-US" altLang="ja-JP" sz="1200" dirty="0">
                <a:latin typeface="Arial" charset="0"/>
                <a:cs typeface="+mn-cs"/>
              </a:rPr>
              <a:t> (bottom) of the sorted Mac1+Gr1</a:t>
            </a:r>
            <a:r>
              <a:rPr lang="en-US" altLang="ja-JP" sz="1200" baseline="30000" dirty="0">
                <a:latin typeface="Arial" charset="0"/>
                <a:cs typeface="+mn-cs"/>
              </a:rPr>
              <a:t>high</a:t>
            </a:r>
            <a:r>
              <a:rPr lang="en-US" altLang="ja-JP" sz="1200" dirty="0">
                <a:latin typeface="Arial" charset="0"/>
                <a:cs typeface="+mn-cs"/>
              </a:rPr>
              <a:t>, Mac1+Gr1</a:t>
            </a:r>
            <a:r>
              <a:rPr lang="en-US" altLang="ja-JP" sz="1200" baseline="30000" dirty="0">
                <a:latin typeface="Arial" charset="0"/>
                <a:cs typeface="+mn-cs"/>
              </a:rPr>
              <a:t>low/-</a:t>
            </a:r>
            <a:r>
              <a:rPr lang="en-US" altLang="ja-JP" sz="1200" dirty="0">
                <a:latin typeface="Arial" charset="0"/>
                <a:cs typeface="+mn-cs"/>
              </a:rPr>
              <a:t> and Mac1-Gr1-populations of Braf</a:t>
            </a:r>
            <a:r>
              <a:rPr lang="en-US" altLang="ja-JP" sz="1200" baseline="30000" dirty="0">
                <a:latin typeface="Arial" charset="0"/>
                <a:cs typeface="+mn-cs"/>
              </a:rPr>
              <a:t>V600E</a:t>
            </a:r>
            <a:r>
              <a:rPr lang="en-US" altLang="ja-JP" sz="1200" dirty="0">
                <a:latin typeface="Arial" charset="0"/>
                <a:cs typeface="+mn-cs"/>
              </a:rPr>
              <a:t> bone marrow cells upon re-analyses showing 98-99% purities. The majority of the Mac1+Gr1</a:t>
            </a:r>
            <a:r>
              <a:rPr lang="en-US" altLang="ja-JP" sz="1200" baseline="30000" dirty="0">
                <a:latin typeface="Arial" charset="0"/>
                <a:cs typeface="+mn-cs"/>
              </a:rPr>
              <a:t>high</a:t>
            </a:r>
            <a:r>
              <a:rPr lang="en-US" altLang="ja-JP" sz="1200" dirty="0">
                <a:latin typeface="Arial" charset="0"/>
                <a:cs typeface="+mn-cs"/>
              </a:rPr>
              <a:t> cells are granulocytes, but the Mac1+Gr1</a:t>
            </a:r>
            <a:r>
              <a:rPr lang="en-US" altLang="ja-JP" sz="1200" baseline="30000" dirty="0">
                <a:latin typeface="Arial" charset="0"/>
                <a:cs typeface="+mn-cs"/>
              </a:rPr>
              <a:t>low/-</a:t>
            </a:r>
            <a:r>
              <a:rPr lang="en-US" altLang="ja-JP" sz="1200" dirty="0">
                <a:latin typeface="Arial" charset="0"/>
                <a:cs typeface="+mn-cs"/>
              </a:rPr>
              <a:t> population </a:t>
            </a:r>
            <a:r>
              <a:rPr lang="en-US" altLang="ja-JP" sz="1200" dirty="0" smtClean="0">
                <a:latin typeface="Arial" charset="0"/>
                <a:cs typeface="+mn-cs"/>
              </a:rPr>
              <a:t>contains largely </a:t>
            </a:r>
            <a:r>
              <a:rPr lang="en-US" altLang="ja-JP" sz="1200" dirty="0">
                <a:latin typeface="Arial" charset="0"/>
                <a:cs typeface="+mn-cs"/>
              </a:rPr>
              <a:t>monocytes.  </a:t>
            </a:r>
          </a:p>
        </p:txBody>
      </p:sp>
      <p:pic>
        <p:nvPicPr>
          <p:cNvPr id="20" name="Picture 19" descr="S3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23196"/>
            <a:ext cx="3504438" cy="1156716"/>
          </a:xfrm>
          <a:prstGeom prst="rect">
            <a:avLst/>
          </a:prstGeom>
        </p:spPr>
      </p:pic>
      <p:pic>
        <p:nvPicPr>
          <p:cNvPr id="14" name="Picture 13" descr="S4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792" y="5817834"/>
            <a:ext cx="3618738" cy="13464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160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Leavitt</dc:creator>
  <cp:lastModifiedBy>Andrew Leavitt User</cp:lastModifiedBy>
  <cp:revision>112</cp:revision>
  <cp:lastPrinted>2012-09-25T15:30:25Z</cp:lastPrinted>
  <dcterms:created xsi:type="dcterms:W3CDTF">2006-07-19T16:35:57Z</dcterms:created>
  <dcterms:modified xsi:type="dcterms:W3CDTF">2013-10-07T13:18:49Z</dcterms:modified>
</cp:coreProperties>
</file>