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184" y="-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400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81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54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864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70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457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5285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7972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52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07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70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96C17-7DDF-4D4F-9E88-710DDCA63912}" type="datetimeFigureOut">
              <a:rPr kumimoji="1" lang="ja-JP" altLang="en-US" smtClean="0"/>
              <a:t>2013/6/20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FF2CE-92BE-40D4-A713-25F8DE8C4D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39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" name="グループ化 154"/>
          <p:cNvGrpSpPr/>
          <p:nvPr/>
        </p:nvGrpSpPr>
        <p:grpSpPr>
          <a:xfrm>
            <a:off x="1449621" y="611560"/>
            <a:ext cx="3669044" cy="3513565"/>
            <a:chOff x="1505304" y="977444"/>
            <a:chExt cx="3669044" cy="3513565"/>
          </a:xfrm>
        </p:grpSpPr>
        <p:sp>
          <p:nvSpPr>
            <p:cNvPr id="4" name="Line 118"/>
            <p:cNvSpPr>
              <a:spLocks noChangeShapeType="1"/>
            </p:cNvSpPr>
            <p:nvPr/>
          </p:nvSpPr>
          <p:spPr bwMode="auto">
            <a:xfrm>
              <a:off x="2404781" y="977444"/>
              <a:ext cx="0" cy="257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Line 119"/>
            <p:cNvSpPr>
              <a:spLocks noChangeShapeType="1"/>
            </p:cNvSpPr>
            <p:nvPr/>
          </p:nvSpPr>
          <p:spPr bwMode="auto">
            <a:xfrm>
              <a:off x="2393669" y="343171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Line 120"/>
            <p:cNvSpPr>
              <a:spLocks noChangeShapeType="1"/>
            </p:cNvSpPr>
            <p:nvPr/>
          </p:nvSpPr>
          <p:spPr bwMode="auto">
            <a:xfrm>
              <a:off x="2393669" y="3315831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Line 121"/>
            <p:cNvSpPr>
              <a:spLocks noChangeShapeType="1"/>
            </p:cNvSpPr>
            <p:nvPr/>
          </p:nvSpPr>
          <p:spPr bwMode="auto">
            <a:xfrm>
              <a:off x="2393669" y="319994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Line 122"/>
            <p:cNvSpPr>
              <a:spLocks noChangeShapeType="1"/>
            </p:cNvSpPr>
            <p:nvPr/>
          </p:nvSpPr>
          <p:spPr bwMode="auto">
            <a:xfrm>
              <a:off x="2393669" y="308246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Line 123"/>
            <p:cNvSpPr>
              <a:spLocks noChangeShapeType="1"/>
            </p:cNvSpPr>
            <p:nvPr/>
          </p:nvSpPr>
          <p:spPr bwMode="auto">
            <a:xfrm>
              <a:off x="2393669" y="2966581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Line 124"/>
            <p:cNvSpPr>
              <a:spLocks noChangeShapeType="1"/>
            </p:cNvSpPr>
            <p:nvPr/>
          </p:nvSpPr>
          <p:spPr bwMode="auto">
            <a:xfrm>
              <a:off x="2393669" y="285069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Line 125"/>
            <p:cNvSpPr>
              <a:spLocks noChangeShapeType="1"/>
            </p:cNvSpPr>
            <p:nvPr/>
          </p:nvSpPr>
          <p:spPr bwMode="auto">
            <a:xfrm>
              <a:off x="2393669" y="2728456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Line 126"/>
            <p:cNvSpPr>
              <a:spLocks noChangeShapeType="1"/>
            </p:cNvSpPr>
            <p:nvPr/>
          </p:nvSpPr>
          <p:spPr bwMode="auto">
            <a:xfrm>
              <a:off x="2393669" y="261256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Line 127"/>
            <p:cNvSpPr>
              <a:spLocks noChangeShapeType="1"/>
            </p:cNvSpPr>
            <p:nvPr/>
          </p:nvSpPr>
          <p:spPr bwMode="auto">
            <a:xfrm>
              <a:off x="2393669" y="249509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Line 128"/>
            <p:cNvSpPr>
              <a:spLocks noChangeShapeType="1"/>
            </p:cNvSpPr>
            <p:nvPr/>
          </p:nvSpPr>
          <p:spPr bwMode="auto">
            <a:xfrm>
              <a:off x="2393669" y="2379206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Line 129"/>
            <p:cNvSpPr>
              <a:spLocks noChangeShapeType="1"/>
            </p:cNvSpPr>
            <p:nvPr/>
          </p:nvSpPr>
          <p:spPr bwMode="auto">
            <a:xfrm>
              <a:off x="2393669" y="226331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130"/>
            <p:cNvSpPr>
              <a:spLocks noChangeShapeType="1"/>
            </p:cNvSpPr>
            <p:nvPr/>
          </p:nvSpPr>
          <p:spPr bwMode="auto">
            <a:xfrm>
              <a:off x="2393669" y="214584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Line 131"/>
            <p:cNvSpPr>
              <a:spLocks noChangeShapeType="1"/>
            </p:cNvSpPr>
            <p:nvPr/>
          </p:nvSpPr>
          <p:spPr bwMode="auto">
            <a:xfrm>
              <a:off x="2393669" y="2029956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Line 132"/>
            <p:cNvSpPr>
              <a:spLocks noChangeShapeType="1"/>
            </p:cNvSpPr>
            <p:nvPr/>
          </p:nvSpPr>
          <p:spPr bwMode="auto">
            <a:xfrm>
              <a:off x="2393669" y="191406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133"/>
            <p:cNvSpPr>
              <a:spLocks noChangeShapeType="1"/>
            </p:cNvSpPr>
            <p:nvPr/>
          </p:nvSpPr>
          <p:spPr bwMode="auto">
            <a:xfrm>
              <a:off x="2393669" y="179659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Line 134"/>
            <p:cNvSpPr>
              <a:spLocks noChangeShapeType="1"/>
            </p:cNvSpPr>
            <p:nvPr/>
          </p:nvSpPr>
          <p:spPr bwMode="auto">
            <a:xfrm>
              <a:off x="2393669" y="167594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135"/>
            <p:cNvSpPr>
              <a:spLocks noChangeShapeType="1"/>
            </p:cNvSpPr>
            <p:nvPr/>
          </p:nvSpPr>
          <p:spPr bwMode="auto">
            <a:xfrm>
              <a:off x="2393669" y="155846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Line 136"/>
            <p:cNvSpPr>
              <a:spLocks noChangeShapeType="1"/>
            </p:cNvSpPr>
            <p:nvPr/>
          </p:nvSpPr>
          <p:spPr bwMode="auto">
            <a:xfrm>
              <a:off x="2393669" y="1442581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Line 137"/>
            <p:cNvSpPr>
              <a:spLocks noChangeShapeType="1"/>
            </p:cNvSpPr>
            <p:nvPr/>
          </p:nvSpPr>
          <p:spPr bwMode="auto">
            <a:xfrm>
              <a:off x="2393669" y="132669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138"/>
            <p:cNvSpPr>
              <a:spLocks noChangeShapeType="1"/>
            </p:cNvSpPr>
            <p:nvPr/>
          </p:nvSpPr>
          <p:spPr bwMode="auto">
            <a:xfrm>
              <a:off x="2393669" y="120921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Line 139"/>
            <p:cNvSpPr>
              <a:spLocks noChangeShapeType="1"/>
            </p:cNvSpPr>
            <p:nvPr/>
          </p:nvSpPr>
          <p:spPr bwMode="auto">
            <a:xfrm>
              <a:off x="2393669" y="1093331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Line 140"/>
            <p:cNvSpPr>
              <a:spLocks noChangeShapeType="1"/>
            </p:cNvSpPr>
            <p:nvPr/>
          </p:nvSpPr>
          <p:spPr bwMode="auto">
            <a:xfrm>
              <a:off x="2393669" y="97744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Line 141"/>
            <p:cNvSpPr>
              <a:spLocks noChangeShapeType="1"/>
            </p:cNvSpPr>
            <p:nvPr/>
          </p:nvSpPr>
          <p:spPr bwMode="auto">
            <a:xfrm>
              <a:off x="2404781" y="3549194"/>
              <a:ext cx="256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Line 142"/>
            <p:cNvSpPr>
              <a:spLocks noChangeShapeType="1"/>
            </p:cNvSpPr>
            <p:nvPr/>
          </p:nvSpPr>
          <p:spPr bwMode="auto">
            <a:xfrm>
              <a:off x="2433356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143"/>
            <p:cNvSpPr>
              <a:spLocks noChangeShapeType="1"/>
            </p:cNvSpPr>
            <p:nvPr/>
          </p:nvSpPr>
          <p:spPr bwMode="auto">
            <a:xfrm>
              <a:off x="2538131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Line 144"/>
            <p:cNvSpPr>
              <a:spLocks noChangeShapeType="1"/>
            </p:cNvSpPr>
            <p:nvPr/>
          </p:nvSpPr>
          <p:spPr bwMode="auto">
            <a:xfrm>
              <a:off x="2644494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Line 145"/>
            <p:cNvSpPr>
              <a:spLocks noChangeShapeType="1"/>
            </p:cNvSpPr>
            <p:nvPr/>
          </p:nvSpPr>
          <p:spPr bwMode="auto">
            <a:xfrm>
              <a:off x="2744506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Line 146"/>
            <p:cNvSpPr>
              <a:spLocks noChangeShapeType="1"/>
            </p:cNvSpPr>
            <p:nvPr/>
          </p:nvSpPr>
          <p:spPr bwMode="auto">
            <a:xfrm>
              <a:off x="2849281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147"/>
            <p:cNvSpPr>
              <a:spLocks noChangeShapeType="1"/>
            </p:cNvSpPr>
            <p:nvPr/>
          </p:nvSpPr>
          <p:spPr bwMode="auto">
            <a:xfrm>
              <a:off x="2955644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Line 148"/>
            <p:cNvSpPr>
              <a:spLocks noChangeShapeType="1"/>
            </p:cNvSpPr>
            <p:nvPr/>
          </p:nvSpPr>
          <p:spPr bwMode="auto">
            <a:xfrm>
              <a:off x="3060419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Line 149"/>
            <p:cNvSpPr>
              <a:spLocks noChangeShapeType="1"/>
            </p:cNvSpPr>
            <p:nvPr/>
          </p:nvSpPr>
          <p:spPr bwMode="auto">
            <a:xfrm>
              <a:off x="3166781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Line 150"/>
            <p:cNvSpPr>
              <a:spLocks noChangeShapeType="1"/>
            </p:cNvSpPr>
            <p:nvPr/>
          </p:nvSpPr>
          <p:spPr bwMode="auto">
            <a:xfrm>
              <a:off x="3271556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Line 151"/>
            <p:cNvSpPr>
              <a:spLocks noChangeShapeType="1"/>
            </p:cNvSpPr>
            <p:nvPr/>
          </p:nvSpPr>
          <p:spPr bwMode="auto">
            <a:xfrm>
              <a:off x="3371569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Line 152"/>
            <p:cNvSpPr>
              <a:spLocks noChangeShapeType="1"/>
            </p:cNvSpPr>
            <p:nvPr/>
          </p:nvSpPr>
          <p:spPr bwMode="auto">
            <a:xfrm>
              <a:off x="3476344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Line 153"/>
            <p:cNvSpPr>
              <a:spLocks noChangeShapeType="1"/>
            </p:cNvSpPr>
            <p:nvPr/>
          </p:nvSpPr>
          <p:spPr bwMode="auto">
            <a:xfrm>
              <a:off x="3582706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Line 154"/>
            <p:cNvSpPr>
              <a:spLocks noChangeShapeType="1"/>
            </p:cNvSpPr>
            <p:nvPr/>
          </p:nvSpPr>
          <p:spPr bwMode="auto">
            <a:xfrm>
              <a:off x="3687481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Line 155"/>
            <p:cNvSpPr>
              <a:spLocks noChangeShapeType="1"/>
            </p:cNvSpPr>
            <p:nvPr/>
          </p:nvSpPr>
          <p:spPr bwMode="auto">
            <a:xfrm>
              <a:off x="3793844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Line 156"/>
            <p:cNvSpPr>
              <a:spLocks noChangeShapeType="1"/>
            </p:cNvSpPr>
            <p:nvPr/>
          </p:nvSpPr>
          <p:spPr bwMode="auto">
            <a:xfrm>
              <a:off x="3898619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Line 157"/>
            <p:cNvSpPr>
              <a:spLocks noChangeShapeType="1"/>
            </p:cNvSpPr>
            <p:nvPr/>
          </p:nvSpPr>
          <p:spPr bwMode="auto">
            <a:xfrm>
              <a:off x="4004981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Line 158"/>
            <p:cNvSpPr>
              <a:spLocks noChangeShapeType="1"/>
            </p:cNvSpPr>
            <p:nvPr/>
          </p:nvSpPr>
          <p:spPr bwMode="auto">
            <a:xfrm>
              <a:off x="4104994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Line 159"/>
            <p:cNvSpPr>
              <a:spLocks noChangeShapeType="1"/>
            </p:cNvSpPr>
            <p:nvPr/>
          </p:nvSpPr>
          <p:spPr bwMode="auto">
            <a:xfrm>
              <a:off x="4209769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Line 160"/>
            <p:cNvSpPr>
              <a:spLocks noChangeShapeType="1"/>
            </p:cNvSpPr>
            <p:nvPr/>
          </p:nvSpPr>
          <p:spPr bwMode="auto">
            <a:xfrm>
              <a:off x="4316131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Line 161"/>
            <p:cNvSpPr>
              <a:spLocks noChangeShapeType="1"/>
            </p:cNvSpPr>
            <p:nvPr/>
          </p:nvSpPr>
          <p:spPr bwMode="auto">
            <a:xfrm>
              <a:off x="4420906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Line 162"/>
            <p:cNvSpPr>
              <a:spLocks noChangeShapeType="1"/>
            </p:cNvSpPr>
            <p:nvPr/>
          </p:nvSpPr>
          <p:spPr bwMode="auto">
            <a:xfrm>
              <a:off x="4525681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Line 163"/>
            <p:cNvSpPr>
              <a:spLocks noChangeShapeType="1"/>
            </p:cNvSpPr>
            <p:nvPr/>
          </p:nvSpPr>
          <p:spPr bwMode="auto">
            <a:xfrm>
              <a:off x="4632044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Line 164"/>
            <p:cNvSpPr>
              <a:spLocks noChangeShapeType="1"/>
            </p:cNvSpPr>
            <p:nvPr/>
          </p:nvSpPr>
          <p:spPr bwMode="auto">
            <a:xfrm>
              <a:off x="4732056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Line 165"/>
            <p:cNvSpPr>
              <a:spLocks noChangeShapeType="1"/>
            </p:cNvSpPr>
            <p:nvPr/>
          </p:nvSpPr>
          <p:spPr bwMode="auto">
            <a:xfrm>
              <a:off x="4836831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Line 166"/>
            <p:cNvSpPr>
              <a:spLocks noChangeShapeType="1"/>
            </p:cNvSpPr>
            <p:nvPr/>
          </p:nvSpPr>
          <p:spPr bwMode="auto">
            <a:xfrm>
              <a:off x="4943194" y="3538081"/>
              <a:ext cx="0" cy="269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Freeform 167"/>
            <p:cNvSpPr>
              <a:spLocks/>
            </p:cNvSpPr>
            <p:nvPr/>
          </p:nvSpPr>
          <p:spPr bwMode="auto">
            <a:xfrm>
              <a:off x="2404781" y="977444"/>
              <a:ext cx="2565400" cy="2571750"/>
            </a:xfrm>
            <a:custGeom>
              <a:avLst/>
              <a:gdLst>
                <a:gd name="T0" fmla="*/ 0 w 1616"/>
                <a:gd name="T1" fmla="*/ 0 h 1620"/>
                <a:gd name="T2" fmla="*/ 1616 w 1616"/>
                <a:gd name="T3" fmla="*/ 0 h 1620"/>
                <a:gd name="T4" fmla="*/ 1616 w 1616"/>
                <a:gd name="T5" fmla="*/ 1620 h 1620"/>
                <a:gd name="T6" fmla="*/ 0 w 1616"/>
                <a:gd name="T7" fmla="*/ 1620 h 1620"/>
                <a:gd name="T8" fmla="*/ 0 w 1616"/>
                <a:gd name="T9" fmla="*/ 0 h 1620"/>
                <a:gd name="T10" fmla="*/ 4 w 1616"/>
                <a:gd name="T11" fmla="*/ 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6" h="1620">
                  <a:moveTo>
                    <a:pt x="0" y="0"/>
                  </a:moveTo>
                  <a:lnTo>
                    <a:pt x="1616" y="0"/>
                  </a:lnTo>
                  <a:lnTo>
                    <a:pt x="1616" y="1620"/>
                  </a:lnTo>
                  <a:lnTo>
                    <a:pt x="0" y="1620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Line 169"/>
            <p:cNvSpPr>
              <a:spLocks noChangeShapeType="1"/>
            </p:cNvSpPr>
            <p:nvPr/>
          </p:nvSpPr>
          <p:spPr bwMode="auto">
            <a:xfrm flipV="1">
              <a:off x="3687481" y="977444"/>
              <a:ext cx="0" cy="25717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Line 170"/>
            <p:cNvSpPr>
              <a:spLocks noChangeShapeType="1"/>
            </p:cNvSpPr>
            <p:nvPr/>
          </p:nvSpPr>
          <p:spPr bwMode="auto">
            <a:xfrm>
              <a:off x="2404781" y="2263319"/>
              <a:ext cx="256540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Oval 171"/>
            <p:cNvSpPr>
              <a:spLocks noChangeArrowheads="1"/>
            </p:cNvSpPr>
            <p:nvPr/>
          </p:nvSpPr>
          <p:spPr bwMode="auto">
            <a:xfrm>
              <a:off x="3916081" y="2490331"/>
              <a:ext cx="82550" cy="825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0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Oval 172"/>
            <p:cNvSpPr>
              <a:spLocks noChangeArrowheads="1"/>
            </p:cNvSpPr>
            <p:nvPr/>
          </p:nvSpPr>
          <p:spPr bwMode="auto">
            <a:xfrm>
              <a:off x="3787494" y="2196644"/>
              <a:ext cx="84138" cy="825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Oval 173"/>
            <p:cNvSpPr>
              <a:spLocks noChangeArrowheads="1"/>
            </p:cNvSpPr>
            <p:nvPr/>
          </p:nvSpPr>
          <p:spPr bwMode="auto">
            <a:xfrm>
              <a:off x="3631919" y="1996619"/>
              <a:ext cx="84138" cy="82550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Oval 174"/>
            <p:cNvSpPr>
              <a:spLocks noChangeArrowheads="1"/>
            </p:cNvSpPr>
            <p:nvPr/>
          </p:nvSpPr>
          <p:spPr bwMode="auto">
            <a:xfrm>
              <a:off x="4065306" y="2218869"/>
              <a:ext cx="84138" cy="8255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0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Oval 175"/>
            <p:cNvSpPr>
              <a:spLocks noChangeArrowheads="1"/>
            </p:cNvSpPr>
            <p:nvPr/>
          </p:nvSpPr>
          <p:spPr bwMode="auto">
            <a:xfrm>
              <a:off x="3887506" y="2523669"/>
              <a:ext cx="84138" cy="82550"/>
            </a:xfrm>
            <a:prstGeom prst="ellipse">
              <a:avLst/>
            </a:prstGeom>
            <a:solidFill>
              <a:schemeClr val="tx2"/>
            </a:solidFill>
            <a:ln w="0">
              <a:solidFill>
                <a:schemeClr val="tx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Oval 176"/>
            <p:cNvSpPr>
              <a:spLocks noChangeArrowheads="1"/>
            </p:cNvSpPr>
            <p:nvPr/>
          </p:nvSpPr>
          <p:spPr bwMode="auto">
            <a:xfrm>
              <a:off x="3066769" y="2628444"/>
              <a:ext cx="82550" cy="84138"/>
            </a:xfrm>
            <a:prstGeom prst="ellipse">
              <a:avLst/>
            </a:prstGeom>
            <a:solidFill>
              <a:schemeClr val="accent6"/>
            </a:solidFill>
            <a:ln w="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Oval 177"/>
            <p:cNvSpPr>
              <a:spLocks noChangeArrowheads="1"/>
            </p:cNvSpPr>
            <p:nvPr/>
          </p:nvSpPr>
          <p:spPr bwMode="auto">
            <a:xfrm>
              <a:off x="3531906" y="1580694"/>
              <a:ext cx="84138" cy="84138"/>
            </a:xfrm>
            <a:prstGeom prst="ellipse">
              <a:avLst/>
            </a:prstGeom>
            <a:solidFill>
              <a:schemeClr val="accent2"/>
            </a:solidFill>
            <a:ln w="0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Oval 178"/>
            <p:cNvSpPr>
              <a:spLocks noChangeArrowheads="1"/>
            </p:cNvSpPr>
            <p:nvPr/>
          </p:nvSpPr>
          <p:spPr bwMode="auto">
            <a:xfrm>
              <a:off x="3304894" y="2156956"/>
              <a:ext cx="82550" cy="84138"/>
            </a:xfrm>
            <a:prstGeom prst="ellipse">
              <a:avLst/>
            </a:prstGeom>
            <a:solidFill>
              <a:schemeClr val="accent6"/>
            </a:solidFill>
            <a:ln w="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Rectangle 180"/>
            <p:cNvSpPr>
              <a:spLocks noChangeArrowheads="1"/>
            </p:cNvSpPr>
            <p:nvPr/>
          </p:nvSpPr>
          <p:spPr bwMode="auto">
            <a:xfrm>
              <a:off x="2006754" y="2995389"/>
              <a:ext cx="2741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-4</a:t>
              </a:r>
              <a:endParaRPr kumimoji="1" lang="ja-JP" altLang="ja-JP" sz="7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65" name="Rectangle 182"/>
            <p:cNvSpPr>
              <a:spLocks noChangeArrowheads="1"/>
            </p:cNvSpPr>
            <p:nvPr/>
          </p:nvSpPr>
          <p:spPr bwMode="auto">
            <a:xfrm>
              <a:off x="2006754" y="2523902"/>
              <a:ext cx="2741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-2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66" name="Rectangle 184"/>
            <p:cNvSpPr>
              <a:spLocks noChangeArrowheads="1"/>
            </p:cNvSpPr>
            <p:nvPr/>
          </p:nvSpPr>
          <p:spPr bwMode="auto">
            <a:xfrm>
              <a:off x="2058050" y="2058764"/>
              <a:ext cx="1715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0</a:t>
              </a:r>
              <a:endParaRPr kumimoji="1" lang="ja-JP" altLang="ja-JP" sz="7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67" name="Rectangle 186"/>
            <p:cNvSpPr>
              <a:spLocks noChangeArrowheads="1"/>
            </p:cNvSpPr>
            <p:nvPr/>
          </p:nvSpPr>
          <p:spPr bwMode="auto">
            <a:xfrm>
              <a:off x="2058050" y="1592039"/>
              <a:ext cx="1715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2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68" name="Rectangle 188"/>
            <p:cNvSpPr>
              <a:spLocks noChangeArrowheads="1"/>
            </p:cNvSpPr>
            <p:nvPr/>
          </p:nvSpPr>
          <p:spPr bwMode="auto">
            <a:xfrm>
              <a:off x="2058050" y="1120552"/>
              <a:ext cx="1715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4</a:t>
              </a:r>
              <a:endParaRPr kumimoji="1" lang="ja-JP" altLang="ja-JP" sz="7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69" name="Rectangle 190"/>
            <p:cNvSpPr>
              <a:spLocks noChangeArrowheads="1"/>
            </p:cNvSpPr>
            <p:nvPr/>
          </p:nvSpPr>
          <p:spPr bwMode="auto">
            <a:xfrm>
              <a:off x="2276235" y="3611106"/>
              <a:ext cx="4456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-12</a:t>
              </a:r>
              <a:endParaRPr kumimoji="1" lang="ja-JP" altLang="ja-JP" sz="7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70" name="Rectangle 192"/>
            <p:cNvSpPr>
              <a:spLocks noChangeArrowheads="1"/>
            </p:cNvSpPr>
            <p:nvPr/>
          </p:nvSpPr>
          <p:spPr bwMode="auto">
            <a:xfrm>
              <a:off x="2750093" y="3611106"/>
              <a:ext cx="2741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-8</a:t>
              </a:r>
              <a:endParaRPr kumimoji="1" lang="ja-JP" altLang="ja-JP" sz="7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71" name="Rectangle 194"/>
            <p:cNvSpPr>
              <a:spLocks noChangeArrowheads="1"/>
            </p:cNvSpPr>
            <p:nvPr/>
          </p:nvSpPr>
          <p:spPr bwMode="auto">
            <a:xfrm>
              <a:off x="3170780" y="3611106"/>
              <a:ext cx="2741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-4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72" name="Rectangle 196"/>
            <p:cNvSpPr>
              <a:spLocks noChangeArrowheads="1"/>
            </p:cNvSpPr>
            <p:nvPr/>
          </p:nvSpPr>
          <p:spPr bwMode="auto">
            <a:xfrm>
              <a:off x="3599405" y="3611106"/>
              <a:ext cx="1715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0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73" name="Rectangle 198"/>
            <p:cNvSpPr>
              <a:spLocks noChangeArrowheads="1"/>
            </p:cNvSpPr>
            <p:nvPr/>
          </p:nvSpPr>
          <p:spPr bwMode="auto">
            <a:xfrm>
              <a:off x="4015330" y="3611106"/>
              <a:ext cx="1715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4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74" name="Rectangle 200"/>
            <p:cNvSpPr>
              <a:spLocks noChangeArrowheads="1"/>
            </p:cNvSpPr>
            <p:nvPr/>
          </p:nvSpPr>
          <p:spPr bwMode="auto">
            <a:xfrm>
              <a:off x="4437605" y="3611106"/>
              <a:ext cx="1715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8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75" name="Rectangle 202"/>
            <p:cNvSpPr>
              <a:spLocks noChangeArrowheads="1"/>
            </p:cNvSpPr>
            <p:nvPr/>
          </p:nvSpPr>
          <p:spPr bwMode="auto">
            <a:xfrm>
              <a:off x="4831305" y="3611106"/>
              <a:ext cx="34304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12</a:t>
              </a:r>
              <a:endParaRPr kumimoji="1" lang="ja-JP" altLang="ja-JP" sz="7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39" name="Rectangle 196"/>
            <p:cNvSpPr>
              <a:spLocks noChangeArrowheads="1"/>
            </p:cNvSpPr>
            <p:nvPr/>
          </p:nvSpPr>
          <p:spPr bwMode="auto">
            <a:xfrm>
              <a:off x="2690868" y="4060122"/>
              <a:ext cx="20582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PC1 (69.9%)</a:t>
              </a:r>
              <a:endParaRPr kumimoji="1" lang="ja-JP" altLang="ja-JP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40" name="Rectangle 196"/>
            <p:cNvSpPr>
              <a:spLocks noChangeArrowheads="1"/>
            </p:cNvSpPr>
            <p:nvPr/>
          </p:nvSpPr>
          <p:spPr bwMode="auto">
            <a:xfrm rot="16200000">
              <a:off x="691620" y="2033154"/>
              <a:ext cx="20582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PC2 (14.0%)</a:t>
              </a:r>
              <a:endParaRPr kumimoji="1" lang="ja-JP" altLang="ja-JP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43" name="円/楕円 142"/>
            <p:cNvSpPr/>
            <p:nvPr/>
          </p:nvSpPr>
          <p:spPr>
            <a:xfrm rot="1972719">
              <a:off x="3943038" y="2138511"/>
              <a:ext cx="268264" cy="465363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 rot="20761727">
              <a:off x="3752604" y="2103241"/>
              <a:ext cx="272134" cy="593539"/>
            </a:xfrm>
            <a:prstGeom prst="ellipse">
              <a:avLst/>
            </a:prstGeom>
            <a:noFill/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 rot="19602001">
              <a:off x="3379451" y="1437522"/>
              <a:ext cx="469919" cy="745100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 rot="1256174">
              <a:off x="2979413" y="2039659"/>
              <a:ext cx="479527" cy="773608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テキスト ボックス 146"/>
            <p:cNvSpPr txBox="1"/>
            <p:nvPr/>
          </p:nvSpPr>
          <p:spPr>
            <a:xfrm>
              <a:off x="4065306" y="1660624"/>
              <a:ext cx="9594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EtOH</a:t>
              </a:r>
              <a:r>
                <a:rPr kumimoji="1" lang="en-US" altLang="ja-JP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4h</a:t>
              </a:r>
              <a:endParaRPr kumimoji="1" lang="ja-JP" altLang="en-US" b="1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8" name="テキスト ボックス 147"/>
            <p:cNvSpPr txBox="1"/>
            <p:nvPr/>
          </p:nvSpPr>
          <p:spPr>
            <a:xfrm>
              <a:off x="3804282" y="2770792"/>
              <a:ext cx="8664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tx2"/>
                  </a:solidFill>
                </a:rPr>
                <a:t>ACR 4h</a:t>
              </a:r>
              <a:endParaRPr kumimoji="1" lang="ja-JP" altLang="en-US" b="1" dirty="0">
                <a:solidFill>
                  <a:schemeClr val="tx2"/>
                </a:solidFill>
              </a:endParaRPr>
            </a:p>
          </p:txBody>
        </p:sp>
        <p:sp>
          <p:nvSpPr>
            <p:cNvPr id="149" name="テキスト ボックス 148"/>
            <p:cNvSpPr txBox="1"/>
            <p:nvPr/>
          </p:nvSpPr>
          <p:spPr>
            <a:xfrm>
              <a:off x="2488613" y="1044983"/>
              <a:ext cx="10853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err="1" smtClean="0">
                  <a:solidFill>
                    <a:schemeClr val="accent2"/>
                  </a:solidFill>
                </a:rPr>
                <a:t>EtOH</a:t>
              </a:r>
              <a:r>
                <a:rPr kumimoji="1" lang="en-US" altLang="ja-JP" b="1" dirty="0" smtClean="0">
                  <a:solidFill>
                    <a:schemeClr val="accent2"/>
                  </a:solidFill>
                </a:rPr>
                <a:t> 18h</a:t>
              </a:r>
              <a:endParaRPr kumimoji="1" lang="ja-JP" alt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150" name="テキスト ボックス 149"/>
            <p:cNvSpPr txBox="1"/>
            <p:nvPr/>
          </p:nvSpPr>
          <p:spPr>
            <a:xfrm>
              <a:off x="2502701" y="2882877"/>
              <a:ext cx="9834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accent6"/>
                  </a:solidFill>
                </a:rPr>
                <a:t>ACR 18h</a:t>
              </a:r>
              <a:endParaRPr kumimoji="1" lang="ja-JP" altLang="en-US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56" name="グループ化 155"/>
          <p:cNvGrpSpPr/>
          <p:nvPr/>
        </p:nvGrpSpPr>
        <p:grpSpPr>
          <a:xfrm>
            <a:off x="1384216" y="4776589"/>
            <a:ext cx="3579131" cy="3565644"/>
            <a:chOff x="1393939" y="4776589"/>
            <a:chExt cx="3579131" cy="3565644"/>
          </a:xfrm>
        </p:grpSpPr>
        <p:sp>
          <p:nvSpPr>
            <p:cNvPr id="76" name="Line 221"/>
            <p:cNvSpPr>
              <a:spLocks noChangeShapeType="1"/>
            </p:cNvSpPr>
            <p:nvPr/>
          </p:nvSpPr>
          <p:spPr bwMode="auto">
            <a:xfrm>
              <a:off x="2352596" y="4776589"/>
              <a:ext cx="0" cy="25749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Line 222"/>
            <p:cNvSpPr>
              <a:spLocks noChangeShapeType="1"/>
            </p:cNvSpPr>
            <p:nvPr/>
          </p:nvSpPr>
          <p:spPr bwMode="auto">
            <a:xfrm>
              <a:off x="2341483" y="7324526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Line 223"/>
            <p:cNvSpPr>
              <a:spLocks noChangeShapeType="1"/>
            </p:cNvSpPr>
            <p:nvPr/>
          </p:nvSpPr>
          <p:spPr bwMode="auto">
            <a:xfrm>
              <a:off x="2341483" y="7207051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Line 224"/>
            <p:cNvSpPr>
              <a:spLocks noChangeShapeType="1"/>
            </p:cNvSpPr>
            <p:nvPr/>
          </p:nvSpPr>
          <p:spPr bwMode="auto">
            <a:xfrm>
              <a:off x="2341483" y="709116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Line 225"/>
            <p:cNvSpPr>
              <a:spLocks noChangeShapeType="1"/>
            </p:cNvSpPr>
            <p:nvPr/>
          </p:nvSpPr>
          <p:spPr bwMode="auto">
            <a:xfrm>
              <a:off x="2341483" y="698003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Line 226"/>
            <p:cNvSpPr>
              <a:spLocks noChangeShapeType="1"/>
            </p:cNvSpPr>
            <p:nvPr/>
          </p:nvSpPr>
          <p:spPr bwMode="auto">
            <a:xfrm>
              <a:off x="2341483" y="6864151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Line 227"/>
            <p:cNvSpPr>
              <a:spLocks noChangeShapeType="1"/>
            </p:cNvSpPr>
            <p:nvPr/>
          </p:nvSpPr>
          <p:spPr bwMode="auto">
            <a:xfrm>
              <a:off x="2341483" y="6753026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Line 228"/>
            <p:cNvSpPr>
              <a:spLocks noChangeShapeType="1"/>
            </p:cNvSpPr>
            <p:nvPr/>
          </p:nvSpPr>
          <p:spPr bwMode="auto">
            <a:xfrm>
              <a:off x="2341483" y="6635551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Line 229"/>
            <p:cNvSpPr>
              <a:spLocks noChangeShapeType="1"/>
            </p:cNvSpPr>
            <p:nvPr/>
          </p:nvSpPr>
          <p:spPr bwMode="auto">
            <a:xfrm>
              <a:off x="2341483" y="651966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Line 230"/>
            <p:cNvSpPr>
              <a:spLocks noChangeShapeType="1"/>
            </p:cNvSpPr>
            <p:nvPr/>
          </p:nvSpPr>
          <p:spPr bwMode="auto">
            <a:xfrm>
              <a:off x="2341483" y="640853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Line 231"/>
            <p:cNvSpPr>
              <a:spLocks noChangeShapeType="1"/>
            </p:cNvSpPr>
            <p:nvPr/>
          </p:nvSpPr>
          <p:spPr bwMode="auto">
            <a:xfrm>
              <a:off x="2341483" y="629106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Line 232"/>
            <p:cNvSpPr>
              <a:spLocks noChangeShapeType="1"/>
            </p:cNvSpPr>
            <p:nvPr/>
          </p:nvSpPr>
          <p:spPr bwMode="auto">
            <a:xfrm>
              <a:off x="2341483" y="617993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Line 233"/>
            <p:cNvSpPr>
              <a:spLocks noChangeShapeType="1"/>
            </p:cNvSpPr>
            <p:nvPr/>
          </p:nvSpPr>
          <p:spPr bwMode="auto">
            <a:xfrm>
              <a:off x="2341483" y="6064051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Line 234"/>
            <p:cNvSpPr>
              <a:spLocks noChangeShapeType="1"/>
            </p:cNvSpPr>
            <p:nvPr/>
          </p:nvSpPr>
          <p:spPr bwMode="auto">
            <a:xfrm>
              <a:off x="2341483" y="594816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Line 235"/>
            <p:cNvSpPr>
              <a:spLocks noChangeShapeType="1"/>
            </p:cNvSpPr>
            <p:nvPr/>
          </p:nvSpPr>
          <p:spPr bwMode="auto">
            <a:xfrm>
              <a:off x="2341483" y="583703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Line 236"/>
            <p:cNvSpPr>
              <a:spLocks noChangeShapeType="1"/>
            </p:cNvSpPr>
            <p:nvPr/>
          </p:nvSpPr>
          <p:spPr bwMode="auto">
            <a:xfrm>
              <a:off x="2341483" y="571956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Line 237"/>
            <p:cNvSpPr>
              <a:spLocks noChangeShapeType="1"/>
            </p:cNvSpPr>
            <p:nvPr/>
          </p:nvSpPr>
          <p:spPr bwMode="auto">
            <a:xfrm>
              <a:off x="2341483" y="560843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Line 238"/>
            <p:cNvSpPr>
              <a:spLocks noChangeShapeType="1"/>
            </p:cNvSpPr>
            <p:nvPr/>
          </p:nvSpPr>
          <p:spPr bwMode="auto">
            <a:xfrm>
              <a:off x="2341483" y="5492551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Line 239"/>
            <p:cNvSpPr>
              <a:spLocks noChangeShapeType="1"/>
            </p:cNvSpPr>
            <p:nvPr/>
          </p:nvSpPr>
          <p:spPr bwMode="auto">
            <a:xfrm>
              <a:off x="2341483" y="5375076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Line 240"/>
            <p:cNvSpPr>
              <a:spLocks noChangeShapeType="1"/>
            </p:cNvSpPr>
            <p:nvPr/>
          </p:nvSpPr>
          <p:spPr bwMode="auto">
            <a:xfrm>
              <a:off x="2341483" y="526553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Line 241"/>
            <p:cNvSpPr>
              <a:spLocks noChangeShapeType="1"/>
            </p:cNvSpPr>
            <p:nvPr/>
          </p:nvSpPr>
          <p:spPr bwMode="auto">
            <a:xfrm>
              <a:off x="2341483" y="5148064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Line 242"/>
            <p:cNvSpPr>
              <a:spLocks noChangeShapeType="1"/>
            </p:cNvSpPr>
            <p:nvPr/>
          </p:nvSpPr>
          <p:spPr bwMode="auto">
            <a:xfrm>
              <a:off x="2341483" y="5036939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Line 243"/>
            <p:cNvSpPr>
              <a:spLocks noChangeShapeType="1"/>
            </p:cNvSpPr>
            <p:nvPr/>
          </p:nvSpPr>
          <p:spPr bwMode="auto">
            <a:xfrm>
              <a:off x="2341483" y="4921051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Line 244"/>
            <p:cNvSpPr>
              <a:spLocks noChangeShapeType="1"/>
            </p:cNvSpPr>
            <p:nvPr/>
          </p:nvSpPr>
          <p:spPr bwMode="auto">
            <a:xfrm>
              <a:off x="2341483" y="4803576"/>
              <a:ext cx="2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Line 245"/>
            <p:cNvSpPr>
              <a:spLocks noChangeShapeType="1"/>
            </p:cNvSpPr>
            <p:nvPr/>
          </p:nvSpPr>
          <p:spPr bwMode="auto">
            <a:xfrm>
              <a:off x="2352596" y="7351514"/>
              <a:ext cx="256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Line 246"/>
            <p:cNvSpPr>
              <a:spLocks noChangeShapeType="1"/>
            </p:cNvSpPr>
            <p:nvPr/>
          </p:nvSpPr>
          <p:spPr bwMode="auto">
            <a:xfrm>
              <a:off x="2381171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Line 247"/>
            <p:cNvSpPr>
              <a:spLocks noChangeShapeType="1"/>
            </p:cNvSpPr>
            <p:nvPr/>
          </p:nvSpPr>
          <p:spPr bwMode="auto">
            <a:xfrm>
              <a:off x="2503408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Line 248"/>
            <p:cNvSpPr>
              <a:spLocks noChangeShapeType="1"/>
            </p:cNvSpPr>
            <p:nvPr/>
          </p:nvSpPr>
          <p:spPr bwMode="auto">
            <a:xfrm>
              <a:off x="2630408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Line 249"/>
            <p:cNvSpPr>
              <a:spLocks noChangeShapeType="1"/>
            </p:cNvSpPr>
            <p:nvPr/>
          </p:nvSpPr>
          <p:spPr bwMode="auto">
            <a:xfrm>
              <a:off x="2758996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Line 250"/>
            <p:cNvSpPr>
              <a:spLocks noChangeShapeType="1"/>
            </p:cNvSpPr>
            <p:nvPr/>
          </p:nvSpPr>
          <p:spPr bwMode="auto">
            <a:xfrm>
              <a:off x="2881233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Line 251"/>
            <p:cNvSpPr>
              <a:spLocks noChangeShapeType="1"/>
            </p:cNvSpPr>
            <p:nvPr/>
          </p:nvSpPr>
          <p:spPr bwMode="auto">
            <a:xfrm>
              <a:off x="3008233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Line 252"/>
            <p:cNvSpPr>
              <a:spLocks noChangeShapeType="1"/>
            </p:cNvSpPr>
            <p:nvPr/>
          </p:nvSpPr>
          <p:spPr bwMode="auto">
            <a:xfrm>
              <a:off x="3130471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Line 253"/>
            <p:cNvSpPr>
              <a:spLocks noChangeShapeType="1"/>
            </p:cNvSpPr>
            <p:nvPr/>
          </p:nvSpPr>
          <p:spPr bwMode="auto">
            <a:xfrm>
              <a:off x="3259058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Line 254"/>
            <p:cNvSpPr>
              <a:spLocks noChangeShapeType="1"/>
            </p:cNvSpPr>
            <p:nvPr/>
          </p:nvSpPr>
          <p:spPr bwMode="auto">
            <a:xfrm>
              <a:off x="3386058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Line 255"/>
            <p:cNvSpPr>
              <a:spLocks noChangeShapeType="1"/>
            </p:cNvSpPr>
            <p:nvPr/>
          </p:nvSpPr>
          <p:spPr bwMode="auto">
            <a:xfrm>
              <a:off x="3508296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Line 256"/>
            <p:cNvSpPr>
              <a:spLocks noChangeShapeType="1"/>
            </p:cNvSpPr>
            <p:nvPr/>
          </p:nvSpPr>
          <p:spPr bwMode="auto">
            <a:xfrm>
              <a:off x="3636883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Line 257"/>
            <p:cNvSpPr>
              <a:spLocks noChangeShapeType="1"/>
            </p:cNvSpPr>
            <p:nvPr/>
          </p:nvSpPr>
          <p:spPr bwMode="auto">
            <a:xfrm>
              <a:off x="3763883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Line 258"/>
            <p:cNvSpPr>
              <a:spLocks noChangeShapeType="1"/>
            </p:cNvSpPr>
            <p:nvPr/>
          </p:nvSpPr>
          <p:spPr bwMode="auto">
            <a:xfrm>
              <a:off x="3887708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Line 259"/>
            <p:cNvSpPr>
              <a:spLocks noChangeShapeType="1"/>
            </p:cNvSpPr>
            <p:nvPr/>
          </p:nvSpPr>
          <p:spPr bwMode="auto">
            <a:xfrm>
              <a:off x="4014708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Line 260"/>
            <p:cNvSpPr>
              <a:spLocks noChangeShapeType="1"/>
            </p:cNvSpPr>
            <p:nvPr/>
          </p:nvSpPr>
          <p:spPr bwMode="auto">
            <a:xfrm>
              <a:off x="4143296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Line 261"/>
            <p:cNvSpPr>
              <a:spLocks noChangeShapeType="1"/>
            </p:cNvSpPr>
            <p:nvPr/>
          </p:nvSpPr>
          <p:spPr bwMode="auto">
            <a:xfrm>
              <a:off x="4265533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Line 262"/>
            <p:cNvSpPr>
              <a:spLocks noChangeShapeType="1"/>
            </p:cNvSpPr>
            <p:nvPr/>
          </p:nvSpPr>
          <p:spPr bwMode="auto">
            <a:xfrm>
              <a:off x="4392533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Line 263"/>
            <p:cNvSpPr>
              <a:spLocks noChangeShapeType="1"/>
            </p:cNvSpPr>
            <p:nvPr/>
          </p:nvSpPr>
          <p:spPr bwMode="auto">
            <a:xfrm>
              <a:off x="4514771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Line 264"/>
            <p:cNvSpPr>
              <a:spLocks noChangeShapeType="1"/>
            </p:cNvSpPr>
            <p:nvPr/>
          </p:nvSpPr>
          <p:spPr bwMode="auto">
            <a:xfrm>
              <a:off x="4643358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Line 265"/>
            <p:cNvSpPr>
              <a:spLocks noChangeShapeType="1"/>
            </p:cNvSpPr>
            <p:nvPr/>
          </p:nvSpPr>
          <p:spPr bwMode="auto">
            <a:xfrm>
              <a:off x="4770358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Line 266"/>
            <p:cNvSpPr>
              <a:spLocks noChangeShapeType="1"/>
            </p:cNvSpPr>
            <p:nvPr/>
          </p:nvSpPr>
          <p:spPr bwMode="auto">
            <a:xfrm>
              <a:off x="4892596" y="7340401"/>
              <a:ext cx="0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Freeform 267"/>
            <p:cNvSpPr>
              <a:spLocks/>
            </p:cNvSpPr>
            <p:nvPr/>
          </p:nvSpPr>
          <p:spPr bwMode="auto">
            <a:xfrm>
              <a:off x="2352596" y="4776589"/>
              <a:ext cx="2568575" cy="2574925"/>
            </a:xfrm>
            <a:custGeom>
              <a:avLst/>
              <a:gdLst>
                <a:gd name="T0" fmla="*/ 0 w 1618"/>
                <a:gd name="T1" fmla="*/ 0 h 1622"/>
                <a:gd name="T2" fmla="*/ 1618 w 1618"/>
                <a:gd name="T3" fmla="*/ 0 h 1622"/>
                <a:gd name="T4" fmla="*/ 1618 w 1618"/>
                <a:gd name="T5" fmla="*/ 1622 h 1622"/>
                <a:gd name="T6" fmla="*/ 0 w 1618"/>
                <a:gd name="T7" fmla="*/ 1622 h 1622"/>
                <a:gd name="T8" fmla="*/ 0 w 1618"/>
                <a:gd name="T9" fmla="*/ 0 h 1622"/>
                <a:gd name="T10" fmla="*/ 4 w 1618"/>
                <a:gd name="T11" fmla="*/ 0 h 1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8" h="1622">
                  <a:moveTo>
                    <a:pt x="0" y="0"/>
                  </a:moveTo>
                  <a:lnTo>
                    <a:pt x="1618" y="0"/>
                  </a:lnTo>
                  <a:lnTo>
                    <a:pt x="1618" y="1622"/>
                  </a:lnTo>
                  <a:lnTo>
                    <a:pt x="0" y="1622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Line 269"/>
            <p:cNvSpPr>
              <a:spLocks noChangeShapeType="1"/>
            </p:cNvSpPr>
            <p:nvPr/>
          </p:nvSpPr>
          <p:spPr bwMode="auto">
            <a:xfrm flipV="1">
              <a:off x="3636883" y="4776589"/>
              <a:ext cx="0" cy="25749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Line 270"/>
            <p:cNvSpPr>
              <a:spLocks noChangeShapeType="1"/>
            </p:cNvSpPr>
            <p:nvPr/>
          </p:nvSpPr>
          <p:spPr bwMode="auto">
            <a:xfrm>
              <a:off x="2352596" y="6064051"/>
              <a:ext cx="25685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Oval 271"/>
            <p:cNvSpPr>
              <a:spLocks noChangeArrowheads="1"/>
            </p:cNvSpPr>
            <p:nvPr/>
          </p:nvSpPr>
          <p:spPr bwMode="auto">
            <a:xfrm>
              <a:off x="3730546" y="6208514"/>
              <a:ext cx="84138" cy="82550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Oval 272"/>
            <p:cNvSpPr>
              <a:spLocks noChangeArrowheads="1"/>
            </p:cNvSpPr>
            <p:nvPr/>
          </p:nvSpPr>
          <p:spPr bwMode="auto">
            <a:xfrm>
              <a:off x="3397171" y="6041826"/>
              <a:ext cx="84138" cy="84138"/>
            </a:xfrm>
            <a:prstGeom prst="ellipse">
              <a:avLst/>
            </a:prstGeom>
            <a:solidFill>
              <a:schemeClr val="accent6"/>
            </a:solidFill>
            <a:ln w="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Oval 273"/>
            <p:cNvSpPr>
              <a:spLocks noChangeArrowheads="1"/>
            </p:cNvSpPr>
            <p:nvPr/>
          </p:nvSpPr>
          <p:spPr bwMode="auto">
            <a:xfrm>
              <a:off x="3708321" y="5830689"/>
              <a:ext cx="84138" cy="84138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Oval 274"/>
            <p:cNvSpPr>
              <a:spLocks noChangeArrowheads="1"/>
            </p:cNvSpPr>
            <p:nvPr/>
          </p:nvSpPr>
          <p:spPr bwMode="auto">
            <a:xfrm>
              <a:off x="3552746" y="6019601"/>
              <a:ext cx="84138" cy="84138"/>
            </a:xfrm>
            <a:prstGeom prst="ellipse">
              <a:avLst/>
            </a:prstGeom>
            <a:solidFill>
              <a:schemeClr val="accent6"/>
            </a:solidFill>
            <a:ln w="0">
              <a:solidFill>
                <a:schemeClr val="accent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7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Rectangle 276"/>
            <p:cNvSpPr>
              <a:spLocks noChangeArrowheads="1"/>
            </p:cNvSpPr>
            <p:nvPr/>
          </p:nvSpPr>
          <p:spPr bwMode="auto">
            <a:xfrm>
              <a:off x="1965345" y="6815672"/>
              <a:ext cx="2741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-8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30" name="Rectangle 278"/>
            <p:cNvSpPr>
              <a:spLocks noChangeArrowheads="1"/>
            </p:cNvSpPr>
            <p:nvPr/>
          </p:nvSpPr>
          <p:spPr bwMode="auto">
            <a:xfrm>
              <a:off x="1965345" y="6355297"/>
              <a:ext cx="27411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-4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31" name="Rectangle 280"/>
            <p:cNvSpPr>
              <a:spLocks noChangeArrowheads="1"/>
            </p:cNvSpPr>
            <p:nvPr/>
          </p:nvSpPr>
          <p:spPr bwMode="auto">
            <a:xfrm>
              <a:off x="2016641" y="5899685"/>
              <a:ext cx="1715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0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32" name="Rectangle 282"/>
            <p:cNvSpPr>
              <a:spLocks noChangeArrowheads="1"/>
            </p:cNvSpPr>
            <p:nvPr/>
          </p:nvSpPr>
          <p:spPr bwMode="auto">
            <a:xfrm>
              <a:off x="2016641" y="5444072"/>
              <a:ext cx="1715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4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33" name="Rectangle 284"/>
            <p:cNvSpPr>
              <a:spLocks noChangeArrowheads="1"/>
            </p:cNvSpPr>
            <p:nvPr/>
          </p:nvSpPr>
          <p:spPr bwMode="auto">
            <a:xfrm>
              <a:off x="2016641" y="4983697"/>
              <a:ext cx="1715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8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34" name="Rectangle 287"/>
            <p:cNvSpPr>
              <a:spLocks noChangeArrowheads="1"/>
            </p:cNvSpPr>
            <p:nvPr/>
          </p:nvSpPr>
          <p:spPr bwMode="auto">
            <a:xfrm>
              <a:off x="2508153" y="7413426"/>
              <a:ext cx="4456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-20</a:t>
              </a:r>
              <a:endParaRPr kumimoji="1" lang="ja-JP" altLang="ja-JP" sz="7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35" name="Rectangle 289"/>
            <p:cNvSpPr>
              <a:spLocks noChangeArrowheads="1"/>
            </p:cNvSpPr>
            <p:nvPr/>
          </p:nvSpPr>
          <p:spPr bwMode="auto">
            <a:xfrm>
              <a:off x="3008215" y="7413426"/>
              <a:ext cx="4456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-10</a:t>
              </a:r>
              <a:endParaRPr kumimoji="1" lang="ja-JP" altLang="ja-JP" sz="7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36" name="Rectangle 291"/>
            <p:cNvSpPr>
              <a:spLocks noChangeArrowheads="1"/>
            </p:cNvSpPr>
            <p:nvPr/>
          </p:nvSpPr>
          <p:spPr bwMode="auto">
            <a:xfrm>
              <a:off x="3573674" y="7413426"/>
              <a:ext cx="1715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0</a:t>
              </a:r>
              <a:endParaRPr kumimoji="1" lang="ja-JP" altLang="ja-JP" sz="7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37" name="Rectangle 293"/>
            <p:cNvSpPr>
              <a:spLocks noChangeArrowheads="1"/>
            </p:cNvSpPr>
            <p:nvPr/>
          </p:nvSpPr>
          <p:spPr bwMode="auto">
            <a:xfrm>
              <a:off x="4030565" y="7413426"/>
              <a:ext cx="34304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10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38" name="Rectangle 295"/>
            <p:cNvSpPr>
              <a:spLocks noChangeArrowheads="1"/>
            </p:cNvSpPr>
            <p:nvPr/>
          </p:nvSpPr>
          <p:spPr bwMode="auto">
            <a:xfrm>
              <a:off x="4530628" y="7413426"/>
              <a:ext cx="34304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24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20</a:t>
              </a:r>
              <a:endParaRPr kumimoji="1" lang="ja-JP" altLang="ja-JP" sz="7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41" name="Rectangle 196"/>
            <p:cNvSpPr>
              <a:spLocks noChangeArrowheads="1"/>
            </p:cNvSpPr>
            <p:nvPr/>
          </p:nvSpPr>
          <p:spPr bwMode="auto">
            <a:xfrm>
              <a:off x="2656358" y="7911346"/>
              <a:ext cx="20582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PC1 (79.8%)</a:t>
              </a:r>
              <a:endParaRPr kumimoji="1" lang="ja-JP" altLang="ja-JP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42" name="Rectangle 196"/>
            <p:cNvSpPr>
              <a:spLocks noChangeArrowheads="1"/>
            </p:cNvSpPr>
            <p:nvPr/>
          </p:nvSpPr>
          <p:spPr bwMode="auto">
            <a:xfrm rot="16200000">
              <a:off x="580255" y="5884378"/>
              <a:ext cx="20582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8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50" charset="-128"/>
                  <a:cs typeface="Arial" pitchFamily="34" charset="0"/>
                </a:rPr>
                <a:t>PC2 (15.6%)</a:t>
              </a:r>
              <a:endParaRPr kumimoji="1" lang="ja-JP" altLang="ja-JP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Arial" pitchFamily="34" charset="0"/>
              </a:endParaRPr>
            </a:p>
          </p:txBody>
        </p:sp>
        <p:sp>
          <p:nvSpPr>
            <p:cNvPr id="151" name="円/楕円 150"/>
            <p:cNvSpPr/>
            <p:nvPr/>
          </p:nvSpPr>
          <p:spPr>
            <a:xfrm rot="20104393">
              <a:off x="3654528" y="5664459"/>
              <a:ext cx="331745" cy="8184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 rot="5063228">
              <a:off x="3237115" y="5833926"/>
              <a:ext cx="479527" cy="502530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テキスト ボックス 152"/>
            <p:cNvSpPr txBox="1"/>
            <p:nvPr/>
          </p:nvSpPr>
          <p:spPr>
            <a:xfrm>
              <a:off x="2402584" y="6351595"/>
              <a:ext cx="9834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accent6"/>
                  </a:solidFill>
                </a:rPr>
                <a:t>ACR 18h</a:t>
              </a:r>
              <a:endParaRPr kumimoji="1" lang="ja-JP" altLang="en-US" b="1" dirty="0">
                <a:solidFill>
                  <a:schemeClr val="accent6"/>
                </a:solidFill>
              </a:endParaRPr>
            </a:p>
          </p:txBody>
        </p:sp>
        <p:sp>
          <p:nvSpPr>
            <p:cNvPr id="154" name="テキスト ボックス 153"/>
            <p:cNvSpPr txBox="1"/>
            <p:nvPr/>
          </p:nvSpPr>
          <p:spPr>
            <a:xfrm>
              <a:off x="3887708" y="5417939"/>
              <a:ext cx="10853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err="1" smtClean="0"/>
                <a:t>EtOH</a:t>
              </a:r>
              <a:r>
                <a:rPr kumimoji="1" lang="en-US" altLang="ja-JP" b="1" dirty="0" smtClean="0"/>
                <a:t> 18h</a:t>
              </a:r>
              <a:endParaRPr kumimoji="1" lang="ja-JP" altLang="en-US" b="1" dirty="0"/>
            </a:p>
          </p:txBody>
        </p:sp>
      </p:grpSp>
      <p:sp>
        <p:nvSpPr>
          <p:cNvPr id="157" name="テキスト ボックス 156"/>
          <p:cNvSpPr txBox="1"/>
          <p:nvPr/>
        </p:nvSpPr>
        <p:spPr>
          <a:xfrm>
            <a:off x="980728" y="107504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b="1" dirty="0" smtClean="0">
                <a:latin typeface="Arial" pitchFamily="34" charset="0"/>
                <a:cs typeface="Arial" pitchFamily="34" charset="0"/>
              </a:rPr>
              <a:t>A</a:t>
            </a:r>
            <a:endParaRPr kumimoji="1" lang="ja-JP" alt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980728" y="4275257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latin typeface="Arial" pitchFamily="34" charset="0"/>
                <a:cs typeface="Arial" pitchFamily="34" charset="0"/>
              </a:rPr>
              <a:t>B</a:t>
            </a:r>
            <a:endParaRPr kumimoji="1" lang="ja-JP" alt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5410278" y="8360273"/>
            <a:ext cx="1414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 smtClean="0">
                <a:latin typeface="Arial" pitchFamily="34" charset="0"/>
                <a:cs typeface="Arial" pitchFamily="34" charset="0"/>
              </a:rPr>
              <a:t>Fig S1</a:t>
            </a:r>
            <a:endParaRPr kumimoji="1" lang="ja-JP" altLang="en-US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2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54</Words>
  <Application>Microsoft Office PowerPoint</Application>
  <PresentationFormat>画面に合わせる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Soichi Kojima</dc:creator>
  <cp:lastModifiedBy>Soichi Kojima</cp:lastModifiedBy>
  <cp:revision>19</cp:revision>
  <dcterms:created xsi:type="dcterms:W3CDTF">2013-05-24T03:17:31Z</dcterms:created>
  <dcterms:modified xsi:type="dcterms:W3CDTF">2013-06-20T08:17:04Z</dcterms:modified>
</cp:coreProperties>
</file>