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72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3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86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87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33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77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4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75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33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89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54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2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81617-CC37-482F-9813-48493B566C15}" type="datetimeFigureOut">
              <a:rPr lang="en-US" smtClean="0"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62173-CF20-457D-BFF5-FF3D5FFE39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77" name="Picture 201" descr="L:\presentations and manuscipts\manuscripts\CD25 geno\revision\support 2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838200"/>
            <a:ext cx="3886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52600" y="4114800"/>
            <a:ext cx="62484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Figure S2</a:t>
            </a:r>
            <a:r>
              <a:rPr lang="en-US" sz="1400" b="1" dirty="0" smtClean="0"/>
              <a:t>: Decreased CD25 on memory </a:t>
            </a:r>
            <a:r>
              <a:rPr lang="en-US" sz="1400" b="1" dirty="0" err="1" smtClean="0"/>
              <a:t>Treg</a:t>
            </a:r>
            <a:r>
              <a:rPr lang="en-US" sz="1400" b="1" dirty="0" smtClean="0"/>
              <a:t> when stratified by </a:t>
            </a:r>
            <a:r>
              <a:rPr lang="en-US" sz="1400" b="1" i="1" dirty="0" smtClean="0"/>
              <a:t>IL2RA</a:t>
            </a:r>
            <a:r>
              <a:rPr lang="en-US" sz="1400" b="1" dirty="0" smtClean="0"/>
              <a:t>rs12722495.</a:t>
            </a:r>
            <a:r>
              <a:rPr lang="en-US" sz="1400" b="1" dirty="0"/>
              <a:t> </a:t>
            </a:r>
            <a:r>
              <a:rPr lang="en-US" sz="1200" dirty="0" smtClean="0"/>
              <a:t>PBMC </a:t>
            </a:r>
            <a:r>
              <a:rPr lang="en-US" sz="1200" dirty="0"/>
              <a:t>were thawed and stained for CD4, CD25, FOXP3, </a:t>
            </a:r>
            <a:r>
              <a:rPr lang="en-US" sz="1200" dirty="0" err="1"/>
              <a:t>helios</a:t>
            </a:r>
            <a:r>
              <a:rPr lang="en-US" sz="1200" dirty="0"/>
              <a:t> and CD45RA as described in materials and </a:t>
            </a:r>
            <a:r>
              <a:rPr lang="en-US" sz="1200" dirty="0" smtClean="0"/>
              <a:t>methods and gated as shown in Figure 3A.. CD25 </a:t>
            </a:r>
            <a:r>
              <a:rPr lang="en-US" sz="1200" dirty="0"/>
              <a:t>MFI was measured on CD45RA</a:t>
            </a:r>
            <a:r>
              <a:rPr lang="en-US" sz="1200" baseline="30000" dirty="0"/>
              <a:t>+</a:t>
            </a:r>
            <a:r>
              <a:rPr lang="en-US" sz="1200" dirty="0"/>
              <a:t> naïve and CD45RA</a:t>
            </a:r>
            <a:r>
              <a:rPr lang="en-US" sz="1200" baseline="30000" dirty="0"/>
              <a:t>-</a:t>
            </a:r>
            <a:r>
              <a:rPr lang="en-US" sz="1200" dirty="0"/>
              <a:t> memory </a:t>
            </a:r>
            <a:r>
              <a:rPr lang="en-US" sz="1200" dirty="0" err="1" smtClean="0"/>
              <a:t>Treg</a:t>
            </a:r>
            <a:r>
              <a:rPr lang="en-US" sz="1200" dirty="0" smtClean="0"/>
              <a:t> populations </a:t>
            </a:r>
            <a:r>
              <a:rPr lang="en-US" sz="1200" dirty="0"/>
              <a:t>of </a:t>
            </a:r>
            <a:r>
              <a:rPr lang="en-US" sz="1200" dirty="0" smtClean="0"/>
              <a:t>controls with </a:t>
            </a:r>
            <a:r>
              <a:rPr lang="en-US" sz="1200" i="1" dirty="0" smtClean="0"/>
              <a:t>IL2RA</a:t>
            </a:r>
            <a:r>
              <a:rPr lang="en-US" sz="1200" dirty="0" smtClean="0"/>
              <a:t>rs2104286 genotypes: </a:t>
            </a:r>
            <a:r>
              <a:rPr lang="en-US" sz="1200" dirty="0"/>
              <a:t>G/G (▲), A/G (</a:t>
            </a:r>
            <a:r>
              <a:rPr lang="en-US" sz="1200" dirty="0">
                <a:sym typeface="Wingdings"/>
              </a:rPr>
              <a:t></a:t>
            </a:r>
            <a:r>
              <a:rPr lang="en-US" sz="1200" dirty="0"/>
              <a:t>) and A/A (■</a:t>
            </a:r>
            <a:r>
              <a:rPr lang="en-US" sz="1200" dirty="0" smtClean="0"/>
              <a:t>). Statistical </a:t>
            </a:r>
            <a:r>
              <a:rPr lang="en-US" sz="1200" dirty="0"/>
              <a:t>significance for individual pairings using a Mann-Whitney test are shown.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7627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Benaroya Research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Alice Long</dc:creator>
  <cp:lastModifiedBy>Alice Long</cp:lastModifiedBy>
  <cp:revision>2</cp:revision>
  <dcterms:created xsi:type="dcterms:W3CDTF">2013-11-19T18:37:53Z</dcterms:created>
  <dcterms:modified xsi:type="dcterms:W3CDTF">2013-11-19T19:07:08Z</dcterms:modified>
</cp:coreProperties>
</file>