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72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4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6D2FD-2F2C-427B-A734-F6192C53C956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8FFFB-26E5-4D23-9022-AC61133F1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380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6D2FD-2F2C-427B-A734-F6192C53C956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8FFFB-26E5-4D23-9022-AC61133F1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515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6D2FD-2F2C-427B-A734-F6192C53C956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8FFFB-26E5-4D23-9022-AC61133F1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61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6D2FD-2F2C-427B-A734-F6192C53C956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8FFFB-26E5-4D23-9022-AC61133F1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553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6D2FD-2F2C-427B-A734-F6192C53C956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8FFFB-26E5-4D23-9022-AC61133F1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104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6D2FD-2F2C-427B-A734-F6192C53C956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8FFFB-26E5-4D23-9022-AC61133F1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448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6D2FD-2F2C-427B-A734-F6192C53C956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8FFFB-26E5-4D23-9022-AC61133F1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820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6D2FD-2F2C-427B-A734-F6192C53C956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8FFFB-26E5-4D23-9022-AC61133F1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34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6D2FD-2F2C-427B-A734-F6192C53C956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8FFFB-26E5-4D23-9022-AC61133F1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764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6D2FD-2F2C-427B-A734-F6192C53C956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8FFFB-26E5-4D23-9022-AC61133F1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51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6D2FD-2F2C-427B-A734-F6192C53C956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8FFFB-26E5-4D23-9022-AC61133F1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748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B6D2FD-2F2C-427B-A734-F6192C53C956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8FFFB-26E5-4D23-9022-AC61133F1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935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277969"/>
              </p:ext>
            </p:extLst>
          </p:nvPr>
        </p:nvGraphicFramePr>
        <p:xfrm>
          <a:off x="304800" y="3124200"/>
          <a:ext cx="2592387" cy="3408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Prism 6" r:id="rId3" imgW="2817342" imgH="3706345" progId="Prism6.Document">
                  <p:embed/>
                </p:oleObj>
              </mc:Choice>
              <mc:Fallback>
                <p:oleObj name="Prism 6" r:id="rId3" imgW="2817342" imgH="3706345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4800" y="3124200"/>
                        <a:ext cx="2592387" cy="3408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3352800" y="3505200"/>
            <a:ext cx="54864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/>
              <a:t>Figure S3</a:t>
            </a:r>
            <a:r>
              <a:rPr lang="en-US" sz="1200" b="1" dirty="0" smtClean="0"/>
              <a:t>: Therapy and disease status do not correlate with response to IL-2 in CD25</a:t>
            </a:r>
            <a:r>
              <a:rPr lang="en-US" sz="1200" b="1" baseline="30000" dirty="0" smtClean="0"/>
              <a:t>hi</a:t>
            </a:r>
            <a:r>
              <a:rPr lang="en-US" sz="1200" b="1" dirty="0" smtClean="0"/>
              <a:t> cells of the T1D, MS or SLE cohorts.</a:t>
            </a:r>
            <a:r>
              <a:rPr lang="en-US" sz="1200" dirty="0" smtClean="0"/>
              <a:t>  Data from Figure 1A were analyzed against clinical parameters for the</a:t>
            </a:r>
            <a:r>
              <a:rPr lang="en-US" sz="1200" b="1" dirty="0" smtClean="0"/>
              <a:t> (A) </a:t>
            </a:r>
            <a:r>
              <a:rPr lang="en-US" sz="1200" dirty="0" smtClean="0"/>
              <a:t>T1D, </a:t>
            </a:r>
            <a:r>
              <a:rPr lang="en-US" sz="1200" b="1" dirty="0" smtClean="0"/>
              <a:t>(B-C) </a:t>
            </a:r>
            <a:r>
              <a:rPr lang="en-US" sz="1200" dirty="0" smtClean="0"/>
              <a:t>MS and </a:t>
            </a:r>
            <a:r>
              <a:rPr lang="en-US" sz="1200" b="1" dirty="0" smtClean="0"/>
              <a:t>(D) </a:t>
            </a:r>
            <a:r>
              <a:rPr lang="en-US" sz="1200" dirty="0" smtClean="0"/>
              <a:t>SLE cohorts.  Statistical </a:t>
            </a:r>
            <a:r>
              <a:rPr lang="en-US" sz="1200" dirty="0"/>
              <a:t>significance was determined using </a:t>
            </a:r>
            <a:r>
              <a:rPr lang="en-US" sz="1200" dirty="0" smtClean="0"/>
              <a:t>linear regression in (A, C) and a Mann Whitney test in (B). The </a:t>
            </a:r>
            <a:r>
              <a:rPr lang="en-US" sz="1200" dirty="0"/>
              <a:t>mean pSTAT5 response is indicated for each </a:t>
            </a:r>
            <a:r>
              <a:rPr lang="en-US" sz="1200" dirty="0" smtClean="0"/>
              <a:t>group in (B, D). </a:t>
            </a:r>
            <a:r>
              <a:rPr lang="en-US" sz="1200" i="1" dirty="0"/>
              <a:t>IL2RA</a:t>
            </a:r>
            <a:r>
              <a:rPr lang="en-US" sz="1200" dirty="0"/>
              <a:t>rs2104286 genotype is noted by solid black (A/A), solid grey (A/G) and open (G/G) </a:t>
            </a:r>
            <a:r>
              <a:rPr lang="en-US" sz="1200" dirty="0" smtClean="0"/>
              <a:t>symbols where measured in the T1D and MS cohorts. </a:t>
            </a:r>
            <a:endParaRPr lang="en-US" sz="1200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8324521"/>
              </p:ext>
            </p:extLst>
          </p:nvPr>
        </p:nvGraphicFramePr>
        <p:xfrm>
          <a:off x="228600" y="449263"/>
          <a:ext cx="3095625" cy="2522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Prism 6" r:id="rId5" imgW="3640612" imgH="2964068" progId="Prism6.Document">
                  <p:embed/>
                </p:oleObj>
              </mc:Choice>
              <mc:Fallback>
                <p:oleObj name="Prism 6" r:id="rId5" imgW="3640612" imgH="2964068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8600" y="449263"/>
                        <a:ext cx="3095625" cy="2522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81000" y="3048000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" y="304800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0792486"/>
              </p:ext>
            </p:extLst>
          </p:nvPr>
        </p:nvGraphicFramePr>
        <p:xfrm>
          <a:off x="5791200" y="609600"/>
          <a:ext cx="2898775" cy="2360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" name="Prism 6" r:id="rId7" imgW="3246120" imgH="2642400" progId="Prism6.Document">
                  <p:embed/>
                </p:oleObj>
              </mc:Choice>
              <mc:Fallback>
                <p:oleObj name="Prism 6" r:id="rId7" imgW="3246120" imgH="2642400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791200" y="609600"/>
                        <a:ext cx="2898775" cy="2360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048000" y="304800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4846705"/>
              </p:ext>
            </p:extLst>
          </p:nvPr>
        </p:nvGraphicFramePr>
        <p:xfrm>
          <a:off x="3200400" y="381000"/>
          <a:ext cx="2597150" cy="2801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" name="Prism 6" r:id="rId9" imgW="2936186" imgH="3166834" progId="Prism6.Document">
                  <p:embed/>
                </p:oleObj>
              </mc:Choice>
              <mc:Fallback>
                <p:oleObj name="Prism 6" r:id="rId9" imgW="2936186" imgH="3166834" progId="Prism6.Document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381000"/>
                        <a:ext cx="2597150" cy="2801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638800" y="3048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20210902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124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Prism 6</vt:lpstr>
      <vt:lpstr>PowerPoint Presentation</vt:lpstr>
    </vt:vector>
  </TitlesOfParts>
  <Company>Benaroya Research Institute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Alice Long</dc:creator>
  <cp:lastModifiedBy>Alice Long</cp:lastModifiedBy>
  <cp:revision>15</cp:revision>
  <dcterms:created xsi:type="dcterms:W3CDTF">2013-10-20T20:46:30Z</dcterms:created>
  <dcterms:modified xsi:type="dcterms:W3CDTF">2013-11-19T18:34:19Z</dcterms:modified>
</cp:coreProperties>
</file>