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FFA7E91-FFF1-433B-B1F6-CAC70F764A4F}" type="datetimeFigureOut">
              <a:rPr lang="en-US"/>
              <a:pPr>
                <a:defRPr/>
              </a:pPr>
              <a:t>8/16/2013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FE7BDA3-7349-4717-95AC-E2D4461D0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3292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FD61F1-E38D-4009-A277-3313AF4B06C8}" type="datetimeFigureOut">
              <a:rPr lang="en-US"/>
              <a:pPr>
                <a:defRPr/>
              </a:pPr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00467-B92C-4052-BCFC-0AD2231202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68C86-808D-442C-AE50-48B6FECCAA1D}" type="datetimeFigureOut">
              <a:rPr lang="en-US"/>
              <a:pPr>
                <a:defRPr/>
              </a:pPr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19E04-3675-48CD-8D60-0D6E03A457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FA42C-9B0B-4C6B-88FF-F507C6689012}" type="datetimeFigureOut">
              <a:rPr lang="en-US"/>
              <a:pPr>
                <a:defRPr/>
              </a:pPr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2146F-C15B-4BCF-A8E7-961EFD860A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28E7F-BD17-457B-ACEF-C18C4B3966B6}" type="datetimeFigureOut">
              <a:rPr lang="en-US"/>
              <a:pPr>
                <a:defRPr/>
              </a:pPr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4AFFF-C072-48F7-A262-2C54A410A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5422B-06C7-447C-A705-03D778A64007}" type="datetimeFigureOut">
              <a:rPr lang="en-US"/>
              <a:pPr>
                <a:defRPr/>
              </a:pPr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D66E9-AE4F-441B-B1D4-C3678EE478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19FA6-D442-458D-B779-CC79C48D3693}" type="datetimeFigureOut">
              <a:rPr lang="en-US"/>
              <a:pPr>
                <a:defRPr/>
              </a:pPr>
              <a:t>8/16/2013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53106-FD9C-4538-9AAB-D642188991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590AA-22AE-4002-8D0A-501D0C48E116}" type="datetimeFigureOut">
              <a:rPr lang="en-US"/>
              <a:pPr>
                <a:defRPr/>
              </a:pPr>
              <a:t>8/16/2013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6E7CD-DE2C-4E1B-9677-E9A6358C24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304D5-B97F-41C6-917C-D47A04B8E283}" type="datetimeFigureOut">
              <a:rPr lang="en-US"/>
              <a:pPr>
                <a:defRPr/>
              </a:pPr>
              <a:t>8/16/2013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70FDD-5CAC-4ABC-9328-B13EB494A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BB5A3-9444-4A45-9D14-86F318A625B4}" type="datetimeFigureOut">
              <a:rPr lang="en-US"/>
              <a:pPr>
                <a:defRPr/>
              </a:pPr>
              <a:t>8/16/2013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DB844-76B9-48A0-96AE-6D23152AED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E2240-E165-4E90-A0F5-73E129578A11}" type="datetimeFigureOut">
              <a:rPr lang="en-US"/>
              <a:pPr>
                <a:defRPr/>
              </a:pPr>
              <a:t>8/16/2013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11D64-429D-41A2-941A-0034C8319E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3F9B8-40B7-4A3F-8C77-09BF3C6C0D53}" type="datetimeFigureOut">
              <a:rPr lang="en-US"/>
              <a:pPr>
                <a:defRPr/>
              </a:pPr>
              <a:t>8/16/2013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6EA2F5-3077-49A2-B754-A9E6E8300F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0E04F54-71E7-4BCD-99F2-CFCC6AC76B29}" type="datetimeFigureOut">
              <a:rPr lang="en-US"/>
              <a:pPr>
                <a:defRPr/>
              </a:pPr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7945AF0-9D53-44BB-B28E-A5B7D7EB83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05" name="Group 45"/>
          <p:cNvGraphicFramePr>
            <a:graphicFrameLocks noGrp="1"/>
          </p:cNvGraphicFramePr>
          <p:nvPr/>
        </p:nvGraphicFramePr>
        <p:xfrm>
          <a:off x="152400" y="762000"/>
          <a:ext cx="8839200" cy="3688080"/>
        </p:xfrm>
        <a:graphic>
          <a:graphicData uri="http://schemas.openxmlformats.org/drawingml/2006/table">
            <a:tbl>
              <a:tblPr/>
              <a:tblGrid>
                <a:gridCol w="685800"/>
                <a:gridCol w="1143000"/>
                <a:gridCol w="838200"/>
                <a:gridCol w="1752600"/>
                <a:gridCol w="4419600"/>
              </a:tblGrid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Gene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SNP500Cancer SNP ID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Nucleotide Change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Corresponding Amino Acid Change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Known Effects of SNP/ Amino Acid Change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875"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CYP1B1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rs10012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 C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gly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 arg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(amino acid #48)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Protective against head and neck cancers in North Indians. (Singh, A., 2008)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Alters surface area of protein, impacting interactions with redox partners and metabolic capacity. (Lewis, D., 2003)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Decreases metabolic capacity of B[</a:t>
                      </a:r>
                      <a:r>
                        <a:rPr kumimoji="0" 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]P 7,8-diol. (Shimada, T., 2001)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30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rs1056836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 G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leu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 val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(amino acid #432)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Protective against breast cancer in Nigerians. (Okobia, M., 2009)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Protective against lung cancer in African Americans, but a risk factor for lung cancer in Caucasians. (Wenzlaff, A., 2005)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Alters surface area of protein, impacting interactions with redox partners and metabolic capacity. (Lewis, D., 2003)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Decreases metabolic capacity in </a:t>
                      </a:r>
                      <a:r>
                        <a:rPr kumimoji="0" 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vitro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reactions, but no change in metabolic capacity in </a:t>
                      </a:r>
                      <a:r>
                        <a:rPr kumimoji="0" 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S. typhimurium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model. (Shimada, T., 2001; Shimada, T., 1999)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rs1056837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 C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asp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 asp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(silent mutation- amino acid #449)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GSTM3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rs7483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 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val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 ile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(amino acid #224)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No conformational change predicted in </a:t>
                      </a:r>
                      <a:r>
                        <a:rPr kumimoji="0" 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silico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studies, but increases metabolic capacity in </a:t>
                      </a:r>
                      <a:r>
                        <a:rPr kumimoji="0" lang="en-US" sz="10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vitro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reactions. (Tetlow, N., 2004)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NQO1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rs689453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 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glu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 glu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(silent mutation- amino acid #24)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03" name="TextBox 2"/>
          <p:cNvSpPr txBox="1">
            <a:spLocks noChangeArrowheads="1"/>
          </p:cNvSpPr>
          <p:nvPr/>
        </p:nvSpPr>
        <p:spPr bwMode="auto">
          <a:xfrm>
            <a:off x="152400" y="152400"/>
            <a:ext cx="6096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>
                <a:cs typeface="Arial" charset="0"/>
              </a:rPr>
              <a:t>Part 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12" name="Group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0414566"/>
              </p:ext>
            </p:extLst>
          </p:nvPr>
        </p:nvGraphicFramePr>
        <p:xfrm>
          <a:off x="152400" y="182880"/>
          <a:ext cx="8839200" cy="6675120"/>
        </p:xfrm>
        <a:graphic>
          <a:graphicData uri="http://schemas.openxmlformats.org/drawingml/2006/table">
            <a:tbl>
              <a:tblPr/>
              <a:tblGrid>
                <a:gridCol w="685800"/>
                <a:gridCol w="1143000"/>
                <a:gridCol w="838200"/>
                <a:gridCol w="1447800"/>
                <a:gridCol w="4724400"/>
              </a:tblGrid>
              <a:tr h="3492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Gene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SNP500Cancer SNP ID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Nucleotide Change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Corresponding Amino Acid Change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Known Effects of SNP/ Amino Acid Change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92563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XRCC1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rs25487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 A</a:t>
                      </a:r>
                      <a:endParaRPr kumimoji="0" 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arg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 gln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(amino acid #399)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Causes conformational change of protein due to loss of an 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  <a:cs typeface="Arial" charset="0"/>
                        </a:rPr>
                        <a:t>a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-helix. (Monaco, R., 2007)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Protective against lung cancer in North Indians. 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Pachouri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S., 2007)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Risk factor for prostate cancer in Southern Chinese. 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Xu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Z., 2007)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Protective against high-risk colorectal adenoma in Norwegians. 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Skjelbred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C., 2006)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Risk factor for breast cancer in pre-menopausal South Indian women. 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Chacko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P., 2005)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Risk factor for acute lymphoblastic leukemia in South Indian children. (Hong, Y.-C., 2005)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Risk factor for colorectal cancer in South Koreans. (Joseph, T., 2005)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Increased progression-free survival  following treatment of non-small cell lung cancer in South Koreans. (Yoon, S., 2005)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Increased resistance to radiation challenge in fibroblasts, but increased micronuclei formation in lymphocytes. 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Alsbeih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G., 2007;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Godderis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L., 2004)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Protective against pancreatic cancer in Northern Californian (Caucasian, African American and Asian) men. 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Duell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E., 2004)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Risk factor for esophageal squamous cell carcinoma in Chinese. (Yu, H.-P., 2004)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Associated with </a:t>
                      </a: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p53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mutations in Taiwanese oral cancer patients. (Hsieh, L.-L., 2003)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Protective against bladder cancer in Northern Italians who are heavy smokers.(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Shen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M., 2003)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Increased sister chromatid exchange in Taiwanese factory workers who were also heavy smokers. (Lei, Y.-C., 2002)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Protective against non-melanoma skin cancer in New 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Hampshirites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(Caucasians). (Nelson, H., 2002)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Associated with increased B[</a:t>
                      </a:r>
                      <a:r>
                        <a:rPr kumimoji="0" lang="en-US" sz="10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]P-DNA adduct formation in male smokers with lung cancer. 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Pastorelli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R., 2002)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Protective against breast cancer in North Carolinian (African American) women. 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Duell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E., 2001)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rs25489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 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arg </a:t>
                      </a:r>
                      <a:r>
                        <a:rPr kumimoji="0" lang="en-US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 his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  <a:sym typeface="Wingdings" pitchFamily="2" charset="2"/>
                        </a:rPr>
                        <a:t>(amino acid #280)</a:t>
                      </a:r>
                      <a:endParaRPr kumimoji="0" lang="en-US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Risk factor for high-risk colorectal adenoma in Norwegians. 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Skjelbred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C., 2006)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Risk factor for dysplastic leukoplakia in South Indians. 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Ramachandran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S., 2006)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Protective against breast cancer in post-menopausal South Indian women. 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Chacko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P., 2005)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Associated with increased DNA damage in Belgian industrial plant workers. 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Mateuca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R., 2005)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Associated with increased DNA strand breaks in healthy cancer-free Hungarians. 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Tuimala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J., 2002)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Risk factor for lung cancer in Chinese miners. (</a:t>
                      </a:r>
                      <a:r>
                        <a:rPr kumimoji="0" 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Ratnasinghe</a:t>
                      </a:r>
                      <a:r>
                        <a:rPr kumimoji="0" 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, D., 2001)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10" name="TextBox 2"/>
          <p:cNvSpPr txBox="1">
            <a:spLocks noChangeArrowheads="1"/>
          </p:cNvSpPr>
          <p:nvPr/>
        </p:nvSpPr>
        <p:spPr bwMode="auto">
          <a:xfrm>
            <a:off x="152400" y="0"/>
            <a:ext cx="6096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b="1" dirty="0">
                <a:cs typeface="Arial" charset="0"/>
              </a:rPr>
              <a:t>Part 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3429</TotalTime>
  <Words>743</Words>
  <Application>Microsoft Office PowerPoint</Application>
  <PresentationFormat>On-screen Show (4:3)</PresentationFormat>
  <Paragraphs>77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Columbia University Medical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Shoba S. Iyer</dc:creator>
  <cp:lastModifiedBy>jjl2187</cp:lastModifiedBy>
  <cp:revision>33</cp:revision>
  <dcterms:created xsi:type="dcterms:W3CDTF">2011-06-17T20:16:09Z</dcterms:created>
  <dcterms:modified xsi:type="dcterms:W3CDTF">2013-08-16T14:13:34Z</dcterms:modified>
</cp:coreProperties>
</file>