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50" d="100"/>
          <a:sy n="150" d="100"/>
        </p:scale>
        <p:origin x="-372" y="43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G:\R\alpha7%20&amp;%20NMDA%20test\OF%20&amp;%20EPM%20Anxiety\Copy%20of%20alpha7%20loco%20&amp;%20curi%20data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G:\R\alpha7%20&amp;%20NMDA%20test\OF%20&amp;%20EPM%20Anxiety\Copy%20of%20alpha7%20loco%20&amp;%20curi%20data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G:\R\alpha7%20&amp;%20NMDA%20test\OF%20&amp;%20EPM%20Anxiety\Copy%20of%20alpha7%20loco%20&amp;%20curi%20data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G:\R\alpha7%20&amp;%20NMDA%20test\OF%20&amp;%20EPM%20Anxiety\Copy%20of%20alpha7%20loco%20&amp;%20curi%20data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R\alpha7%20&amp;%20NMDA%20test\OF%20&amp;%20EPM%20Anxiety\Copy%20of%20alpha7%20loco%20&amp;%20curi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0410131551258577"/>
          <c:y val="3.7840995889223406E-2"/>
          <c:w val="0.90995768710729341"/>
          <c:h val="0.85190305213412099"/>
        </c:manualLayout>
      </c:layout>
      <c:lineChart>
        <c:grouping val="standard"/>
        <c:ser>
          <c:idx val="0"/>
          <c:order val="0"/>
          <c:tx>
            <c:strRef>
              <c:f>Sheet2!$B$53</c:f>
              <c:strCache>
                <c:ptCount val="1"/>
                <c:pt idx="0">
                  <c:v>Saline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Sheet2!$D$60:$O$60</c:f>
                <c:numCache>
                  <c:formatCode>General</c:formatCode>
                  <c:ptCount val="12"/>
                  <c:pt idx="0">
                    <c:v>59.825274692754171</c:v>
                  </c:pt>
                  <c:pt idx="1">
                    <c:v>27.142286265230187</c:v>
                  </c:pt>
                  <c:pt idx="2">
                    <c:v>23.781300732934323</c:v>
                  </c:pt>
                  <c:pt idx="3">
                    <c:v>33.113960674229098</c:v>
                  </c:pt>
                  <c:pt idx="4">
                    <c:v>18.899203532950629</c:v>
                  </c:pt>
                  <c:pt idx="5">
                    <c:v>21.757805872884251</c:v>
                  </c:pt>
                  <c:pt idx="6">
                    <c:v>28.19077112672829</c:v>
                  </c:pt>
                  <c:pt idx="7">
                    <c:v>13.67846954525722</c:v>
                  </c:pt>
                  <c:pt idx="8">
                    <c:v>41.477539022780071</c:v>
                  </c:pt>
                  <c:pt idx="9">
                    <c:v>36.88664173687188</c:v>
                  </c:pt>
                  <c:pt idx="10">
                    <c:v>22.529580790196928</c:v>
                  </c:pt>
                  <c:pt idx="11">
                    <c:v>40.513306978424289</c:v>
                  </c:pt>
                </c:numCache>
              </c:numRef>
            </c:plus>
            <c:minus>
              <c:numRef>
                <c:f>Sheet2!$D$60:$O$60</c:f>
                <c:numCache>
                  <c:formatCode>General</c:formatCode>
                  <c:ptCount val="12"/>
                  <c:pt idx="0">
                    <c:v>59.825274692754171</c:v>
                  </c:pt>
                  <c:pt idx="1">
                    <c:v>27.142286265230187</c:v>
                  </c:pt>
                  <c:pt idx="2">
                    <c:v>23.781300732934323</c:v>
                  </c:pt>
                  <c:pt idx="3">
                    <c:v>33.113960674229098</c:v>
                  </c:pt>
                  <c:pt idx="4">
                    <c:v>18.899203532950629</c:v>
                  </c:pt>
                  <c:pt idx="5">
                    <c:v>21.757805872884251</c:v>
                  </c:pt>
                  <c:pt idx="6">
                    <c:v>28.19077112672829</c:v>
                  </c:pt>
                  <c:pt idx="7">
                    <c:v>13.67846954525722</c:v>
                  </c:pt>
                  <c:pt idx="8">
                    <c:v>41.477539022780071</c:v>
                  </c:pt>
                  <c:pt idx="9">
                    <c:v>36.88664173687188</c:v>
                  </c:pt>
                  <c:pt idx="10">
                    <c:v>22.529580790196928</c:v>
                  </c:pt>
                  <c:pt idx="11">
                    <c:v>40.513306978424289</c:v>
                  </c:pt>
                </c:numCache>
              </c:numRef>
            </c:minus>
          </c:errBars>
          <c:cat>
            <c:numRef>
              <c:f>Sheet2!$D$51:$O$51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Sheet2!$D$53:$O$53</c:f>
              <c:numCache>
                <c:formatCode>General</c:formatCode>
                <c:ptCount val="12"/>
                <c:pt idx="0">
                  <c:v>501.71428571428567</c:v>
                </c:pt>
                <c:pt idx="1">
                  <c:v>316</c:v>
                </c:pt>
                <c:pt idx="2">
                  <c:v>203.42857142857142</c:v>
                </c:pt>
                <c:pt idx="3">
                  <c:v>191.85714285714306</c:v>
                </c:pt>
                <c:pt idx="4">
                  <c:v>160.42857142857142</c:v>
                </c:pt>
                <c:pt idx="5">
                  <c:v>167.57142857142861</c:v>
                </c:pt>
                <c:pt idx="6">
                  <c:v>115.85714285714285</c:v>
                </c:pt>
                <c:pt idx="7">
                  <c:v>65.714285714285722</c:v>
                </c:pt>
                <c:pt idx="8">
                  <c:v>151.85714285714306</c:v>
                </c:pt>
                <c:pt idx="9">
                  <c:v>135.57142857142861</c:v>
                </c:pt>
                <c:pt idx="10">
                  <c:v>52.285714285714285</c:v>
                </c:pt>
                <c:pt idx="11">
                  <c:v>116.42857142857136</c:v>
                </c:pt>
              </c:numCache>
            </c:numRef>
          </c:val>
        </c:ser>
        <c:ser>
          <c:idx val="1"/>
          <c:order val="1"/>
          <c:tx>
            <c:strRef>
              <c:f>Sheet2!$B$54</c:f>
              <c:strCache>
                <c:ptCount val="1"/>
                <c:pt idx="0">
                  <c:v>TAT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Sheet2!$D$61:$O$61</c:f>
                <c:numCache>
                  <c:formatCode>General</c:formatCode>
                  <c:ptCount val="12"/>
                  <c:pt idx="0">
                    <c:v>45.967552393137886</c:v>
                  </c:pt>
                  <c:pt idx="1">
                    <c:v>45.452748882244478</c:v>
                  </c:pt>
                  <c:pt idx="2">
                    <c:v>25.834126971936087</c:v>
                  </c:pt>
                  <c:pt idx="3">
                    <c:v>23.960947062396826</c:v>
                  </c:pt>
                  <c:pt idx="4">
                    <c:v>46.537462863111145</c:v>
                  </c:pt>
                  <c:pt idx="5">
                    <c:v>30.097636532919378</c:v>
                  </c:pt>
                  <c:pt idx="6">
                    <c:v>44.889753252718421</c:v>
                  </c:pt>
                  <c:pt idx="7">
                    <c:v>53.171182074264628</c:v>
                  </c:pt>
                  <c:pt idx="8">
                    <c:v>37.085344158073426</c:v>
                  </c:pt>
                  <c:pt idx="9">
                    <c:v>42.906197675182028</c:v>
                  </c:pt>
                  <c:pt idx="10">
                    <c:v>29.401975962104835</c:v>
                  </c:pt>
                  <c:pt idx="11">
                    <c:v>5.230658501545328</c:v>
                  </c:pt>
                </c:numCache>
              </c:numRef>
            </c:plus>
            <c:minus>
              <c:numRef>
                <c:f>Sheet2!$D$61:$O$61</c:f>
                <c:numCache>
                  <c:formatCode>General</c:formatCode>
                  <c:ptCount val="12"/>
                  <c:pt idx="0">
                    <c:v>45.967552393137886</c:v>
                  </c:pt>
                  <c:pt idx="1">
                    <c:v>45.452748882244478</c:v>
                  </c:pt>
                  <c:pt idx="2">
                    <c:v>25.834126971936087</c:v>
                  </c:pt>
                  <c:pt idx="3">
                    <c:v>23.960947062396826</c:v>
                  </c:pt>
                  <c:pt idx="4">
                    <c:v>46.537462863111145</c:v>
                  </c:pt>
                  <c:pt idx="5">
                    <c:v>30.097636532919378</c:v>
                  </c:pt>
                  <c:pt idx="6">
                    <c:v>44.889753252718421</c:v>
                  </c:pt>
                  <c:pt idx="7">
                    <c:v>53.171182074264628</c:v>
                  </c:pt>
                  <c:pt idx="8">
                    <c:v>37.085344158073426</c:v>
                  </c:pt>
                  <c:pt idx="9">
                    <c:v>42.906197675182028</c:v>
                  </c:pt>
                  <c:pt idx="10">
                    <c:v>29.401975962104835</c:v>
                  </c:pt>
                  <c:pt idx="11">
                    <c:v>5.230658501545328</c:v>
                  </c:pt>
                </c:numCache>
              </c:numRef>
            </c:minus>
          </c:errBars>
          <c:cat>
            <c:numRef>
              <c:f>Sheet2!$D$51:$O$51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Sheet2!$D$54:$O$54</c:f>
              <c:numCache>
                <c:formatCode>General</c:formatCode>
                <c:ptCount val="12"/>
                <c:pt idx="0">
                  <c:v>497.857142857143</c:v>
                </c:pt>
                <c:pt idx="1">
                  <c:v>383.28571428571399</c:v>
                </c:pt>
                <c:pt idx="2">
                  <c:v>227.42857142857142</c:v>
                </c:pt>
                <c:pt idx="3">
                  <c:v>166.85714285714306</c:v>
                </c:pt>
                <c:pt idx="4">
                  <c:v>185.42857142857142</c:v>
                </c:pt>
                <c:pt idx="5">
                  <c:v>146.85714285714306</c:v>
                </c:pt>
                <c:pt idx="6">
                  <c:v>154.142857142857</c:v>
                </c:pt>
                <c:pt idx="7">
                  <c:v>147.28571428571428</c:v>
                </c:pt>
                <c:pt idx="8">
                  <c:v>86.714285714285722</c:v>
                </c:pt>
                <c:pt idx="9">
                  <c:v>82.857142857142819</c:v>
                </c:pt>
                <c:pt idx="10">
                  <c:v>70.428571428571388</c:v>
                </c:pt>
                <c:pt idx="11">
                  <c:v>89.285714285713993</c:v>
                </c:pt>
              </c:numCache>
            </c:numRef>
          </c:val>
        </c:ser>
        <c:ser>
          <c:idx val="2"/>
          <c:order val="2"/>
          <c:tx>
            <c:strRef>
              <c:f>Sheet2!$B$55</c:f>
              <c:strCache>
                <c:ptCount val="1"/>
                <c:pt idx="0">
                  <c:v>TAT-α7-1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Sheet2!$D$62:$O$62</c:f>
                <c:numCache>
                  <c:formatCode>General</c:formatCode>
                  <c:ptCount val="12"/>
                  <c:pt idx="0">
                    <c:v>25.137558063519744</c:v>
                  </c:pt>
                  <c:pt idx="1">
                    <c:v>37.874898501618873</c:v>
                  </c:pt>
                  <c:pt idx="2">
                    <c:v>35.108448763839952</c:v>
                  </c:pt>
                  <c:pt idx="3">
                    <c:v>42.529541553629542</c:v>
                  </c:pt>
                  <c:pt idx="4">
                    <c:v>36.479799802778437</c:v>
                  </c:pt>
                  <c:pt idx="5">
                    <c:v>35.834274627725279</c:v>
                  </c:pt>
                  <c:pt idx="6">
                    <c:v>32.217391537185584</c:v>
                  </c:pt>
                  <c:pt idx="7">
                    <c:v>33.641403770042729</c:v>
                  </c:pt>
                  <c:pt idx="8">
                    <c:v>17.641716433787213</c:v>
                  </c:pt>
                  <c:pt idx="9">
                    <c:v>38.191975389170274</c:v>
                  </c:pt>
                  <c:pt idx="10">
                    <c:v>35.258231055213955</c:v>
                  </c:pt>
                  <c:pt idx="11">
                    <c:v>57.028379874507358</c:v>
                  </c:pt>
                </c:numCache>
              </c:numRef>
            </c:plus>
            <c:minus>
              <c:numRef>
                <c:f>Sheet2!$D$62:$O$62</c:f>
                <c:numCache>
                  <c:formatCode>General</c:formatCode>
                  <c:ptCount val="12"/>
                  <c:pt idx="0">
                    <c:v>25.137558063519744</c:v>
                  </c:pt>
                  <c:pt idx="1">
                    <c:v>37.874898501618873</c:v>
                  </c:pt>
                  <c:pt idx="2">
                    <c:v>35.108448763839952</c:v>
                  </c:pt>
                  <c:pt idx="3">
                    <c:v>42.529541553629542</c:v>
                  </c:pt>
                  <c:pt idx="4">
                    <c:v>36.479799802778437</c:v>
                  </c:pt>
                  <c:pt idx="5">
                    <c:v>35.834274627725279</c:v>
                  </c:pt>
                  <c:pt idx="6">
                    <c:v>32.217391537185584</c:v>
                  </c:pt>
                  <c:pt idx="7">
                    <c:v>33.641403770042729</c:v>
                  </c:pt>
                  <c:pt idx="8">
                    <c:v>17.641716433787213</c:v>
                  </c:pt>
                  <c:pt idx="9">
                    <c:v>38.191975389170274</c:v>
                  </c:pt>
                  <c:pt idx="10">
                    <c:v>35.258231055213955</c:v>
                  </c:pt>
                  <c:pt idx="11">
                    <c:v>57.028379874507358</c:v>
                  </c:pt>
                </c:numCache>
              </c:numRef>
            </c:minus>
          </c:errBars>
          <c:cat>
            <c:numRef>
              <c:f>Sheet2!$D$51:$O$51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Sheet2!$D$55:$O$55</c:f>
              <c:numCache>
                <c:formatCode>General</c:formatCode>
                <c:ptCount val="12"/>
                <c:pt idx="0">
                  <c:v>446.25</c:v>
                </c:pt>
                <c:pt idx="1">
                  <c:v>309.5</c:v>
                </c:pt>
                <c:pt idx="2">
                  <c:v>215</c:v>
                </c:pt>
                <c:pt idx="3">
                  <c:v>181</c:v>
                </c:pt>
                <c:pt idx="4">
                  <c:v>132.875</c:v>
                </c:pt>
                <c:pt idx="5">
                  <c:v>102</c:v>
                </c:pt>
                <c:pt idx="6">
                  <c:v>106.75</c:v>
                </c:pt>
                <c:pt idx="7">
                  <c:v>94.624999999999986</c:v>
                </c:pt>
                <c:pt idx="8">
                  <c:v>35.75</c:v>
                </c:pt>
                <c:pt idx="9">
                  <c:v>65.25</c:v>
                </c:pt>
                <c:pt idx="10">
                  <c:v>91.5</c:v>
                </c:pt>
                <c:pt idx="11">
                  <c:v>162.125</c:v>
                </c:pt>
              </c:numCache>
            </c:numRef>
          </c:val>
        </c:ser>
        <c:ser>
          <c:idx val="3"/>
          <c:order val="3"/>
          <c:tx>
            <c:strRef>
              <c:f>Sheet2!$B$56</c:f>
              <c:strCache>
                <c:ptCount val="1"/>
                <c:pt idx="0">
                  <c:v>TAT-α7-2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Sheet2!$D$63:$O$63</c:f>
                <c:numCache>
                  <c:formatCode>General</c:formatCode>
                  <c:ptCount val="12"/>
                  <c:pt idx="0">
                    <c:v>48.004960061187283</c:v>
                  </c:pt>
                  <c:pt idx="1">
                    <c:v>27.81026275110889</c:v>
                  </c:pt>
                  <c:pt idx="2">
                    <c:v>38.655889302637632</c:v>
                  </c:pt>
                  <c:pt idx="3">
                    <c:v>34.945762965005493</c:v>
                  </c:pt>
                  <c:pt idx="4">
                    <c:v>31.788705940897067</c:v>
                  </c:pt>
                  <c:pt idx="5">
                    <c:v>18.563490366931912</c:v>
                  </c:pt>
                  <c:pt idx="6">
                    <c:v>18.662361323228371</c:v>
                  </c:pt>
                  <c:pt idx="7">
                    <c:v>23.550688326138594</c:v>
                  </c:pt>
                  <c:pt idx="8">
                    <c:v>26.870316129306868</c:v>
                  </c:pt>
                  <c:pt idx="9">
                    <c:v>37.357746057225974</c:v>
                  </c:pt>
                  <c:pt idx="10">
                    <c:v>36.270916242622945</c:v>
                  </c:pt>
                  <c:pt idx="11">
                    <c:v>28.805312561158427</c:v>
                  </c:pt>
                </c:numCache>
              </c:numRef>
            </c:plus>
            <c:minus>
              <c:numRef>
                <c:f>Sheet2!$D$63:$O$63</c:f>
                <c:numCache>
                  <c:formatCode>General</c:formatCode>
                  <c:ptCount val="12"/>
                  <c:pt idx="0">
                    <c:v>48.004960061187283</c:v>
                  </c:pt>
                  <c:pt idx="1">
                    <c:v>27.81026275110889</c:v>
                  </c:pt>
                  <c:pt idx="2">
                    <c:v>38.655889302637632</c:v>
                  </c:pt>
                  <c:pt idx="3">
                    <c:v>34.945762965005493</c:v>
                  </c:pt>
                  <c:pt idx="4">
                    <c:v>31.788705940897067</c:v>
                  </c:pt>
                  <c:pt idx="5">
                    <c:v>18.563490366931912</c:v>
                  </c:pt>
                  <c:pt idx="6">
                    <c:v>18.662361323228371</c:v>
                  </c:pt>
                  <c:pt idx="7">
                    <c:v>23.550688326138594</c:v>
                  </c:pt>
                  <c:pt idx="8">
                    <c:v>26.870316129306868</c:v>
                  </c:pt>
                  <c:pt idx="9">
                    <c:v>37.357746057225974</c:v>
                  </c:pt>
                  <c:pt idx="10">
                    <c:v>36.270916242622945</c:v>
                  </c:pt>
                  <c:pt idx="11">
                    <c:v>28.805312561158427</c:v>
                  </c:pt>
                </c:numCache>
              </c:numRef>
            </c:minus>
          </c:errBars>
          <c:cat>
            <c:numRef>
              <c:f>Sheet2!$D$51:$O$51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Sheet2!$D$56:$O$56</c:f>
              <c:numCache>
                <c:formatCode>General</c:formatCode>
                <c:ptCount val="12"/>
                <c:pt idx="0">
                  <c:v>394.5</c:v>
                </c:pt>
                <c:pt idx="1">
                  <c:v>283.125</c:v>
                </c:pt>
                <c:pt idx="2">
                  <c:v>159.75</c:v>
                </c:pt>
                <c:pt idx="3">
                  <c:v>149</c:v>
                </c:pt>
                <c:pt idx="4">
                  <c:v>120.87499999999999</c:v>
                </c:pt>
                <c:pt idx="5">
                  <c:v>148.5</c:v>
                </c:pt>
                <c:pt idx="6">
                  <c:v>102.37499999999999</c:v>
                </c:pt>
                <c:pt idx="7">
                  <c:v>77</c:v>
                </c:pt>
                <c:pt idx="8">
                  <c:v>63.125000000000036</c:v>
                </c:pt>
                <c:pt idx="9">
                  <c:v>86.874999999999986</c:v>
                </c:pt>
                <c:pt idx="10">
                  <c:v>106.75</c:v>
                </c:pt>
                <c:pt idx="11">
                  <c:v>111.5</c:v>
                </c:pt>
              </c:numCache>
            </c:numRef>
          </c:val>
        </c:ser>
        <c:marker val="1"/>
        <c:axId val="33878400"/>
        <c:axId val="33879936"/>
      </c:lineChart>
      <c:catAx>
        <c:axId val="33878400"/>
        <c:scaling>
          <c:orientation val="minMax"/>
        </c:scaling>
        <c:axPos val="b"/>
        <c:numFmt formatCode="General" sourceLinked="0"/>
        <c:tickLblPos val="nextTo"/>
        <c:spPr>
          <a:noFill/>
        </c:spPr>
        <c:txPr>
          <a:bodyPr/>
          <a:lstStyle/>
          <a:p>
            <a:pPr>
              <a:defRPr lang="en-CA"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3879936"/>
        <c:crosses val="autoZero"/>
        <c:auto val="1"/>
        <c:lblAlgn val="ctr"/>
        <c:lblOffset val="100"/>
      </c:catAx>
      <c:valAx>
        <c:axId val="3387993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CA"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3878400"/>
        <c:crossesAt val="1"/>
        <c:crossBetween val="between"/>
      </c:valAx>
      <c:spPr>
        <a:ln>
          <a:noFill/>
        </a:ln>
      </c:spPr>
    </c:plotArea>
    <c:plotVisOnly val="1"/>
    <c:dispBlanksAs val="gap"/>
  </c:chart>
  <c:spPr>
    <a:ln>
      <a:noFill/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8.6071741032370933E-2"/>
          <c:y val="5.1400554097404488E-2"/>
          <c:w val="0.87341404199475059"/>
          <c:h val="0.83724919801691455"/>
        </c:manualLayout>
      </c:layout>
      <c:lineChart>
        <c:grouping val="standard"/>
        <c:ser>
          <c:idx val="0"/>
          <c:order val="0"/>
          <c:tx>
            <c:strRef>
              <c:f>Sheet2!$B$53</c:f>
              <c:strCache>
                <c:ptCount val="1"/>
                <c:pt idx="0">
                  <c:v>Saline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Sheet2!$Q$60:$AB$60</c:f>
                <c:numCache>
                  <c:formatCode>General</c:formatCode>
                  <c:ptCount val="12"/>
                  <c:pt idx="0">
                    <c:v>10.016150978458755</c:v>
                  </c:pt>
                  <c:pt idx="1">
                    <c:v>17.172953079197431</c:v>
                  </c:pt>
                  <c:pt idx="2">
                    <c:v>11.648536933813396</c:v>
                  </c:pt>
                  <c:pt idx="3">
                    <c:v>6.0614708257508383</c:v>
                  </c:pt>
                  <c:pt idx="4">
                    <c:v>4.9291541715147105</c:v>
                  </c:pt>
                  <c:pt idx="5">
                    <c:v>12.078997032542405</c:v>
                  </c:pt>
                  <c:pt idx="6">
                    <c:v>2.9456721010635465</c:v>
                  </c:pt>
                  <c:pt idx="7">
                    <c:v>2.4535256998426473</c:v>
                  </c:pt>
                  <c:pt idx="8">
                    <c:v>7.2454802550958695</c:v>
                  </c:pt>
                  <c:pt idx="9">
                    <c:v>2.5999796499000132</c:v>
                  </c:pt>
                  <c:pt idx="10">
                    <c:v>1.1030261405182877</c:v>
                  </c:pt>
                  <c:pt idx="11">
                    <c:v>7.2785689622044689</c:v>
                  </c:pt>
                </c:numCache>
              </c:numRef>
            </c:plus>
            <c:minus>
              <c:numRef>
                <c:f>Sheet2!$Q$60:$AB$60</c:f>
                <c:numCache>
                  <c:formatCode>General</c:formatCode>
                  <c:ptCount val="12"/>
                  <c:pt idx="0">
                    <c:v>10.016150978458755</c:v>
                  </c:pt>
                  <c:pt idx="1">
                    <c:v>17.172953079197431</c:v>
                  </c:pt>
                  <c:pt idx="2">
                    <c:v>11.648536933813396</c:v>
                  </c:pt>
                  <c:pt idx="3">
                    <c:v>6.0614708257508383</c:v>
                  </c:pt>
                  <c:pt idx="4">
                    <c:v>4.9291541715147105</c:v>
                  </c:pt>
                  <c:pt idx="5">
                    <c:v>12.078997032542405</c:v>
                  </c:pt>
                  <c:pt idx="6">
                    <c:v>2.9456721010635465</c:v>
                  </c:pt>
                  <c:pt idx="7">
                    <c:v>2.4535256998426473</c:v>
                  </c:pt>
                  <c:pt idx="8">
                    <c:v>7.2454802550958695</c:v>
                  </c:pt>
                  <c:pt idx="9">
                    <c:v>2.5999796499000132</c:v>
                  </c:pt>
                  <c:pt idx="10">
                    <c:v>1.1030261405182877</c:v>
                  </c:pt>
                  <c:pt idx="11">
                    <c:v>7.2785689622044689</c:v>
                  </c:pt>
                </c:numCache>
              </c:numRef>
            </c:minus>
          </c:errBars>
          <c:cat>
            <c:numRef>
              <c:f>Sheet2!$Q$51:$AB$51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Sheet2!$Q$53:$AB$53</c:f>
              <c:numCache>
                <c:formatCode>General</c:formatCode>
                <c:ptCount val="12"/>
                <c:pt idx="0">
                  <c:v>269.65714285714284</c:v>
                </c:pt>
                <c:pt idx="1">
                  <c:v>285.84285714285733</c:v>
                </c:pt>
                <c:pt idx="2">
                  <c:v>275.77142857142894</c:v>
                </c:pt>
                <c:pt idx="3">
                  <c:v>286.35714285714283</c:v>
                </c:pt>
                <c:pt idx="4">
                  <c:v>292.37142857142857</c:v>
                </c:pt>
                <c:pt idx="5">
                  <c:v>291.05714285714299</c:v>
                </c:pt>
                <c:pt idx="6">
                  <c:v>289.64285714285739</c:v>
                </c:pt>
                <c:pt idx="7">
                  <c:v>294.91428571428565</c:v>
                </c:pt>
                <c:pt idx="8">
                  <c:v>288.14285714285728</c:v>
                </c:pt>
                <c:pt idx="9">
                  <c:v>293.12857142857104</c:v>
                </c:pt>
                <c:pt idx="10">
                  <c:v>298.7</c:v>
                </c:pt>
                <c:pt idx="11">
                  <c:v>289.08571428571429</c:v>
                </c:pt>
              </c:numCache>
            </c:numRef>
          </c:val>
        </c:ser>
        <c:ser>
          <c:idx val="1"/>
          <c:order val="1"/>
          <c:tx>
            <c:strRef>
              <c:f>Sheet2!$B$54</c:f>
              <c:strCache>
                <c:ptCount val="1"/>
                <c:pt idx="0">
                  <c:v>TAT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Sheet2!$Q$61:$AB$61</c:f>
                <c:numCache>
                  <c:formatCode>General</c:formatCode>
                  <c:ptCount val="12"/>
                  <c:pt idx="0">
                    <c:v>12.315839158575141</c:v>
                  </c:pt>
                  <c:pt idx="1">
                    <c:v>6.9238411824345603</c:v>
                  </c:pt>
                  <c:pt idx="2">
                    <c:v>7.3770522209687126</c:v>
                  </c:pt>
                  <c:pt idx="3">
                    <c:v>3.1668253928473984</c:v>
                  </c:pt>
                  <c:pt idx="4">
                    <c:v>1.7595093111072253</c:v>
                  </c:pt>
                  <c:pt idx="5">
                    <c:v>2.5511072396408867</c:v>
                  </c:pt>
                  <c:pt idx="6">
                    <c:v>1.4889362702719096</c:v>
                  </c:pt>
                  <c:pt idx="7">
                    <c:v>4.8490112448735418</c:v>
                  </c:pt>
                  <c:pt idx="8">
                    <c:v>7.0618544561459364</c:v>
                  </c:pt>
                  <c:pt idx="9">
                    <c:v>1.1716898663286068</c:v>
                  </c:pt>
                  <c:pt idx="10">
                    <c:v>0.46044606851463182</c:v>
                  </c:pt>
                  <c:pt idx="11">
                    <c:v>0</c:v>
                  </c:pt>
                </c:numCache>
              </c:numRef>
            </c:plus>
            <c:minus>
              <c:numRef>
                <c:f>Sheet2!$Q$61:$AB$61</c:f>
                <c:numCache>
                  <c:formatCode>General</c:formatCode>
                  <c:ptCount val="12"/>
                  <c:pt idx="0">
                    <c:v>12.315839158575141</c:v>
                  </c:pt>
                  <c:pt idx="1">
                    <c:v>6.9238411824345603</c:v>
                  </c:pt>
                  <c:pt idx="2">
                    <c:v>7.3770522209687126</c:v>
                  </c:pt>
                  <c:pt idx="3">
                    <c:v>3.1668253928473984</c:v>
                  </c:pt>
                  <c:pt idx="4">
                    <c:v>1.7595093111072253</c:v>
                  </c:pt>
                  <c:pt idx="5">
                    <c:v>2.5511072396408867</c:v>
                  </c:pt>
                  <c:pt idx="6">
                    <c:v>1.4889362702719096</c:v>
                  </c:pt>
                  <c:pt idx="7">
                    <c:v>4.8490112448735418</c:v>
                  </c:pt>
                  <c:pt idx="8">
                    <c:v>7.0618544561459364</c:v>
                  </c:pt>
                  <c:pt idx="9">
                    <c:v>1.1716898663286068</c:v>
                  </c:pt>
                  <c:pt idx="10">
                    <c:v>0.46044606851463182</c:v>
                  </c:pt>
                  <c:pt idx="11">
                    <c:v>0</c:v>
                  </c:pt>
                </c:numCache>
              </c:numRef>
            </c:minus>
          </c:errBars>
          <c:cat>
            <c:numRef>
              <c:f>Sheet2!$Q$51:$AB$51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Sheet2!$Q$54:$AB$54</c:f>
              <c:numCache>
                <c:formatCode>General</c:formatCode>
                <c:ptCount val="12"/>
                <c:pt idx="0">
                  <c:v>275.02857142857084</c:v>
                </c:pt>
                <c:pt idx="1">
                  <c:v>283.64285714285745</c:v>
                </c:pt>
                <c:pt idx="2">
                  <c:v>280.31428571428575</c:v>
                </c:pt>
                <c:pt idx="3">
                  <c:v>290.72857142857094</c:v>
                </c:pt>
                <c:pt idx="4">
                  <c:v>296.54285714285732</c:v>
                </c:pt>
                <c:pt idx="5">
                  <c:v>291.89999999999969</c:v>
                </c:pt>
                <c:pt idx="6">
                  <c:v>296.57142857142861</c:v>
                </c:pt>
                <c:pt idx="7">
                  <c:v>290.34285714285738</c:v>
                </c:pt>
                <c:pt idx="8">
                  <c:v>289.98571428571398</c:v>
                </c:pt>
                <c:pt idx="9">
                  <c:v>298.67142857142852</c:v>
                </c:pt>
                <c:pt idx="10">
                  <c:v>299.41428571428565</c:v>
                </c:pt>
                <c:pt idx="11">
                  <c:v>300</c:v>
                </c:pt>
              </c:numCache>
            </c:numRef>
          </c:val>
        </c:ser>
        <c:ser>
          <c:idx val="2"/>
          <c:order val="2"/>
          <c:tx>
            <c:strRef>
              <c:f>Sheet2!$B$55</c:f>
              <c:strCache>
                <c:ptCount val="1"/>
                <c:pt idx="0">
                  <c:v>TAT-α7-1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Sheet2!$Q$62:$AB$62</c:f>
                <c:numCache>
                  <c:formatCode>General</c:formatCode>
                  <c:ptCount val="12"/>
                  <c:pt idx="0">
                    <c:v>1.5861503761853781</c:v>
                  </c:pt>
                  <c:pt idx="1">
                    <c:v>4.3573328087660652</c:v>
                  </c:pt>
                  <c:pt idx="2">
                    <c:v>5.2294476778980226</c:v>
                  </c:pt>
                  <c:pt idx="3">
                    <c:v>8.6131117747562289</c:v>
                  </c:pt>
                  <c:pt idx="4">
                    <c:v>1.3400352400009659</c:v>
                  </c:pt>
                  <c:pt idx="5">
                    <c:v>1.2369637687011579</c:v>
                  </c:pt>
                  <c:pt idx="6">
                    <c:v>5.1852947598021588</c:v>
                  </c:pt>
                  <c:pt idx="7">
                    <c:v>0.57705808351155885</c:v>
                  </c:pt>
                  <c:pt idx="8">
                    <c:v>2.0152543263816627</c:v>
                  </c:pt>
                  <c:pt idx="9">
                    <c:v>0.57590508477236357</c:v>
                  </c:pt>
                  <c:pt idx="10">
                    <c:v>4.397688335752397</c:v>
                  </c:pt>
                  <c:pt idx="11">
                    <c:v>2.8898838335525792</c:v>
                  </c:pt>
                </c:numCache>
              </c:numRef>
            </c:plus>
            <c:minus>
              <c:numRef>
                <c:f>Sheet2!$Q$62:$AB$62</c:f>
                <c:numCache>
                  <c:formatCode>General</c:formatCode>
                  <c:ptCount val="12"/>
                  <c:pt idx="0">
                    <c:v>1.5861503761853781</c:v>
                  </c:pt>
                  <c:pt idx="1">
                    <c:v>4.3573328087660652</c:v>
                  </c:pt>
                  <c:pt idx="2">
                    <c:v>5.2294476778980226</c:v>
                  </c:pt>
                  <c:pt idx="3">
                    <c:v>8.6131117747562289</c:v>
                  </c:pt>
                  <c:pt idx="4">
                    <c:v>1.3400352400009659</c:v>
                  </c:pt>
                  <c:pt idx="5">
                    <c:v>1.2369637687011579</c:v>
                  </c:pt>
                  <c:pt idx="6">
                    <c:v>5.1852947598021588</c:v>
                  </c:pt>
                  <c:pt idx="7">
                    <c:v>0.57705808351155885</c:v>
                  </c:pt>
                  <c:pt idx="8">
                    <c:v>2.0152543263816627</c:v>
                  </c:pt>
                  <c:pt idx="9">
                    <c:v>0.57590508477236357</c:v>
                  </c:pt>
                  <c:pt idx="10">
                    <c:v>4.397688335752397</c:v>
                  </c:pt>
                  <c:pt idx="11">
                    <c:v>2.8898838335525792</c:v>
                  </c:pt>
                </c:numCache>
              </c:numRef>
            </c:minus>
          </c:errBars>
          <c:cat>
            <c:numRef>
              <c:f>Sheet2!$Q$51:$AB$51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Sheet2!$Q$55:$AB$55</c:f>
              <c:numCache>
                <c:formatCode>General</c:formatCode>
                <c:ptCount val="12"/>
                <c:pt idx="0">
                  <c:v>291.8</c:v>
                </c:pt>
                <c:pt idx="1">
                  <c:v>283.65000000000032</c:v>
                </c:pt>
                <c:pt idx="2">
                  <c:v>281.81250000000006</c:v>
                </c:pt>
                <c:pt idx="3">
                  <c:v>285.36249999999995</c:v>
                </c:pt>
                <c:pt idx="4">
                  <c:v>297.1875</c:v>
                </c:pt>
                <c:pt idx="5">
                  <c:v>298.52500000000003</c:v>
                </c:pt>
                <c:pt idx="6">
                  <c:v>288.03749999999974</c:v>
                </c:pt>
                <c:pt idx="7">
                  <c:v>298.4374999999996</c:v>
                </c:pt>
                <c:pt idx="8">
                  <c:v>297.86250000000001</c:v>
                </c:pt>
                <c:pt idx="9">
                  <c:v>299.375</c:v>
                </c:pt>
                <c:pt idx="10">
                  <c:v>294.5625</c:v>
                </c:pt>
                <c:pt idx="11">
                  <c:v>294</c:v>
                </c:pt>
              </c:numCache>
            </c:numRef>
          </c:val>
        </c:ser>
        <c:ser>
          <c:idx val="3"/>
          <c:order val="3"/>
          <c:tx>
            <c:strRef>
              <c:f>Sheet2!$B$56</c:f>
              <c:strCache>
                <c:ptCount val="1"/>
                <c:pt idx="0">
                  <c:v>TAT-α7-2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Sheet2!$Q$63:$AB$63</c:f>
                <c:numCache>
                  <c:formatCode>General</c:formatCode>
                  <c:ptCount val="12"/>
                  <c:pt idx="0">
                    <c:v>1.353823216519533</c:v>
                  </c:pt>
                  <c:pt idx="1">
                    <c:v>2.3066114430493787</c:v>
                  </c:pt>
                  <c:pt idx="2">
                    <c:v>5.0999144094903155</c:v>
                  </c:pt>
                  <c:pt idx="3">
                    <c:v>4.4974684237048566</c:v>
                  </c:pt>
                  <c:pt idx="4">
                    <c:v>2.5446489139443367</c:v>
                  </c:pt>
                  <c:pt idx="5">
                    <c:v>2.3114921656250571</c:v>
                  </c:pt>
                  <c:pt idx="6">
                    <c:v>3.6825818022358612</c:v>
                  </c:pt>
                  <c:pt idx="7">
                    <c:v>1.5583874449479607</c:v>
                  </c:pt>
                  <c:pt idx="8">
                    <c:v>2.0504306555004201</c:v>
                  </c:pt>
                  <c:pt idx="9">
                    <c:v>3.7661820168609754</c:v>
                  </c:pt>
                  <c:pt idx="10">
                    <c:v>4.2112472231636131</c:v>
                  </c:pt>
                  <c:pt idx="11">
                    <c:v>3.2227859386483009</c:v>
                  </c:pt>
                </c:numCache>
              </c:numRef>
            </c:plus>
            <c:minus>
              <c:numRef>
                <c:f>Sheet2!$Q$63:$AB$63</c:f>
                <c:numCache>
                  <c:formatCode>General</c:formatCode>
                  <c:ptCount val="12"/>
                  <c:pt idx="0">
                    <c:v>1.353823216519533</c:v>
                  </c:pt>
                  <c:pt idx="1">
                    <c:v>2.3066114430493787</c:v>
                  </c:pt>
                  <c:pt idx="2">
                    <c:v>5.0999144094903155</c:v>
                  </c:pt>
                  <c:pt idx="3">
                    <c:v>4.4974684237048566</c:v>
                  </c:pt>
                  <c:pt idx="4">
                    <c:v>2.5446489139443367</c:v>
                  </c:pt>
                  <c:pt idx="5">
                    <c:v>2.3114921656250571</c:v>
                  </c:pt>
                  <c:pt idx="6">
                    <c:v>3.6825818022358612</c:v>
                  </c:pt>
                  <c:pt idx="7">
                    <c:v>1.5583874449479607</c:v>
                  </c:pt>
                  <c:pt idx="8">
                    <c:v>2.0504306555004201</c:v>
                  </c:pt>
                  <c:pt idx="9">
                    <c:v>3.7661820168609754</c:v>
                  </c:pt>
                  <c:pt idx="10">
                    <c:v>4.2112472231636131</c:v>
                  </c:pt>
                  <c:pt idx="11">
                    <c:v>3.2227859386483009</c:v>
                  </c:pt>
                </c:numCache>
              </c:numRef>
            </c:minus>
          </c:errBars>
          <c:cat>
            <c:numRef>
              <c:f>Sheet2!$Q$51:$AB$51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Sheet2!$Q$56:$AB$56</c:f>
              <c:numCache>
                <c:formatCode>General</c:formatCode>
                <c:ptCount val="12"/>
                <c:pt idx="0">
                  <c:v>289.58750000000003</c:v>
                </c:pt>
                <c:pt idx="1">
                  <c:v>289.11250000000001</c:v>
                </c:pt>
                <c:pt idx="2">
                  <c:v>282.67500000000001</c:v>
                </c:pt>
                <c:pt idx="3">
                  <c:v>289.72499999999968</c:v>
                </c:pt>
                <c:pt idx="4">
                  <c:v>295.35000000000002</c:v>
                </c:pt>
                <c:pt idx="5">
                  <c:v>294.1875</c:v>
                </c:pt>
                <c:pt idx="6">
                  <c:v>292.6875</c:v>
                </c:pt>
                <c:pt idx="7">
                  <c:v>297.14999999999998</c:v>
                </c:pt>
                <c:pt idx="8">
                  <c:v>296.41249999999974</c:v>
                </c:pt>
                <c:pt idx="9">
                  <c:v>291.85000000000002</c:v>
                </c:pt>
                <c:pt idx="10">
                  <c:v>289.75</c:v>
                </c:pt>
                <c:pt idx="11">
                  <c:v>295.3</c:v>
                </c:pt>
              </c:numCache>
            </c:numRef>
          </c:val>
        </c:ser>
        <c:marker val="1"/>
        <c:axId val="37527552"/>
        <c:axId val="37529088"/>
      </c:lineChart>
      <c:catAx>
        <c:axId val="375275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CA"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7529088"/>
        <c:crosses val="autoZero"/>
        <c:auto val="1"/>
        <c:lblAlgn val="ctr"/>
        <c:lblOffset val="100"/>
      </c:catAx>
      <c:valAx>
        <c:axId val="3752908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CA"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7527552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8.6071741032370933E-2"/>
          <c:y val="5.1400554097404488E-2"/>
          <c:w val="0.87619181977252913"/>
          <c:h val="0.82336030912802549"/>
        </c:manualLayout>
      </c:layout>
      <c:lineChart>
        <c:grouping val="standard"/>
        <c:ser>
          <c:idx val="0"/>
          <c:order val="0"/>
          <c:tx>
            <c:strRef>
              <c:f>Sheet2!$B$53</c:f>
              <c:strCache>
                <c:ptCount val="1"/>
                <c:pt idx="0">
                  <c:v>Saline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Sheet2!$AD$60:$AO$60</c:f>
                <c:numCache>
                  <c:formatCode>General</c:formatCode>
                  <c:ptCount val="12"/>
                  <c:pt idx="0">
                    <c:v>13.4206792112578</c:v>
                  </c:pt>
                  <c:pt idx="1">
                    <c:v>12.645414873983109</c:v>
                  </c:pt>
                  <c:pt idx="2">
                    <c:v>12.113224753407399</c:v>
                  </c:pt>
                  <c:pt idx="3">
                    <c:v>13.396279985888523</c:v>
                  </c:pt>
                  <c:pt idx="4">
                    <c:v>15.176736583776295</c:v>
                  </c:pt>
                  <c:pt idx="5">
                    <c:v>8.7572397141804004</c:v>
                  </c:pt>
                  <c:pt idx="6">
                    <c:v>8.3008892237375367</c:v>
                  </c:pt>
                  <c:pt idx="7">
                    <c:v>5.520524474738834</c:v>
                  </c:pt>
                  <c:pt idx="8">
                    <c:v>4.3100586224438002</c:v>
                  </c:pt>
                  <c:pt idx="9">
                    <c:v>4.1567767716899553</c:v>
                  </c:pt>
                  <c:pt idx="10">
                    <c:v>1.49071198499986</c:v>
                  </c:pt>
                  <c:pt idx="11">
                    <c:v>7.5645446144562909</c:v>
                  </c:pt>
                </c:numCache>
              </c:numRef>
            </c:plus>
            <c:minus>
              <c:numRef>
                <c:f>Sheet2!$AD$60:$AO$60</c:f>
                <c:numCache>
                  <c:formatCode>General</c:formatCode>
                  <c:ptCount val="12"/>
                  <c:pt idx="0">
                    <c:v>13.4206792112578</c:v>
                  </c:pt>
                  <c:pt idx="1">
                    <c:v>12.645414873983109</c:v>
                  </c:pt>
                  <c:pt idx="2">
                    <c:v>12.113224753407399</c:v>
                  </c:pt>
                  <c:pt idx="3">
                    <c:v>13.396279985888523</c:v>
                  </c:pt>
                  <c:pt idx="4">
                    <c:v>15.176736583776295</c:v>
                  </c:pt>
                  <c:pt idx="5">
                    <c:v>8.7572397141804004</c:v>
                  </c:pt>
                  <c:pt idx="6">
                    <c:v>8.3008892237375367</c:v>
                  </c:pt>
                  <c:pt idx="7">
                    <c:v>5.520524474738834</c:v>
                  </c:pt>
                  <c:pt idx="8">
                    <c:v>4.3100586224438002</c:v>
                  </c:pt>
                  <c:pt idx="9">
                    <c:v>4.1567767716899553</c:v>
                  </c:pt>
                  <c:pt idx="10">
                    <c:v>1.49071198499986</c:v>
                  </c:pt>
                  <c:pt idx="11">
                    <c:v>7.5645446144562909</c:v>
                  </c:pt>
                </c:numCache>
              </c:numRef>
            </c:minus>
          </c:errBars>
          <c:cat>
            <c:numRef>
              <c:f>Sheet2!$AD$51:$AO$51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Sheet2!$AD$53:$AO$53</c:f>
              <c:numCache>
                <c:formatCode>General</c:formatCode>
                <c:ptCount val="12"/>
                <c:pt idx="0">
                  <c:v>26.857142857142989</c:v>
                </c:pt>
                <c:pt idx="1">
                  <c:v>51</c:v>
                </c:pt>
                <c:pt idx="2">
                  <c:v>54.571428571428527</c:v>
                </c:pt>
                <c:pt idx="3">
                  <c:v>26.857142857142886</c:v>
                </c:pt>
                <c:pt idx="4">
                  <c:v>16</c:v>
                </c:pt>
                <c:pt idx="5">
                  <c:v>12.85714285714292</c:v>
                </c:pt>
                <c:pt idx="6">
                  <c:v>6.857142857142895</c:v>
                </c:pt>
                <c:pt idx="7">
                  <c:v>11.428571428571413</c:v>
                </c:pt>
                <c:pt idx="8">
                  <c:v>4</c:v>
                </c:pt>
                <c:pt idx="9">
                  <c:v>1.5714285714286</c:v>
                </c:pt>
                <c:pt idx="10">
                  <c:v>2</c:v>
                </c:pt>
                <c:pt idx="11">
                  <c:v>3.4285714285714022</c:v>
                </c:pt>
              </c:numCache>
            </c:numRef>
          </c:val>
        </c:ser>
        <c:ser>
          <c:idx val="1"/>
          <c:order val="1"/>
          <c:tx>
            <c:strRef>
              <c:f>Sheet2!$B$54</c:f>
              <c:strCache>
                <c:ptCount val="1"/>
                <c:pt idx="0">
                  <c:v>TAT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Sheet2!$AD$61:$AO$61</c:f>
                <c:numCache>
                  <c:formatCode>General</c:formatCode>
                  <c:ptCount val="12"/>
                  <c:pt idx="0">
                    <c:v>9.2710506930110554</c:v>
                  </c:pt>
                  <c:pt idx="1">
                    <c:v>10.943336500200196</c:v>
                  </c:pt>
                  <c:pt idx="2">
                    <c:v>7.5396658312262694</c:v>
                  </c:pt>
                  <c:pt idx="3">
                    <c:v>7.3199734003622314</c:v>
                  </c:pt>
                  <c:pt idx="4">
                    <c:v>2.3558999448755347</c:v>
                  </c:pt>
                  <c:pt idx="5">
                    <c:v>5.3069785343471274</c:v>
                  </c:pt>
                  <c:pt idx="6">
                    <c:v>2.1417986803856208</c:v>
                  </c:pt>
                  <c:pt idx="7">
                    <c:v>5.2754798673379275</c:v>
                  </c:pt>
                  <c:pt idx="8">
                    <c:v>3.9621222467779469</c:v>
                  </c:pt>
                  <c:pt idx="9">
                    <c:v>0.50395263067896967</c:v>
                  </c:pt>
                  <c:pt idx="10">
                    <c:v>0.86983547675049366</c:v>
                  </c:pt>
                  <c:pt idx="11">
                    <c:v>0</c:v>
                  </c:pt>
                </c:numCache>
              </c:numRef>
            </c:plus>
            <c:minus>
              <c:numRef>
                <c:f>Sheet2!$AD$61:$AO$61</c:f>
                <c:numCache>
                  <c:formatCode>General</c:formatCode>
                  <c:ptCount val="12"/>
                  <c:pt idx="0">
                    <c:v>9.2710506930110554</c:v>
                  </c:pt>
                  <c:pt idx="1">
                    <c:v>10.943336500200196</c:v>
                  </c:pt>
                  <c:pt idx="2">
                    <c:v>7.5396658312262694</c:v>
                  </c:pt>
                  <c:pt idx="3">
                    <c:v>7.3199734003622314</c:v>
                  </c:pt>
                  <c:pt idx="4">
                    <c:v>2.3558999448755347</c:v>
                  </c:pt>
                  <c:pt idx="5">
                    <c:v>5.3069785343471274</c:v>
                  </c:pt>
                  <c:pt idx="6">
                    <c:v>2.1417986803856208</c:v>
                  </c:pt>
                  <c:pt idx="7">
                    <c:v>5.2754798673379275</c:v>
                  </c:pt>
                  <c:pt idx="8">
                    <c:v>3.9621222467779469</c:v>
                  </c:pt>
                  <c:pt idx="9">
                    <c:v>0.50395263067896967</c:v>
                  </c:pt>
                  <c:pt idx="10">
                    <c:v>0.86983547675049366</c:v>
                  </c:pt>
                  <c:pt idx="11">
                    <c:v>0</c:v>
                  </c:pt>
                </c:numCache>
              </c:numRef>
            </c:minus>
          </c:errBars>
          <c:cat>
            <c:numRef>
              <c:f>Sheet2!$AD$51:$AO$51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Sheet2!$AD$54:$AO$54</c:f>
              <c:numCache>
                <c:formatCode>General</c:formatCode>
                <c:ptCount val="12"/>
                <c:pt idx="0">
                  <c:v>36.285714285714285</c:v>
                </c:pt>
                <c:pt idx="1">
                  <c:v>49.857142857142847</c:v>
                </c:pt>
                <c:pt idx="2">
                  <c:v>33.571428571428527</c:v>
                </c:pt>
                <c:pt idx="3">
                  <c:v>20.71428571428574</c:v>
                </c:pt>
                <c:pt idx="4">
                  <c:v>6.4285714285714288</c:v>
                </c:pt>
                <c:pt idx="5">
                  <c:v>10.857142857142874</c:v>
                </c:pt>
                <c:pt idx="6">
                  <c:v>4.5714285714285712</c:v>
                </c:pt>
                <c:pt idx="7">
                  <c:v>12.142857142857141</c:v>
                </c:pt>
                <c:pt idx="8">
                  <c:v>9.4285714285714128</c:v>
                </c:pt>
                <c:pt idx="9">
                  <c:v>0.57142857142857206</c:v>
                </c:pt>
                <c:pt idx="10">
                  <c:v>1.1428571428571439</c:v>
                </c:pt>
                <c:pt idx="11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Sheet2!$B$55</c:f>
              <c:strCache>
                <c:ptCount val="1"/>
                <c:pt idx="0">
                  <c:v>TAT-α7-1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Sheet2!$AD$62:$AO$62</c:f>
                <c:numCache>
                  <c:formatCode>General</c:formatCode>
                  <c:ptCount val="12"/>
                  <c:pt idx="0">
                    <c:v>7.9630844705876545</c:v>
                  </c:pt>
                  <c:pt idx="1">
                    <c:v>15.527752931802821</c:v>
                  </c:pt>
                  <c:pt idx="2">
                    <c:v>14.455185261779985</c:v>
                  </c:pt>
                  <c:pt idx="3">
                    <c:v>8.0935747590883746</c:v>
                  </c:pt>
                  <c:pt idx="4">
                    <c:v>7.5497030321076837</c:v>
                  </c:pt>
                  <c:pt idx="5">
                    <c:v>5.7348835113617485</c:v>
                  </c:pt>
                  <c:pt idx="6">
                    <c:v>8.3740671122221126</c:v>
                  </c:pt>
                  <c:pt idx="7">
                    <c:v>3.5366561195480215</c:v>
                  </c:pt>
                  <c:pt idx="8">
                    <c:v>3.5355339059327382</c:v>
                  </c:pt>
                  <c:pt idx="9">
                    <c:v>3.8624669310753683</c:v>
                  </c:pt>
                  <c:pt idx="10">
                    <c:v>4.7834038488248494</c:v>
                  </c:pt>
                  <c:pt idx="11">
                    <c:v>10.315556906232176</c:v>
                  </c:pt>
                </c:numCache>
              </c:numRef>
            </c:plus>
            <c:minus>
              <c:numRef>
                <c:f>Sheet2!$AD$62:$AO$62</c:f>
                <c:numCache>
                  <c:formatCode>General</c:formatCode>
                  <c:ptCount val="12"/>
                  <c:pt idx="0">
                    <c:v>7.9630844705876545</c:v>
                  </c:pt>
                  <c:pt idx="1">
                    <c:v>15.527752931802821</c:v>
                  </c:pt>
                  <c:pt idx="2">
                    <c:v>14.455185261779985</c:v>
                  </c:pt>
                  <c:pt idx="3">
                    <c:v>8.0935747590883746</c:v>
                  </c:pt>
                  <c:pt idx="4">
                    <c:v>7.5497030321076837</c:v>
                  </c:pt>
                  <c:pt idx="5">
                    <c:v>5.7348835113617485</c:v>
                  </c:pt>
                  <c:pt idx="6">
                    <c:v>8.3740671122221126</c:v>
                  </c:pt>
                  <c:pt idx="7">
                    <c:v>3.5366561195480215</c:v>
                  </c:pt>
                  <c:pt idx="8">
                    <c:v>3.5355339059327382</c:v>
                  </c:pt>
                  <c:pt idx="9">
                    <c:v>3.8624669310753683</c:v>
                  </c:pt>
                  <c:pt idx="10">
                    <c:v>4.7834038488248494</c:v>
                  </c:pt>
                  <c:pt idx="11">
                    <c:v>10.315556906232176</c:v>
                  </c:pt>
                </c:numCache>
              </c:numRef>
            </c:minus>
          </c:errBars>
          <c:cat>
            <c:numRef>
              <c:f>Sheet2!$AD$51:$AO$51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Sheet2!$AD$55:$AO$55</c:f>
              <c:numCache>
                <c:formatCode>General</c:formatCode>
                <c:ptCount val="12"/>
                <c:pt idx="0">
                  <c:v>30.875</c:v>
                </c:pt>
                <c:pt idx="1">
                  <c:v>59</c:v>
                </c:pt>
                <c:pt idx="2">
                  <c:v>52</c:v>
                </c:pt>
                <c:pt idx="3">
                  <c:v>22.125</c:v>
                </c:pt>
                <c:pt idx="4">
                  <c:v>14.125</c:v>
                </c:pt>
                <c:pt idx="5">
                  <c:v>7.5</c:v>
                </c:pt>
                <c:pt idx="6">
                  <c:v>19.625</c:v>
                </c:pt>
                <c:pt idx="7">
                  <c:v>7</c:v>
                </c:pt>
                <c:pt idx="8">
                  <c:v>3.75</c:v>
                </c:pt>
                <c:pt idx="9">
                  <c:v>4.375</c:v>
                </c:pt>
                <c:pt idx="10">
                  <c:v>5.75</c:v>
                </c:pt>
                <c:pt idx="11">
                  <c:v>2.625</c:v>
                </c:pt>
              </c:numCache>
            </c:numRef>
          </c:val>
        </c:ser>
        <c:ser>
          <c:idx val="3"/>
          <c:order val="3"/>
          <c:tx>
            <c:strRef>
              <c:f>Sheet2!$B$56</c:f>
              <c:strCache>
                <c:ptCount val="1"/>
                <c:pt idx="0">
                  <c:v>TAT-α7-2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Sheet2!$AD$63:$AO$63</c:f>
                <c:numCache>
                  <c:formatCode>General</c:formatCode>
                  <c:ptCount val="12"/>
                  <c:pt idx="0">
                    <c:v>4.3020851349010405</c:v>
                  </c:pt>
                  <c:pt idx="1">
                    <c:v>9.2004787660104519</c:v>
                  </c:pt>
                  <c:pt idx="2">
                    <c:v>6.8960536218590684</c:v>
                  </c:pt>
                  <c:pt idx="3">
                    <c:v>7.7325071397746994</c:v>
                  </c:pt>
                  <c:pt idx="4">
                    <c:v>6.8683770408010636</c:v>
                  </c:pt>
                  <c:pt idx="5">
                    <c:v>2.5927248643506742</c:v>
                  </c:pt>
                  <c:pt idx="6">
                    <c:v>2.9317636492797439</c:v>
                  </c:pt>
                  <c:pt idx="7">
                    <c:v>6.2372091337214144</c:v>
                  </c:pt>
                  <c:pt idx="8">
                    <c:v>2.6513698166724886</c:v>
                  </c:pt>
                  <c:pt idx="9">
                    <c:v>4.6117087009976183</c:v>
                  </c:pt>
                  <c:pt idx="10">
                    <c:v>2.7888667551135851</c:v>
                  </c:pt>
                  <c:pt idx="11">
                    <c:v>10.841480452996187</c:v>
                  </c:pt>
                </c:numCache>
              </c:numRef>
            </c:plus>
            <c:minus>
              <c:numRef>
                <c:f>Sheet2!$AD$63:$AO$63</c:f>
                <c:numCache>
                  <c:formatCode>General</c:formatCode>
                  <c:ptCount val="12"/>
                  <c:pt idx="0">
                    <c:v>4.3020851349010405</c:v>
                  </c:pt>
                  <c:pt idx="1">
                    <c:v>9.2004787660104519</c:v>
                  </c:pt>
                  <c:pt idx="2">
                    <c:v>6.8960536218590684</c:v>
                  </c:pt>
                  <c:pt idx="3">
                    <c:v>7.7325071397746994</c:v>
                  </c:pt>
                  <c:pt idx="4">
                    <c:v>6.8683770408010636</c:v>
                  </c:pt>
                  <c:pt idx="5">
                    <c:v>2.5927248643506742</c:v>
                  </c:pt>
                  <c:pt idx="6">
                    <c:v>2.9317636492797439</c:v>
                  </c:pt>
                  <c:pt idx="7">
                    <c:v>6.2372091337214144</c:v>
                  </c:pt>
                  <c:pt idx="8">
                    <c:v>2.6513698166724886</c:v>
                  </c:pt>
                  <c:pt idx="9">
                    <c:v>4.6117087009976183</c:v>
                  </c:pt>
                  <c:pt idx="10">
                    <c:v>2.7888667551135851</c:v>
                  </c:pt>
                  <c:pt idx="11">
                    <c:v>10.841480452996187</c:v>
                  </c:pt>
                </c:numCache>
              </c:numRef>
            </c:minus>
          </c:errBars>
          <c:cat>
            <c:numRef>
              <c:f>Sheet2!$AD$51:$AO$51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Sheet2!$AD$56:$AO$56</c:f>
              <c:numCache>
                <c:formatCode>General</c:formatCode>
                <c:ptCount val="12"/>
                <c:pt idx="0">
                  <c:v>42.5</c:v>
                </c:pt>
                <c:pt idx="1">
                  <c:v>52.125000000000036</c:v>
                </c:pt>
                <c:pt idx="2">
                  <c:v>30</c:v>
                </c:pt>
                <c:pt idx="3">
                  <c:v>24.125</c:v>
                </c:pt>
                <c:pt idx="4">
                  <c:v>12.5</c:v>
                </c:pt>
                <c:pt idx="5">
                  <c:v>9.25</c:v>
                </c:pt>
                <c:pt idx="6">
                  <c:v>6.75</c:v>
                </c:pt>
                <c:pt idx="7">
                  <c:v>9.8750000000000089</c:v>
                </c:pt>
                <c:pt idx="8">
                  <c:v>3.8749999999999987</c:v>
                </c:pt>
                <c:pt idx="9">
                  <c:v>8.625</c:v>
                </c:pt>
                <c:pt idx="10">
                  <c:v>10</c:v>
                </c:pt>
                <c:pt idx="11">
                  <c:v>1.8125</c:v>
                </c:pt>
              </c:numCache>
            </c:numRef>
          </c:val>
        </c:ser>
        <c:marker val="1"/>
        <c:axId val="36366976"/>
        <c:axId val="37425536"/>
      </c:lineChart>
      <c:catAx>
        <c:axId val="363669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CA"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7425536"/>
        <c:crosses val="autoZero"/>
        <c:auto val="1"/>
        <c:lblAlgn val="ctr"/>
        <c:lblOffset val="100"/>
      </c:catAx>
      <c:valAx>
        <c:axId val="3742553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CA"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6366976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5.0297577431642045E-2"/>
          <c:y val="4.4123270533145534E-2"/>
          <c:w val="0.92527715694926749"/>
          <c:h val="0.85234310018844461"/>
        </c:manualLayout>
      </c:layout>
      <c:lineChart>
        <c:grouping val="standard"/>
        <c:ser>
          <c:idx val="0"/>
          <c:order val="0"/>
          <c:tx>
            <c:strRef>
              <c:f>Sheet2!$B$53</c:f>
              <c:strCache>
                <c:ptCount val="1"/>
                <c:pt idx="0">
                  <c:v>Saline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Sheet2!$AQ$60:$BB$60</c:f>
                <c:numCache>
                  <c:formatCode>General</c:formatCode>
                  <c:ptCount val="12"/>
                  <c:pt idx="0">
                    <c:v>8.0161509784588016</c:v>
                  </c:pt>
                  <c:pt idx="1">
                    <c:v>5.1729530791974918</c:v>
                  </c:pt>
                  <c:pt idx="2">
                    <c:v>5.6485369338132951</c:v>
                  </c:pt>
                  <c:pt idx="3">
                    <c:v>6.0614708257508401</c:v>
                  </c:pt>
                  <c:pt idx="4">
                    <c:v>4.9291541715147078</c:v>
                  </c:pt>
                  <c:pt idx="5">
                    <c:v>2.0789970325424023</c:v>
                  </c:pt>
                  <c:pt idx="6">
                    <c:v>2.9456721010635438</c:v>
                  </c:pt>
                  <c:pt idx="7">
                    <c:v>2.4535256998426487</c:v>
                  </c:pt>
                  <c:pt idx="8">
                    <c:v>3.2454802550958699</c:v>
                  </c:pt>
                  <c:pt idx="9">
                    <c:v>2.5999796499000101</c:v>
                  </c:pt>
                  <c:pt idx="10">
                    <c:v>1.1030261405182866</c:v>
                  </c:pt>
                  <c:pt idx="11">
                    <c:v>4.2785689622044645</c:v>
                  </c:pt>
                </c:numCache>
              </c:numRef>
            </c:plus>
            <c:minus>
              <c:numRef>
                <c:f>Sheet2!$AQ$60:$BB$60</c:f>
                <c:numCache>
                  <c:formatCode>General</c:formatCode>
                  <c:ptCount val="12"/>
                  <c:pt idx="0">
                    <c:v>8.0161509784588016</c:v>
                  </c:pt>
                  <c:pt idx="1">
                    <c:v>5.1729530791974918</c:v>
                  </c:pt>
                  <c:pt idx="2">
                    <c:v>5.6485369338132951</c:v>
                  </c:pt>
                  <c:pt idx="3">
                    <c:v>6.0614708257508401</c:v>
                  </c:pt>
                  <c:pt idx="4">
                    <c:v>4.9291541715147078</c:v>
                  </c:pt>
                  <c:pt idx="5">
                    <c:v>2.0789970325424023</c:v>
                  </c:pt>
                  <c:pt idx="6">
                    <c:v>2.9456721010635438</c:v>
                  </c:pt>
                  <c:pt idx="7">
                    <c:v>2.4535256998426487</c:v>
                  </c:pt>
                  <c:pt idx="8">
                    <c:v>3.2454802550958699</c:v>
                  </c:pt>
                  <c:pt idx="9">
                    <c:v>2.5999796499000101</c:v>
                  </c:pt>
                  <c:pt idx="10">
                    <c:v>1.1030261405182866</c:v>
                  </c:pt>
                  <c:pt idx="11">
                    <c:v>4.2785689622044645</c:v>
                  </c:pt>
                </c:numCache>
              </c:numRef>
            </c:minus>
          </c:errBars>
          <c:cat>
            <c:numRef>
              <c:f>Sheet2!$AQ$51:$BB$51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Sheet2!$AQ$53:$BB$53</c:f>
              <c:numCache>
                <c:formatCode>General</c:formatCode>
                <c:ptCount val="12"/>
                <c:pt idx="0">
                  <c:v>30.342857142857145</c:v>
                </c:pt>
                <c:pt idx="1">
                  <c:v>14.157142857142915</c:v>
                </c:pt>
                <c:pt idx="2">
                  <c:v>24.228571428571389</c:v>
                </c:pt>
                <c:pt idx="3">
                  <c:v>13.642857142857141</c:v>
                </c:pt>
                <c:pt idx="4">
                  <c:v>7.6285714285714255</c:v>
                </c:pt>
                <c:pt idx="5">
                  <c:v>8.9428571428570987</c:v>
                </c:pt>
                <c:pt idx="6">
                  <c:v>10.357142857142874</c:v>
                </c:pt>
                <c:pt idx="7">
                  <c:v>5.0857142857142854</c:v>
                </c:pt>
                <c:pt idx="8">
                  <c:v>11.85714285714292</c:v>
                </c:pt>
                <c:pt idx="9">
                  <c:v>6.871428571428571</c:v>
                </c:pt>
                <c:pt idx="10">
                  <c:v>1.3000000000000003</c:v>
                </c:pt>
                <c:pt idx="11">
                  <c:v>10.914285714285716</c:v>
                </c:pt>
              </c:numCache>
            </c:numRef>
          </c:val>
        </c:ser>
        <c:ser>
          <c:idx val="1"/>
          <c:order val="1"/>
          <c:tx>
            <c:strRef>
              <c:f>Sheet2!$B$54</c:f>
              <c:strCache>
                <c:ptCount val="1"/>
                <c:pt idx="0">
                  <c:v>TAT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Sheet2!$AQ$61:$BB$61</c:f>
                <c:numCache>
                  <c:formatCode>General</c:formatCode>
                  <c:ptCount val="12"/>
                  <c:pt idx="0">
                    <c:v>6.3158391585751952</c:v>
                  </c:pt>
                  <c:pt idx="1">
                    <c:v>6.923841182434562</c:v>
                  </c:pt>
                  <c:pt idx="2">
                    <c:v>7.3770522209687108</c:v>
                  </c:pt>
                  <c:pt idx="3">
                    <c:v>3.1668253928473993</c:v>
                  </c:pt>
                  <c:pt idx="4">
                    <c:v>1.7595093111072238</c:v>
                  </c:pt>
                  <c:pt idx="5">
                    <c:v>2.5511072396408867</c:v>
                  </c:pt>
                  <c:pt idx="6">
                    <c:v>1.4889362702719058</c:v>
                  </c:pt>
                  <c:pt idx="7">
                    <c:v>4.8490112448735418</c:v>
                  </c:pt>
                  <c:pt idx="8">
                    <c:v>7.0618544561459382</c:v>
                  </c:pt>
                  <c:pt idx="9">
                    <c:v>1.1716898663286055</c:v>
                  </c:pt>
                  <c:pt idx="10">
                    <c:v>0.46044606851463321</c:v>
                  </c:pt>
                  <c:pt idx="11">
                    <c:v>2</c:v>
                  </c:pt>
                </c:numCache>
              </c:numRef>
            </c:plus>
            <c:minus>
              <c:numRef>
                <c:f>Sheet2!$AQ$61:$BB$61</c:f>
                <c:numCache>
                  <c:formatCode>General</c:formatCode>
                  <c:ptCount val="12"/>
                  <c:pt idx="0">
                    <c:v>6.3158391585751952</c:v>
                  </c:pt>
                  <c:pt idx="1">
                    <c:v>6.923841182434562</c:v>
                  </c:pt>
                  <c:pt idx="2">
                    <c:v>7.3770522209687108</c:v>
                  </c:pt>
                  <c:pt idx="3">
                    <c:v>3.1668253928473993</c:v>
                  </c:pt>
                  <c:pt idx="4">
                    <c:v>1.7595093111072238</c:v>
                  </c:pt>
                  <c:pt idx="5">
                    <c:v>2.5511072396408867</c:v>
                  </c:pt>
                  <c:pt idx="6">
                    <c:v>1.4889362702719058</c:v>
                  </c:pt>
                  <c:pt idx="7">
                    <c:v>4.8490112448735418</c:v>
                  </c:pt>
                  <c:pt idx="8">
                    <c:v>7.0618544561459382</c:v>
                  </c:pt>
                  <c:pt idx="9">
                    <c:v>1.1716898663286055</c:v>
                  </c:pt>
                  <c:pt idx="10">
                    <c:v>0.46044606851463321</c:v>
                  </c:pt>
                  <c:pt idx="11">
                    <c:v>2</c:v>
                  </c:pt>
                </c:numCache>
              </c:numRef>
            </c:minus>
          </c:errBars>
          <c:cat>
            <c:numRef>
              <c:f>Sheet2!$AQ$51:$BB$51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Sheet2!$AQ$54:$BB$54</c:f>
              <c:numCache>
                <c:formatCode>General</c:formatCode>
                <c:ptCount val="12"/>
                <c:pt idx="0">
                  <c:v>24.971428571428572</c:v>
                </c:pt>
                <c:pt idx="1">
                  <c:v>16.35714285714284</c:v>
                </c:pt>
                <c:pt idx="2">
                  <c:v>19.685714285714269</c:v>
                </c:pt>
                <c:pt idx="3">
                  <c:v>9.2714285714285687</c:v>
                </c:pt>
                <c:pt idx="4">
                  <c:v>3.4571428571428582</c:v>
                </c:pt>
                <c:pt idx="5">
                  <c:v>8.1</c:v>
                </c:pt>
                <c:pt idx="6">
                  <c:v>3.4285714285714302</c:v>
                </c:pt>
                <c:pt idx="7">
                  <c:v>9.6571428571428566</c:v>
                </c:pt>
                <c:pt idx="8">
                  <c:v>10.014285714285714</c:v>
                </c:pt>
                <c:pt idx="9">
                  <c:v>1.3285714285714287</c:v>
                </c:pt>
                <c:pt idx="10">
                  <c:v>0.58571428571428508</c:v>
                </c:pt>
                <c:pt idx="11">
                  <c:v>7</c:v>
                </c:pt>
              </c:numCache>
            </c:numRef>
          </c:val>
        </c:ser>
        <c:ser>
          <c:idx val="2"/>
          <c:order val="2"/>
          <c:tx>
            <c:strRef>
              <c:f>Sheet2!$B$55</c:f>
              <c:strCache>
                <c:ptCount val="1"/>
                <c:pt idx="0">
                  <c:v>TAT-α7-1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Sheet2!$AQ$62:$BB$62</c:f>
                <c:numCache>
                  <c:formatCode>General</c:formatCode>
                  <c:ptCount val="12"/>
                  <c:pt idx="0">
                    <c:v>1.5861503761853781</c:v>
                  </c:pt>
                  <c:pt idx="1">
                    <c:v>4.3573328087660661</c:v>
                  </c:pt>
                  <c:pt idx="2">
                    <c:v>5.2294476778980217</c:v>
                  </c:pt>
                  <c:pt idx="3">
                    <c:v>8.6131117747562289</c:v>
                  </c:pt>
                  <c:pt idx="4">
                    <c:v>1.3400352400009652</c:v>
                  </c:pt>
                  <c:pt idx="5">
                    <c:v>1.2369637687011552</c:v>
                  </c:pt>
                  <c:pt idx="6">
                    <c:v>5.1852947598021624</c:v>
                  </c:pt>
                  <c:pt idx="7">
                    <c:v>0.57705808351155763</c:v>
                  </c:pt>
                  <c:pt idx="8">
                    <c:v>2.0152543263816587</c:v>
                  </c:pt>
                  <c:pt idx="9">
                    <c:v>0.57590508477236657</c:v>
                  </c:pt>
                  <c:pt idx="10">
                    <c:v>4.3976883357523988</c:v>
                  </c:pt>
                  <c:pt idx="11">
                    <c:v>2.8898838335525827</c:v>
                  </c:pt>
                </c:numCache>
              </c:numRef>
            </c:plus>
            <c:minus>
              <c:numRef>
                <c:f>Sheet2!$AQ$62:$BB$62</c:f>
                <c:numCache>
                  <c:formatCode>General</c:formatCode>
                  <c:ptCount val="12"/>
                  <c:pt idx="0">
                    <c:v>1.5861503761853781</c:v>
                  </c:pt>
                  <c:pt idx="1">
                    <c:v>4.3573328087660661</c:v>
                  </c:pt>
                  <c:pt idx="2">
                    <c:v>5.2294476778980217</c:v>
                  </c:pt>
                  <c:pt idx="3">
                    <c:v>8.6131117747562289</c:v>
                  </c:pt>
                  <c:pt idx="4">
                    <c:v>1.3400352400009652</c:v>
                  </c:pt>
                  <c:pt idx="5">
                    <c:v>1.2369637687011552</c:v>
                  </c:pt>
                  <c:pt idx="6">
                    <c:v>5.1852947598021624</c:v>
                  </c:pt>
                  <c:pt idx="7">
                    <c:v>0.57705808351155763</c:v>
                  </c:pt>
                  <c:pt idx="8">
                    <c:v>2.0152543263816587</c:v>
                  </c:pt>
                  <c:pt idx="9">
                    <c:v>0.57590508477236657</c:v>
                  </c:pt>
                  <c:pt idx="10">
                    <c:v>4.3976883357523988</c:v>
                  </c:pt>
                  <c:pt idx="11">
                    <c:v>2.8898838335525827</c:v>
                  </c:pt>
                </c:numCache>
              </c:numRef>
            </c:minus>
          </c:errBars>
          <c:cat>
            <c:numRef>
              <c:f>Sheet2!$AQ$51:$BB$51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Sheet2!$AQ$55:$BB$55</c:f>
              <c:numCache>
                <c:formatCode>General</c:formatCode>
                <c:ptCount val="12"/>
                <c:pt idx="0">
                  <c:v>18.2</c:v>
                </c:pt>
                <c:pt idx="1">
                  <c:v>16.349999999999987</c:v>
                </c:pt>
                <c:pt idx="2">
                  <c:v>18.1875</c:v>
                </c:pt>
                <c:pt idx="3">
                  <c:v>14.637500000000001</c:v>
                </c:pt>
                <c:pt idx="4">
                  <c:v>2.8124999999999969</c:v>
                </c:pt>
                <c:pt idx="5">
                  <c:v>4.4749999999999996</c:v>
                </c:pt>
                <c:pt idx="6">
                  <c:v>11.962500000000009</c:v>
                </c:pt>
                <c:pt idx="7">
                  <c:v>1.5625</c:v>
                </c:pt>
                <c:pt idx="8">
                  <c:v>2.1375000000000002</c:v>
                </c:pt>
                <c:pt idx="9">
                  <c:v>0.62500000000000056</c:v>
                </c:pt>
                <c:pt idx="10">
                  <c:v>5.4375</c:v>
                </c:pt>
                <c:pt idx="11">
                  <c:v>6</c:v>
                </c:pt>
              </c:numCache>
            </c:numRef>
          </c:val>
        </c:ser>
        <c:ser>
          <c:idx val="3"/>
          <c:order val="3"/>
          <c:tx>
            <c:strRef>
              <c:f>Sheet2!$B$56</c:f>
              <c:strCache>
                <c:ptCount val="1"/>
                <c:pt idx="0">
                  <c:v>TAT-α7-2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Sheet2!$AQ$63:$BB$63</c:f>
                <c:numCache>
                  <c:formatCode>General</c:formatCode>
                  <c:ptCount val="12"/>
                  <c:pt idx="0">
                    <c:v>1.3538232165195327</c:v>
                  </c:pt>
                  <c:pt idx="1">
                    <c:v>2.3066114430493787</c:v>
                  </c:pt>
                  <c:pt idx="2">
                    <c:v>5.0999144094903155</c:v>
                  </c:pt>
                  <c:pt idx="3">
                    <c:v>4.4974684237048592</c:v>
                  </c:pt>
                  <c:pt idx="4">
                    <c:v>2.5446489139443367</c:v>
                  </c:pt>
                  <c:pt idx="5">
                    <c:v>2.3114921656250575</c:v>
                  </c:pt>
                  <c:pt idx="6">
                    <c:v>3.6825818022358643</c:v>
                  </c:pt>
                  <c:pt idx="7">
                    <c:v>1.5583874449479604</c:v>
                  </c:pt>
                  <c:pt idx="8">
                    <c:v>2.0504306555004201</c:v>
                  </c:pt>
                  <c:pt idx="9">
                    <c:v>3.766182016860975</c:v>
                  </c:pt>
                  <c:pt idx="10">
                    <c:v>4.2112472231636122</c:v>
                  </c:pt>
                  <c:pt idx="11">
                    <c:v>3.2227859386483004</c:v>
                  </c:pt>
                </c:numCache>
              </c:numRef>
            </c:plus>
            <c:minus>
              <c:numRef>
                <c:f>Sheet2!$AQ$63:$BB$63</c:f>
                <c:numCache>
                  <c:formatCode>General</c:formatCode>
                  <c:ptCount val="12"/>
                  <c:pt idx="0">
                    <c:v>1.3538232165195327</c:v>
                  </c:pt>
                  <c:pt idx="1">
                    <c:v>2.3066114430493787</c:v>
                  </c:pt>
                  <c:pt idx="2">
                    <c:v>5.0999144094903155</c:v>
                  </c:pt>
                  <c:pt idx="3">
                    <c:v>4.4974684237048592</c:v>
                  </c:pt>
                  <c:pt idx="4">
                    <c:v>2.5446489139443367</c:v>
                  </c:pt>
                  <c:pt idx="5">
                    <c:v>2.3114921656250575</c:v>
                  </c:pt>
                  <c:pt idx="6">
                    <c:v>3.6825818022358643</c:v>
                  </c:pt>
                  <c:pt idx="7">
                    <c:v>1.5583874449479604</c:v>
                  </c:pt>
                  <c:pt idx="8">
                    <c:v>2.0504306555004201</c:v>
                  </c:pt>
                  <c:pt idx="9">
                    <c:v>3.766182016860975</c:v>
                  </c:pt>
                  <c:pt idx="10">
                    <c:v>4.2112472231636122</c:v>
                  </c:pt>
                  <c:pt idx="11">
                    <c:v>3.2227859386483004</c:v>
                  </c:pt>
                </c:numCache>
              </c:numRef>
            </c:minus>
          </c:errBars>
          <c:cat>
            <c:numRef>
              <c:f>Sheet2!$AQ$51:$BB$51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Sheet2!$AQ$56:$BB$56</c:f>
              <c:numCache>
                <c:formatCode>General</c:formatCode>
                <c:ptCount val="12"/>
                <c:pt idx="0">
                  <c:v>20.412499999999977</c:v>
                </c:pt>
                <c:pt idx="1">
                  <c:v>10.887500000000006</c:v>
                </c:pt>
                <c:pt idx="2">
                  <c:v>17.324999999999999</c:v>
                </c:pt>
                <c:pt idx="3">
                  <c:v>10.275</c:v>
                </c:pt>
                <c:pt idx="4">
                  <c:v>4.6499999999999995</c:v>
                </c:pt>
                <c:pt idx="5">
                  <c:v>5.8124999999999956</c:v>
                </c:pt>
                <c:pt idx="6">
                  <c:v>7.3124999999999956</c:v>
                </c:pt>
                <c:pt idx="7">
                  <c:v>2.8499999999999988</c:v>
                </c:pt>
                <c:pt idx="8">
                  <c:v>3.5874999999999999</c:v>
                </c:pt>
                <c:pt idx="9">
                  <c:v>8.15</c:v>
                </c:pt>
                <c:pt idx="10">
                  <c:v>4.25</c:v>
                </c:pt>
                <c:pt idx="11">
                  <c:v>4.7</c:v>
                </c:pt>
              </c:numCache>
            </c:numRef>
          </c:val>
        </c:ser>
        <c:marker val="1"/>
        <c:axId val="36169216"/>
        <c:axId val="36170752"/>
      </c:lineChart>
      <c:catAx>
        <c:axId val="361692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CA"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6170752"/>
        <c:crosses val="autoZero"/>
        <c:auto val="1"/>
        <c:lblAlgn val="ctr"/>
        <c:lblOffset val="100"/>
      </c:catAx>
      <c:valAx>
        <c:axId val="3617075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CA"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6169216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3560670300827821E-2"/>
          <c:y val="3.1597341737658838E-2"/>
          <c:w val="0.91291112457096657"/>
          <c:h val="0.89426065958179168"/>
        </c:manualLayout>
      </c:layout>
      <c:lineChart>
        <c:grouping val="standard"/>
        <c:ser>
          <c:idx val="0"/>
          <c:order val="0"/>
          <c:tx>
            <c:strRef>
              <c:f>Sheet2!$C$96</c:f>
              <c:strCache>
                <c:ptCount val="1"/>
                <c:pt idx="0">
                  <c:v>Saline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Sheet2!$D$101:$O$101</c:f>
                <c:numCache>
                  <c:formatCode>General</c:formatCode>
                  <c:ptCount val="12"/>
                  <c:pt idx="0">
                    <c:v>31.744872994725355</c:v>
                  </c:pt>
                  <c:pt idx="1">
                    <c:v>20.200918234220719</c:v>
                  </c:pt>
                  <c:pt idx="2">
                    <c:v>30.896653129476267</c:v>
                  </c:pt>
                  <c:pt idx="3">
                    <c:v>36.924510844881766</c:v>
                  </c:pt>
                  <c:pt idx="4">
                    <c:v>18.950945147814291</c:v>
                  </c:pt>
                  <c:pt idx="5">
                    <c:v>32.120168359140052</c:v>
                  </c:pt>
                  <c:pt idx="6">
                    <c:v>29.897633363288538</c:v>
                  </c:pt>
                  <c:pt idx="7">
                    <c:v>18.238281734717226</c:v>
                  </c:pt>
                  <c:pt idx="8">
                    <c:v>16.150932100338693</c:v>
                  </c:pt>
                  <c:pt idx="9">
                    <c:v>14.712050993809276</c:v>
                  </c:pt>
                  <c:pt idx="10">
                    <c:v>21.224958567996147</c:v>
                  </c:pt>
                  <c:pt idx="11">
                    <c:v>18.252822600349177</c:v>
                  </c:pt>
                </c:numCache>
              </c:numRef>
            </c:plus>
            <c:minus>
              <c:numRef>
                <c:f>Sheet2!$D$101:$O$101</c:f>
                <c:numCache>
                  <c:formatCode>General</c:formatCode>
                  <c:ptCount val="12"/>
                  <c:pt idx="0">
                    <c:v>31.744872994725355</c:v>
                  </c:pt>
                  <c:pt idx="1">
                    <c:v>20.200918234220719</c:v>
                  </c:pt>
                  <c:pt idx="2">
                    <c:v>30.896653129476267</c:v>
                  </c:pt>
                  <c:pt idx="3">
                    <c:v>36.924510844881766</c:v>
                  </c:pt>
                  <c:pt idx="4">
                    <c:v>18.950945147814291</c:v>
                  </c:pt>
                  <c:pt idx="5">
                    <c:v>32.120168359140052</c:v>
                  </c:pt>
                  <c:pt idx="6">
                    <c:v>29.897633363288538</c:v>
                  </c:pt>
                  <c:pt idx="7">
                    <c:v>18.238281734717226</c:v>
                  </c:pt>
                  <c:pt idx="8">
                    <c:v>16.150932100338693</c:v>
                  </c:pt>
                  <c:pt idx="9">
                    <c:v>14.712050993809276</c:v>
                  </c:pt>
                  <c:pt idx="10">
                    <c:v>21.224958567996147</c:v>
                  </c:pt>
                  <c:pt idx="11">
                    <c:v>18.252822600349177</c:v>
                  </c:pt>
                </c:numCache>
              </c:numRef>
            </c:minus>
          </c:errBars>
          <c:cat>
            <c:numRef>
              <c:f>Sheet2!$D$95:$O$95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Sheet2!$D$96:$O$96</c:f>
              <c:numCache>
                <c:formatCode>General</c:formatCode>
                <c:ptCount val="12"/>
                <c:pt idx="0">
                  <c:v>471.71428571428567</c:v>
                </c:pt>
                <c:pt idx="1">
                  <c:v>386.85714285714283</c:v>
                </c:pt>
                <c:pt idx="2">
                  <c:v>258</c:v>
                </c:pt>
                <c:pt idx="3">
                  <c:v>226.71428571428552</c:v>
                </c:pt>
                <c:pt idx="4">
                  <c:v>186.42857142857142</c:v>
                </c:pt>
                <c:pt idx="5">
                  <c:v>159.28571428571428</c:v>
                </c:pt>
                <c:pt idx="6">
                  <c:v>142.42857142857142</c:v>
                </c:pt>
                <c:pt idx="7">
                  <c:v>120</c:v>
                </c:pt>
                <c:pt idx="8">
                  <c:v>65.428571428571388</c:v>
                </c:pt>
                <c:pt idx="9">
                  <c:v>86</c:v>
                </c:pt>
                <c:pt idx="10">
                  <c:v>54.285714285714285</c:v>
                </c:pt>
                <c:pt idx="11">
                  <c:v>48.285714285714285</c:v>
                </c:pt>
              </c:numCache>
            </c:numRef>
          </c:val>
        </c:ser>
        <c:ser>
          <c:idx val="1"/>
          <c:order val="1"/>
          <c:tx>
            <c:strRef>
              <c:f>Sheet2!$C$97</c:f>
              <c:strCache>
                <c:ptCount val="1"/>
                <c:pt idx="0">
                  <c:v>TAT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Sheet2!$D$102:$O$102</c:f>
                <c:numCache>
                  <c:formatCode>General</c:formatCode>
                  <c:ptCount val="12"/>
                  <c:pt idx="0">
                    <c:v>37.873521464446718</c:v>
                  </c:pt>
                  <c:pt idx="1">
                    <c:v>35.276169906401478</c:v>
                  </c:pt>
                  <c:pt idx="2">
                    <c:v>25.197631533948481</c:v>
                  </c:pt>
                  <c:pt idx="3">
                    <c:v>14.400018896435023</c:v>
                  </c:pt>
                  <c:pt idx="4">
                    <c:v>44.568477720797304</c:v>
                  </c:pt>
                  <c:pt idx="5">
                    <c:v>30.8327357912314</c:v>
                  </c:pt>
                  <c:pt idx="6">
                    <c:v>42.281906735484476</c:v>
                  </c:pt>
                  <c:pt idx="7">
                    <c:v>29.482767171530899</c:v>
                  </c:pt>
                  <c:pt idx="8">
                    <c:v>28.396208746975606</c:v>
                  </c:pt>
                  <c:pt idx="9">
                    <c:v>39.697609836832356</c:v>
                  </c:pt>
                  <c:pt idx="10">
                    <c:v>27.426008478141402</c:v>
                  </c:pt>
                  <c:pt idx="11">
                    <c:v>11.853413067996259</c:v>
                  </c:pt>
                </c:numCache>
              </c:numRef>
            </c:plus>
            <c:minus>
              <c:numRef>
                <c:f>Sheet2!$D$102:$O$102</c:f>
                <c:numCache>
                  <c:formatCode>General</c:formatCode>
                  <c:ptCount val="12"/>
                  <c:pt idx="0">
                    <c:v>37.873521464446718</c:v>
                  </c:pt>
                  <c:pt idx="1">
                    <c:v>35.276169906401478</c:v>
                  </c:pt>
                  <c:pt idx="2">
                    <c:v>25.197631533948481</c:v>
                  </c:pt>
                  <c:pt idx="3">
                    <c:v>14.400018896435023</c:v>
                  </c:pt>
                  <c:pt idx="4">
                    <c:v>44.568477720797304</c:v>
                  </c:pt>
                  <c:pt idx="5">
                    <c:v>30.8327357912314</c:v>
                  </c:pt>
                  <c:pt idx="6">
                    <c:v>42.281906735484476</c:v>
                  </c:pt>
                  <c:pt idx="7">
                    <c:v>29.482767171530899</c:v>
                  </c:pt>
                  <c:pt idx="8">
                    <c:v>28.396208746975606</c:v>
                  </c:pt>
                  <c:pt idx="9">
                    <c:v>39.697609836832356</c:v>
                  </c:pt>
                  <c:pt idx="10">
                    <c:v>27.426008478141402</c:v>
                  </c:pt>
                  <c:pt idx="11">
                    <c:v>11.853413067996259</c:v>
                  </c:pt>
                </c:numCache>
              </c:numRef>
            </c:minus>
          </c:errBars>
          <c:cat>
            <c:numRef>
              <c:f>Sheet2!$D$95:$O$95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Sheet2!$D$97:$O$97</c:f>
              <c:numCache>
                <c:formatCode>General</c:formatCode>
                <c:ptCount val="12"/>
                <c:pt idx="0">
                  <c:v>419.71428571428567</c:v>
                </c:pt>
                <c:pt idx="1">
                  <c:v>395.42857142857088</c:v>
                </c:pt>
                <c:pt idx="2">
                  <c:v>261</c:v>
                </c:pt>
                <c:pt idx="3">
                  <c:v>201.57142857142861</c:v>
                </c:pt>
                <c:pt idx="4">
                  <c:v>192</c:v>
                </c:pt>
                <c:pt idx="5">
                  <c:v>157.71428571428552</c:v>
                </c:pt>
                <c:pt idx="6">
                  <c:v>158.85714285714306</c:v>
                </c:pt>
                <c:pt idx="7">
                  <c:v>102.42857142857136</c:v>
                </c:pt>
                <c:pt idx="8">
                  <c:v>67.571428571428484</c:v>
                </c:pt>
                <c:pt idx="9">
                  <c:v>83.428571428571388</c:v>
                </c:pt>
                <c:pt idx="10">
                  <c:v>71.571428571428484</c:v>
                </c:pt>
                <c:pt idx="11">
                  <c:v>33.571428571428527</c:v>
                </c:pt>
              </c:numCache>
            </c:numRef>
          </c:val>
        </c:ser>
        <c:ser>
          <c:idx val="2"/>
          <c:order val="2"/>
          <c:tx>
            <c:strRef>
              <c:f>Sheet2!$C$98</c:f>
              <c:strCache>
                <c:ptCount val="1"/>
                <c:pt idx="0">
                  <c:v>TAT-α7pep1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Sheet2!$D$103:$O$103</c:f>
                <c:numCache>
                  <c:formatCode>General</c:formatCode>
                  <c:ptCount val="12"/>
                  <c:pt idx="0">
                    <c:v>30.264918268149639</c:v>
                  </c:pt>
                  <c:pt idx="1">
                    <c:v>40.523976956035995</c:v>
                  </c:pt>
                  <c:pt idx="2">
                    <c:v>38.696019749380483</c:v>
                  </c:pt>
                  <c:pt idx="3">
                    <c:v>41.865442524566454</c:v>
                  </c:pt>
                  <c:pt idx="4">
                    <c:v>37.878254352303195</c:v>
                  </c:pt>
                  <c:pt idx="5">
                    <c:v>35.104383035930596</c:v>
                  </c:pt>
                  <c:pt idx="6">
                    <c:v>34.360400940294305</c:v>
                  </c:pt>
                  <c:pt idx="7">
                    <c:v>31.792731524324484</c:v>
                  </c:pt>
                  <c:pt idx="8">
                    <c:v>22.05028974362418</c:v>
                  </c:pt>
                  <c:pt idx="9">
                    <c:v>38.148626558938304</c:v>
                  </c:pt>
                  <c:pt idx="10">
                    <c:v>36.029284963762393</c:v>
                  </c:pt>
                  <c:pt idx="11">
                    <c:v>13.895193013732802</c:v>
                  </c:pt>
                </c:numCache>
              </c:numRef>
            </c:plus>
            <c:minus>
              <c:numRef>
                <c:f>Sheet2!$D$103:$O$103</c:f>
                <c:numCache>
                  <c:formatCode>General</c:formatCode>
                  <c:ptCount val="12"/>
                  <c:pt idx="0">
                    <c:v>30.264918268149639</c:v>
                  </c:pt>
                  <c:pt idx="1">
                    <c:v>40.523976956035995</c:v>
                  </c:pt>
                  <c:pt idx="2">
                    <c:v>38.696019749380483</c:v>
                  </c:pt>
                  <c:pt idx="3">
                    <c:v>41.865442524566454</c:v>
                  </c:pt>
                  <c:pt idx="4">
                    <c:v>37.878254352303195</c:v>
                  </c:pt>
                  <c:pt idx="5">
                    <c:v>35.104383035930596</c:v>
                  </c:pt>
                  <c:pt idx="6">
                    <c:v>34.360400940294305</c:v>
                  </c:pt>
                  <c:pt idx="7">
                    <c:v>31.792731524324484</c:v>
                  </c:pt>
                  <c:pt idx="8">
                    <c:v>22.05028974362418</c:v>
                  </c:pt>
                  <c:pt idx="9">
                    <c:v>38.148626558938304</c:v>
                  </c:pt>
                  <c:pt idx="10">
                    <c:v>36.029284963762393</c:v>
                  </c:pt>
                  <c:pt idx="11">
                    <c:v>13.895193013732802</c:v>
                  </c:pt>
                </c:numCache>
              </c:numRef>
            </c:minus>
          </c:errBars>
          <c:cat>
            <c:numRef>
              <c:f>Sheet2!$D$95:$O$95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Sheet2!$D$98:$O$98</c:f>
              <c:numCache>
                <c:formatCode>General</c:formatCode>
                <c:ptCount val="12"/>
                <c:pt idx="0">
                  <c:v>477.25</c:v>
                </c:pt>
                <c:pt idx="1">
                  <c:v>368.375</c:v>
                </c:pt>
                <c:pt idx="2">
                  <c:v>267.25</c:v>
                </c:pt>
                <c:pt idx="3">
                  <c:v>203.25</c:v>
                </c:pt>
                <c:pt idx="4">
                  <c:v>171.875</c:v>
                </c:pt>
                <c:pt idx="5">
                  <c:v>122.12499999999999</c:v>
                </c:pt>
                <c:pt idx="6">
                  <c:v>126.37499999999999</c:v>
                </c:pt>
                <c:pt idx="7">
                  <c:v>101.5</c:v>
                </c:pt>
                <c:pt idx="8">
                  <c:v>65.75</c:v>
                </c:pt>
                <c:pt idx="9">
                  <c:v>80.874999999999986</c:v>
                </c:pt>
                <c:pt idx="10">
                  <c:v>97.374999999999986</c:v>
                </c:pt>
                <c:pt idx="11">
                  <c:v>45.25</c:v>
                </c:pt>
              </c:numCache>
            </c:numRef>
          </c:val>
        </c:ser>
        <c:ser>
          <c:idx val="3"/>
          <c:order val="3"/>
          <c:tx>
            <c:strRef>
              <c:f>Sheet2!$C$99</c:f>
              <c:strCache>
                <c:ptCount val="1"/>
                <c:pt idx="0">
                  <c:v>TAT-α7pep2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Sheet2!$D$104:$O$104</c:f>
                <c:numCache>
                  <c:formatCode>General</c:formatCode>
                  <c:ptCount val="12"/>
                  <c:pt idx="0">
                    <c:v>45.670449204661374</c:v>
                  </c:pt>
                  <c:pt idx="1">
                    <c:v>22.859132322893533</c:v>
                  </c:pt>
                  <c:pt idx="2">
                    <c:v>36.098606275035053</c:v>
                  </c:pt>
                  <c:pt idx="3">
                    <c:v>25.698269234846666</c:v>
                  </c:pt>
                  <c:pt idx="4">
                    <c:v>26.458431758347096</c:v>
                  </c:pt>
                  <c:pt idx="5">
                    <c:v>19.158693993995403</c:v>
                  </c:pt>
                  <c:pt idx="6">
                    <c:v>17.628890429569804</c:v>
                  </c:pt>
                  <c:pt idx="7">
                    <c:v>27.614377042483607</c:v>
                  </c:pt>
                  <c:pt idx="8">
                    <c:v>26.499344855633247</c:v>
                  </c:pt>
                  <c:pt idx="9">
                    <c:v>38.241897289927095</c:v>
                  </c:pt>
                  <c:pt idx="10">
                    <c:v>18.188060797005146</c:v>
                  </c:pt>
                  <c:pt idx="11">
                    <c:v>20.413392594623286</c:v>
                  </c:pt>
                </c:numCache>
              </c:numRef>
            </c:plus>
            <c:minus>
              <c:numRef>
                <c:f>Sheet2!$D$104:$O$104</c:f>
                <c:numCache>
                  <c:formatCode>General</c:formatCode>
                  <c:ptCount val="12"/>
                  <c:pt idx="0">
                    <c:v>45.670449204661374</c:v>
                  </c:pt>
                  <c:pt idx="1">
                    <c:v>22.859132322893533</c:v>
                  </c:pt>
                  <c:pt idx="2">
                    <c:v>36.098606275035053</c:v>
                  </c:pt>
                  <c:pt idx="3">
                    <c:v>25.698269234846666</c:v>
                  </c:pt>
                  <c:pt idx="4">
                    <c:v>26.458431758347096</c:v>
                  </c:pt>
                  <c:pt idx="5">
                    <c:v>19.158693993995403</c:v>
                  </c:pt>
                  <c:pt idx="6">
                    <c:v>17.628890429569804</c:v>
                  </c:pt>
                  <c:pt idx="7">
                    <c:v>27.614377042483607</c:v>
                  </c:pt>
                  <c:pt idx="8">
                    <c:v>26.499344855633247</c:v>
                  </c:pt>
                  <c:pt idx="9">
                    <c:v>38.241897289927095</c:v>
                  </c:pt>
                  <c:pt idx="10">
                    <c:v>18.188060797005146</c:v>
                  </c:pt>
                  <c:pt idx="11">
                    <c:v>20.413392594623286</c:v>
                  </c:pt>
                </c:numCache>
              </c:numRef>
            </c:minus>
          </c:errBars>
          <c:cat>
            <c:numRef>
              <c:f>Sheet2!$D$95:$O$95</c:f>
              <c:numCache>
                <c:formatCode>General</c:formatCode>
                <c:ptCount val="12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</c:numCache>
            </c:numRef>
          </c:cat>
          <c:val>
            <c:numRef>
              <c:f>Sheet2!$D$99:$O$99</c:f>
              <c:numCache>
                <c:formatCode>General</c:formatCode>
                <c:ptCount val="12"/>
                <c:pt idx="0">
                  <c:v>437.125</c:v>
                </c:pt>
                <c:pt idx="1">
                  <c:v>360.125</c:v>
                </c:pt>
                <c:pt idx="2">
                  <c:v>248.375</c:v>
                </c:pt>
                <c:pt idx="3">
                  <c:v>221.125</c:v>
                </c:pt>
                <c:pt idx="4">
                  <c:v>162.25</c:v>
                </c:pt>
                <c:pt idx="5">
                  <c:v>158</c:v>
                </c:pt>
                <c:pt idx="6">
                  <c:v>134</c:v>
                </c:pt>
                <c:pt idx="7">
                  <c:v>99.374999999999986</c:v>
                </c:pt>
                <c:pt idx="8">
                  <c:v>66.75</c:v>
                </c:pt>
                <c:pt idx="9">
                  <c:v>95.374999999999986</c:v>
                </c:pt>
                <c:pt idx="10">
                  <c:v>79</c:v>
                </c:pt>
                <c:pt idx="11">
                  <c:v>67.124999999999986</c:v>
                </c:pt>
              </c:numCache>
            </c:numRef>
          </c:val>
        </c:ser>
        <c:marker val="1"/>
        <c:axId val="34992896"/>
        <c:axId val="34994432"/>
      </c:lineChart>
      <c:catAx>
        <c:axId val="34992896"/>
        <c:scaling>
          <c:orientation val="minMax"/>
        </c:scaling>
        <c:axPos val="b"/>
        <c:numFmt formatCode="#,##0;\-#,##0" sourceLinked="0"/>
        <c:tickLblPos val="nextTo"/>
        <c:txPr>
          <a:bodyPr/>
          <a:lstStyle/>
          <a:p>
            <a:pPr>
              <a:defRPr lang="en-CA"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4994432"/>
        <c:crosses val="autoZero"/>
        <c:auto val="1"/>
        <c:lblAlgn val="ctr"/>
        <c:lblOffset val="100"/>
        <c:tickLblSkip val="1"/>
      </c:catAx>
      <c:valAx>
        <c:axId val="3499443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CA"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4992896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0.59185</cdr:x>
      <cdr:y>0.16301</cdr:y>
    </cdr:from>
    <cdr:to>
      <cdr:x>0.88008</cdr:x>
      <cdr:y>0.51462</cdr:y>
    </cdr:to>
    <cdr:grpSp>
      <cdr:nvGrpSpPr>
        <cdr:cNvPr id="2" name="组合 1"/>
        <cdr:cNvGrpSpPr/>
      </cdr:nvGrpSpPr>
      <cdr:grpSpPr>
        <a:xfrm xmlns:a="http://schemas.openxmlformats.org/drawingml/2006/main">
          <a:off x="1644970" y="353905"/>
          <a:ext cx="801098" cy="763368"/>
          <a:chOff x="4366088" y="2759344"/>
          <a:chExt cx="1785180" cy="1292962"/>
        </a:xfrm>
      </cdr:grpSpPr>
      <cdr:sp macro="" textlink="">
        <cdr:nvSpPr>
          <cdr:cNvPr id="3" name="Line 697"/>
          <cdr:cNvSpPr>
            <a:spLocks xmlns:a="http://schemas.openxmlformats.org/drawingml/2006/main" noChangeShapeType="1"/>
          </cdr:cNvSpPr>
        </cdr:nvSpPr>
        <cdr:spPr bwMode="auto">
          <a:xfrm xmlns:a="http://schemas.openxmlformats.org/drawingml/2006/main">
            <a:off x="4366088" y="2864852"/>
            <a:ext cx="658985" cy="0"/>
          </a:xfrm>
          <a:prstGeom xmlns:a="http://schemas.openxmlformats.org/drawingml/2006/main" prst="line">
            <a:avLst/>
          </a:prstGeom>
          <a:noFill xmlns:a="http://schemas.openxmlformats.org/drawingml/2006/main"/>
          <a:ln xmlns:a="http://schemas.openxmlformats.org/drawingml/2006/main" w="19050">
            <a:solidFill>
              <a:srgbClr val="0070C0"/>
            </a:solidFill>
            <a:round/>
            <a:headEnd/>
            <a:tailEnd/>
          </a:ln>
          <a:extLst xmlns:a="http://schemas.openxmlformats.org/drawingml/2006/main">
            <a:ext uri="{909E8E84-426E-40DD-AFC4-6F175D3DCCD1}"/>
          </a:extLst>
        </cdr:spPr>
        <cdr:txBody>
          <a:bodyPr xmlns:a="http://schemas.openxmlformats.org/drawingml/2006/main"/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endParaRPr lang="en-US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4" name="Freeform 698"/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4571783" y="2787073"/>
            <a:ext cx="224741" cy="155557"/>
          </a:xfrm>
          <a:custGeom xmlns:a="http://schemas.openxmlformats.org/drawingml/2006/main">
            <a:avLst/>
            <a:gdLst>
              <a:gd name="T0" fmla="*/ 30 w 59"/>
              <a:gd name="T1" fmla="*/ 0 h 60"/>
              <a:gd name="T2" fmla="*/ 59 w 59"/>
              <a:gd name="T3" fmla="*/ 30 h 60"/>
              <a:gd name="T4" fmla="*/ 30 w 59"/>
              <a:gd name="T5" fmla="*/ 60 h 60"/>
              <a:gd name="T6" fmla="*/ 0 w 59"/>
              <a:gd name="T7" fmla="*/ 30 h 60"/>
              <a:gd name="T8" fmla="*/ 30 w 59"/>
              <a:gd name="T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0">
                <a:moveTo>
                  <a:pt x="30" y="0"/>
                </a:moveTo>
                <a:lnTo>
                  <a:pt x="59" y="30"/>
                </a:lnTo>
                <a:lnTo>
                  <a:pt x="30" y="60"/>
                </a:lnTo>
                <a:lnTo>
                  <a:pt x="0" y="30"/>
                </a:lnTo>
                <a:lnTo>
                  <a:pt x="30" y="0"/>
                </a:lnTo>
                <a:close/>
              </a:path>
            </a:pathLst>
          </a:custGeom>
          <a:solidFill xmlns:a="http://schemas.openxmlformats.org/drawingml/2006/main">
            <a:srgbClr val="0070C0"/>
          </a:solidFill>
          <a:ln xmlns:a="http://schemas.openxmlformats.org/drawingml/2006/main" w="9525">
            <a:solidFill>
              <a:srgbClr val="0070C0"/>
            </a:solidFill>
            <a:prstDash val="solid"/>
            <a:round/>
            <a:headEnd/>
            <a:tailEnd/>
          </a:ln>
        </cdr:spPr>
        <cdr:txBody>
          <a:bodyPr xmlns:a="http://schemas.openxmlformats.org/drawingml/2006/main"/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endParaRPr lang="en-US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5" name="Rectangle 699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5077085" y="2759344"/>
            <a:ext cx="510428" cy="165928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/>
            <a:ext uri="{91240B29-F687-4F45-9708-019B960494DF}"/>
          </a:extLst>
        </cdr:spPr>
        <cdr:txBody>
          <a:bodyPr xmlns:a="http://schemas.openxmlformats.org/drawingml/2006/main" wrap="none" lIns="0" tIns="0" rIns="0" bIns="0">
            <a:spAutoFit/>
          </a:bodyPr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r>
              <a:rPr lang="en-CA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Saline</a:t>
            </a:r>
            <a:endParaRPr lang="en-CA" sz="1000" dirty="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6" name="Line 700"/>
          <cdr:cNvSpPr>
            <a:spLocks xmlns:a="http://schemas.openxmlformats.org/drawingml/2006/main" noChangeShapeType="1"/>
          </cdr:cNvSpPr>
        </cdr:nvSpPr>
        <cdr:spPr bwMode="auto">
          <a:xfrm xmlns:a="http://schemas.openxmlformats.org/drawingml/2006/main">
            <a:off x="4366088" y="3238189"/>
            <a:ext cx="658986" cy="0"/>
          </a:xfrm>
          <a:prstGeom xmlns:a="http://schemas.openxmlformats.org/drawingml/2006/main" prst="line">
            <a:avLst/>
          </a:prstGeom>
          <a:noFill xmlns:a="http://schemas.openxmlformats.org/drawingml/2006/main"/>
          <a:ln xmlns:a="http://schemas.openxmlformats.org/drawingml/2006/main" w="19050">
            <a:solidFill>
              <a:srgbClr val="993366"/>
            </a:solidFill>
            <a:round/>
            <a:headEnd/>
            <a:tailEnd/>
          </a:ln>
          <a:extLst xmlns:a="http://schemas.openxmlformats.org/drawingml/2006/main">
            <a:ext uri="{909E8E84-426E-40DD-AFC4-6F175D3DCCD1}"/>
          </a:extLst>
        </cdr:spPr>
        <cdr:txBody>
          <a:bodyPr xmlns:a="http://schemas.openxmlformats.org/drawingml/2006/main"/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endParaRPr lang="en-US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7" name="Rectangle 701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4571783" y="3160411"/>
            <a:ext cx="201885" cy="140002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993366"/>
          </a:solidFill>
          <a:ln xmlns:a="http://schemas.openxmlformats.org/drawingml/2006/main" w="9525">
            <a:solidFill>
              <a:srgbClr val="993366"/>
            </a:solidFill>
            <a:miter lim="800000"/>
            <a:headEnd/>
            <a:tailEnd/>
          </a:ln>
        </cdr:spPr>
        <cdr:txBody>
          <a:bodyPr xmlns:a="http://schemas.openxmlformats.org/drawingml/2006/main"/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endParaRPr lang="en-US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8" name="Rectangle 702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5077085" y="3132681"/>
            <a:ext cx="396153" cy="165928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/>
            <a:ext uri="{91240B29-F687-4F45-9708-019B960494DF}"/>
          </a:extLst>
        </cdr:spPr>
        <cdr:txBody>
          <a:bodyPr xmlns:a="http://schemas.openxmlformats.org/drawingml/2006/main" wrap="none" lIns="0" tIns="0" rIns="0" bIns="0">
            <a:spAutoFit/>
          </a:bodyPr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r>
              <a:rPr lang="en-CA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TAT</a:t>
            </a:r>
            <a:endParaRPr lang="en-CA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9" name="Line 703"/>
          <cdr:cNvSpPr>
            <a:spLocks xmlns:a="http://schemas.openxmlformats.org/drawingml/2006/main" noChangeShapeType="1"/>
          </cdr:cNvSpPr>
        </cdr:nvSpPr>
        <cdr:spPr bwMode="auto">
          <a:xfrm xmlns:a="http://schemas.openxmlformats.org/drawingml/2006/main">
            <a:off x="4366088" y="3611527"/>
            <a:ext cx="658986" cy="0"/>
          </a:xfrm>
          <a:prstGeom xmlns:a="http://schemas.openxmlformats.org/drawingml/2006/main" prst="line">
            <a:avLst/>
          </a:prstGeom>
          <a:noFill xmlns:a="http://schemas.openxmlformats.org/drawingml/2006/main"/>
          <a:ln xmlns:a="http://schemas.openxmlformats.org/drawingml/2006/main" w="19050">
            <a:solidFill>
              <a:srgbClr val="99CC00"/>
            </a:solidFill>
            <a:round/>
            <a:headEnd/>
            <a:tailEnd/>
          </a:ln>
          <a:extLst xmlns:a="http://schemas.openxmlformats.org/drawingml/2006/main">
            <a:ext uri="{909E8E84-426E-40DD-AFC4-6F175D3DCCD1}"/>
          </a:extLst>
        </cdr:spPr>
        <cdr:txBody>
          <a:bodyPr xmlns:a="http://schemas.openxmlformats.org/drawingml/2006/main"/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endParaRPr lang="en-US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10" name="Freeform 704"/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4571783" y="3533748"/>
            <a:ext cx="224741" cy="155557"/>
          </a:xfrm>
          <a:custGeom xmlns:a="http://schemas.openxmlformats.org/drawingml/2006/main">
            <a:avLst/>
            <a:gdLst>
              <a:gd name="T0" fmla="*/ 30 w 59"/>
              <a:gd name="T1" fmla="*/ 0 h 60"/>
              <a:gd name="T2" fmla="*/ 59 w 59"/>
              <a:gd name="T3" fmla="*/ 60 h 60"/>
              <a:gd name="T4" fmla="*/ 0 w 59"/>
              <a:gd name="T5" fmla="*/ 60 h 60"/>
              <a:gd name="T6" fmla="*/ 30 w 5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60">
                <a:moveTo>
                  <a:pt x="30" y="0"/>
                </a:moveTo>
                <a:lnTo>
                  <a:pt x="59" y="60"/>
                </a:lnTo>
                <a:lnTo>
                  <a:pt x="0" y="60"/>
                </a:lnTo>
                <a:lnTo>
                  <a:pt x="30" y="0"/>
                </a:lnTo>
                <a:close/>
              </a:path>
            </a:pathLst>
          </a:custGeom>
          <a:solidFill xmlns:a="http://schemas.openxmlformats.org/drawingml/2006/main">
            <a:srgbClr val="92D050"/>
          </a:solidFill>
          <a:ln xmlns:a="http://schemas.openxmlformats.org/drawingml/2006/main" w="9525">
            <a:solidFill>
              <a:srgbClr val="99CC00"/>
            </a:solidFill>
            <a:prstDash val="solid"/>
            <a:round/>
            <a:headEnd/>
            <a:tailEnd/>
          </a:ln>
        </cdr:spPr>
        <cdr:txBody>
          <a:bodyPr xmlns:a="http://schemas.openxmlformats.org/drawingml/2006/main"/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endParaRPr lang="en-US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11" name="Rectangle 705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5077085" y="3528597"/>
            <a:ext cx="1074183" cy="165928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/>
            <a:ext uri="{91240B29-F687-4F45-9708-019B960494DF}"/>
          </a:extLst>
        </cdr:spPr>
        <cdr:txBody>
          <a:bodyPr xmlns:a="http://schemas.openxmlformats.org/drawingml/2006/main" wrap="none" lIns="0" tIns="0" rIns="0" bIns="0">
            <a:spAutoFit/>
          </a:bodyPr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r>
              <a:rPr lang="en-CA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TAT-</a:t>
            </a:r>
            <a:r>
              <a:rPr lang="el-GR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CA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7pep1</a:t>
            </a:r>
            <a:endParaRPr lang="en-CA" sz="1000" dirty="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12" name="Line 706"/>
          <cdr:cNvSpPr>
            <a:spLocks xmlns:a="http://schemas.openxmlformats.org/drawingml/2006/main" noChangeShapeType="1"/>
          </cdr:cNvSpPr>
        </cdr:nvSpPr>
        <cdr:spPr bwMode="auto">
          <a:xfrm xmlns:a="http://schemas.openxmlformats.org/drawingml/2006/main">
            <a:off x="4366088" y="3969308"/>
            <a:ext cx="658986" cy="0"/>
          </a:xfrm>
          <a:prstGeom xmlns:a="http://schemas.openxmlformats.org/drawingml/2006/main" prst="line">
            <a:avLst/>
          </a:prstGeom>
          <a:noFill xmlns:a="http://schemas.openxmlformats.org/drawingml/2006/main"/>
          <a:ln xmlns:a="http://schemas.openxmlformats.org/drawingml/2006/main" w="19050">
            <a:solidFill>
              <a:schemeClr val="accent6"/>
            </a:solidFill>
            <a:round/>
            <a:headEnd/>
            <a:tailEnd/>
          </a:ln>
          <a:extLst xmlns:a="http://schemas.openxmlformats.org/drawingml/2006/main">
            <a:ext uri="{909E8E84-426E-40DD-AFC4-6F175D3DCCD1}"/>
          </a:extLst>
        </cdr:spPr>
        <cdr:txBody>
          <a:bodyPr xmlns:a="http://schemas.openxmlformats.org/drawingml/2006/main"/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endParaRPr lang="en-US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13" name="Line 708"/>
          <cdr:cNvSpPr>
            <a:spLocks xmlns:a="http://schemas.openxmlformats.org/drawingml/2006/main" noChangeShapeType="1"/>
          </cdr:cNvSpPr>
        </cdr:nvSpPr>
        <cdr:spPr bwMode="auto">
          <a:xfrm xmlns:a="http://schemas.openxmlformats.org/drawingml/2006/main" flipH="1" flipV="1">
            <a:off x="4571783" y="3891530"/>
            <a:ext cx="114275" cy="77779"/>
          </a:xfrm>
          <a:prstGeom xmlns:a="http://schemas.openxmlformats.org/drawingml/2006/main" prst="line">
            <a:avLst/>
          </a:prstGeom>
          <a:noFill xmlns:a="http://schemas.openxmlformats.org/drawingml/2006/main"/>
          <a:ln xmlns:a="http://schemas.openxmlformats.org/drawingml/2006/main" w="9525">
            <a:solidFill>
              <a:schemeClr val="accent6"/>
            </a:solidFill>
            <a:round/>
            <a:headEnd/>
            <a:tailEnd/>
          </a:ln>
          <a:extLst xmlns:a="http://schemas.openxmlformats.org/drawingml/2006/main">
            <a:ext uri="{909E8E84-426E-40DD-AFC4-6F175D3DCCD1}"/>
          </a:extLst>
        </cdr:spPr>
        <cdr:txBody>
          <a:bodyPr xmlns:a="http://schemas.openxmlformats.org/drawingml/2006/main"/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endParaRPr lang="en-US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14" name="Line 709"/>
          <cdr:cNvSpPr>
            <a:spLocks xmlns:a="http://schemas.openxmlformats.org/drawingml/2006/main" noChangeShapeType="1"/>
          </cdr:cNvSpPr>
        </cdr:nvSpPr>
        <cdr:spPr bwMode="auto">
          <a:xfrm xmlns:a="http://schemas.openxmlformats.org/drawingml/2006/main">
            <a:off x="4686058" y="3969308"/>
            <a:ext cx="110466" cy="77779"/>
          </a:xfrm>
          <a:prstGeom xmlns:a="http://schemas.openxmlformats.org/drawingml/2006/main" prst="line">
            <a:avLst/>
          </a:prstGeom>
          <a:noFill xmlns:a="http://schemas.openxmlformats.org/drawingml/2006/main"/>
          <a:ln xmlns:a="http://schemas.openxmlformats.org/drawingml/2006/main" w="9525">
            <a:solidFill>
              <a:schemeClr val="accent6"/>
            </a:solidFill>
            <a:round/>
            <a:headEnd/>
            <a:tailEnd/>
          </a:ln>
          <a:extLst xmlns:a="http://schemas.openxmlformats.org/drawingml/2006/main">
            <a:ext uri="{909E8E84-426E-40DD-AFC4-6F175D3DCCD1}"/>
          </a:extLst>
        </cdr:spPr>
        <cdr:txBody>
          <a:bodyPr xmlns:a="http://schemas.openxmlformats.org/drawingml/2006/main"/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endParaRPr lang="en-US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15" name="Line 710"/>
          <cdr:cNvSpPr>
            <a:spLocks xmlns:a="http://schemas.openxmlformats.org/drawingml/2006/main" noChangeShapeType="1"/>
          </cdr:cNvSpPr>
        </cdr:nvSpPr>
        <cdr:spPr bwMode="auto">
          <a:xfrm xmlns:a="http://schemas.openxmlformats.org/drawingml/2006/main" flipH="1">
            <a:off x="4571783" y="3969308"/>
            <a:ext cx="114275" cy="77779"/>
          </a:xfrm>
          <a:prstGeom xmlns:a="http://schemas.openxmlformats.org/drawingml/2006/main" prst="line">
            <a:avLst/>
          </a:prstGeom>
          <a:noFill xmlns:a="http://schemas.openxmlformats.org/drawingml/2006/main"/>
          <a:ln xmlns:a="http://schemas.openxmlformats.org/drawingml/2006/main" w="9525">
            <a:solidFill>
              <a:schemeClr val="accent6"/>
            </a:solidFill>
            <a:round/>
            <a:headEnd/>
            <a:tailEnd/>
          </a:ln>
          <a:extLst xmlns:a="http://schemas.openxmlformats.org/drawingml/2006/main">
            <a:ext uri="{909E8E84-426E-40DD-AFC4-6F175D3DCCD1}"/>
          </a:extLst>
        </cdr:spPr>
        <cdr:txBody>
          <a:bodyPr xmlns:a="http://schemas.openxmlformats.org/drawingml/2006/main"/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endParaRPr lang="en-US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16" name="Line 711"/>
          <cdr:cNvSpPr>
            <a:spLocks xmlns:a="http://schemas.openxmlformats.org/drawingml/2006/main" noChangeShapeType="1"/>
          </cdr:cNvSpPr>
        </cdr:nvSpPr>
        <cdr:spPr bwMode="auto">
          <a:xfrm xmlns:a="http://schemas.openxmlformats.org/drawingml/2006/main" flipV="1">
            <a:off x="4686058" y="3891530"/>
            <a:ext cx="110466" cy="77779"/>
          </a:xfrm>
          <a:prstGeom xmlns:a="http://schemas.openxmlformats.org/drawingml/2006/main" prst="line">
            <a:avLst/>
          </a:prstGeom>
          <a:noFill xmlns:a="http://schemas.openxmlformats.org/drawingml/2006/main"/>
          <a:ln xmlns:a="http://schemas.openxmlformats.org/drawingml/2006/main" w="9525">
            <a:solidFill>
              <a:schemeClr val="accent6"/>
            </a:solidFill>
            <a:round/>
            <a:headEnd/>
            <a:tailEnd/>
          </a:ln>
          <a:extLst xmlns:a="http://schemas.openxmlformats.org/drawingml/2006/main">
            <a:ext uri="{909E8E84-426E-40DD-AFC4-6F175D3DCCD1}"/>
          </a:extLst>
        </cdr:spPr>
        <cdr:txBody>
          <a:bodyPr xmlns:a="http://schemas.openxmlformats.org/drawingml/2006/main"/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endParaRPr lang="en-US" sz="10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17" name="Rectangle 712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5077085" y="3886378"/>
            <a:ext cx="1074183" cy="165928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/>
            <a:ext uri="{91240B29-F687-4F45-9708-019B960494DF}"/>
          </a:extLst>
        </cdr:spPr>
        <cdr:txBody>
          <a:bodyPr xmlns:a="http://schemas.openxmlformats.org/drawingml/2006/main" wrap="none" lIns="0" tIns="0" rIns="0" bIns="0">
            <a:spAutoFit/>
          </a:bodyPr>
          <a:lstStyle xmlns:a="http://schemas.openxmlformats.org/drawingml/2006/main"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 xmlns:a="http://schemas.openxmlformats.org/drawingml/2006/main">
            <a:r>
              <a:rPr lang="en-CA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TAT-</a:t>
            </a:r>
            <a:r>
              <a:rPr lang="el-GR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CA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7pep2</a:t>
            </a:r>
            <a:endParaRPr lang="en-CA" sz="1000">
              <a:latin typeface="Times New Roman" pitchFamily="18" charset="0"/>
              <a:cs typeface="Times New Roman" pitchFamily="18" charset="0"/>
            </a:endParaRPr>
          </a:p>
        </cdr:txBody>
      </cdr:sp>
    </cdr:grp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6361B-B0C0-4CDB-9026-2B7BE70FF888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D626A-CD77-443D-A8A1-336BD99A2C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F3AAC-513E-4A38-B27D-AFEEE21B0F9F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53124-3865-4690-B389-1DCF85755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FC1E5-15F1-45F2-A5B2-0B4C9F5051D3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B121D-97B5-4BC8-81F7-6F6BF9502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7D202-1214-4647-8FFB-1F38C3468F00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67954-8E22-432E-8E76-7962447F6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729C7-D65E-457B-8939-5014214C472D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6A043-A2E8-4F40-AB9B-A4E63B9E4F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61C1A-57B3-4BAC-8D4D-305B2997A8EB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9349C-00E8-4791-B950-ADDDED62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EE0B2-CA13-4E41-AA44-0FDFD2D42129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5FAB2-7132-4157-9505-CA0446CC9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151BE-BFC8-4B99-B24B-4529750AD3D0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74AE6-876E-446A-A4C2-10CEDCC36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BEBE2-921E-4959-8E57-2C64312C8984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5A682-72DA-4B52-87AA-1B3F31253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A1FF1-2536-47EC-B916-6152993BA12A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6BA67-B8D1-4BF9-A10A-59C855D73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02A88-4ACA-4A39-8D63-134E3BEE872F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A8ACA-3709-4910-9E2E-4D5B821CD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9752FB-C345-40C8-A453-85CEAA3868C2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4A64A1-7371-4124-9136-AB5638C9C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>
            <a:graphicFrameLocks/>
          </p:cNvGraphicFramePr>
          <p:nvPr/>
        </p:nvGraphicFramePr>
        <p:xfrm>
          <a:off x="3600799" y="609600"/>
          <a:ext cx="3050826" cy="2132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4" name="TextBox 5"/>
          <p:cNvSpPr txBox="1">
            <a:spLocks noChangeArrowheads="1"/>
          </p:cNvSpPr>
          <p:nvPr/>
        </p:nvSpPr>
        <p:spPr bwMode="auto">
          <a:xfrm rot="-5400000">
            <a:off x="2597151" y="1422400"/>
            <a:ext cx="1758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imes New Roman" pitchFamily="18" charset="0"/>
                <a:cs typeface="Times New Roman" pitchFamily="18" charset="0"/>
              </a:rPr>
              <a:t>Travelled distances (cm)</a:t>
            </a:r>
          </a:p>
        </p:txBody>
      </p:sp>
      <p:sp>
        <p:nvSpPr>
          <p:cNvPr id="13315" name="TextBox 6"/>
          <p:cNvSpPr txBox="1">
            <a:spLocks noChangeArrowheads="1"/>
          </p:cNvSpPr>
          <p:nvPr/>
        </p:nvSpPr>
        <p:spPr bwMode="auto">
          <a:xfrm>
            <a:off x="4867275" y="2736850"/>
            <a:ext cx="109855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imes New Roman" pitchFamily="18" charset="0"/>
                <a:cs typeface="Times New Roman" pitchFamily="18" charset="0"/>
              </a:rPr>
              <a:t>Time (min)</a:t>
            </a:r>
          </a:p>
        </p:txBody>
      </p:sp>
      <p:grpSp>
        <p:nvGrpSpPr>
          <p:cNvPr id="13316" name="组合 10"/>
          <p:cNvGrpSpPr>
            <a:grpSpLocks/>
          </p:cNvGrpSpPr>
          <p:nvPr/>
        </p:nvGrpSpPr>
        <p:grpSpPr bwMode="auto">
          <a:xfrm>
            <a:off x="122238" y="3233738"/>
            <a:ext cx="3200400" cy="2468562"/>
            <a:chOff x="-35742" y="2971800"/>
            <a:chExt cx="3883842" cy="2746248"/>
          </a:xfrm>
        </p:grpSpPr>
        <p:graphicFrame>
          <p:nvGraphicFramePr>
            <p:cNvPr id="12" name="图表 11"/>
            <p:cNvGraphicFramePr>
              <a:graphicFrameLocks/>
            </p:cNvGraphicFramePr>
            <p:nvPr/>
          </p:nvGraphicFramePr>
          <p:xfrm>
            <a:off x="266700" y="2971800"/>
            <a:ext cx="3581400" cy="2438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3400" name="TextBox 3"/>
            <p:cNvSpPr txBox="1">
              <a:spLocks noChangeArrowheads="1"/>
            </p:cNvSpPr>
            <p:nvPr/>
          </p:nvSpPr>
          <p:spPr bwMode="auto">
            <a:xfrm rot="-5400000">
              <a:off x="-441348" y="3939399"/>
              <a:ext cx="1087438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Time (sec)</a:t>
              </a:r>
            </a:p>
          </p:txBody>
        </p:sp>
        <p:sp>
          <p:nvSpPr>
            <p:cNvPr id="13401" name="TextBox 4"/>
            <p:cNvSpPr txBox="1">
              <a:spLocks noChangeArrowheads="1"/>
            </p:cNvSpPr>
            <p:nvPr/>
          </p:nvSpPr>
          <p:spPr bwMode="auto">
            <a:xfrm>
              <a:off x="1664961" y="5441823"/>
              <a:ext cx="13716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Time (min)</a:t>
              </a:r>
            </a:p>
          </p:txBody>
        </p:sp>
      </p:grpSp>
      <p:grpSp>
        <p:nvGrpSpPr>
          <p:cNvPr id="13317" name="组合 14"/>
          <p:cNvGrpSpPr>
            <a:grpSpLocks/>
          </p:cNvGrpSpPr>
          <p:nvPr/>
        </p:nvGrpSpPr>
        <p:grpSpPr bwMode="auto">
          <a:xfrm>
            <a:off x="3409950" y="3397250"/>
            <a:ext cx="3359150" cy="2174875"/>
            <a:chOff x="3417271" y="3201518"/>
            <a:chExt cx="3793354" cy="2286000"/>
          </a:xfrm>
        </p:grpSpPr>
        <p:graphicFrame>
          <p:nvGraphicFramePr>
            <p:cNvPr id="16" name="图表 15"/>
            <p:cNvGraphicFramePr>
              <a:graphicFrameLocks/>
            </p:cNvGraphicFramePr>
            <p:nvPr/>
          </p:nvGraphicFramePr>
          <p:xfrm>
            <a:off x="3705425" y="3201518"/>
            <a:ext cx="350520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3397" name="TextBox 3"/>
            <p:cNvSpPr txBox="1">
              <a:spLocks noChangeArrowheads="1"/>
            </p:cNvSpPr>
            <p:nvPr/>
          </p:nvSpPr>
          <p:spPr bwMode="auto">
            <a:xfrm rot="-5400000">
              <a:off x="2602884" y="4053335"/>
              <a:ext cx="1905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Travelled distances (cm) </a:t>
              </a:r>
            </a:p>
          </p:txBody>
        </p:sp>
        <p:sp>
          <p:nvSpPr>
            <p:cNvPr id="13398" name="TextBox 4"/>
            <p:cNvSpPr txBox="1">
              <a:spLocks noChangeArrowheads="1"/>
            </p:cNvSpPr>
            <p:nvPr/>
          </p:nvSpPr>
          <p:spPr bwMode="auto">
            <a:xfrm>
              <a:off x="4918697" y="5196706"/>
              <a:ext cx="13716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Time (min)</a:t>
              </a:r>
            </a:p>
          </p:txBody>
        </p:sp>
      </p:grpSp>
      <p:grpSp>
        <p:nvGrpSpPr>
          <p:cNvPr id="13318" name="组合 18"/>
          <p:cNvGrpSpPr>
            <a:grpSpLocks/>
          </p:cNvGrpSpPr>
          <p:nvPr/>
        </p:nvGrpSpPr>
        <p:grpSpPr bwMode="auto">
          <a:xfrm>
            <a:off x="176213" y="5943600"/>
            <a:ext cx="3724275" cy="2895600"/>
            <a:chOff x="238751" y="2590801"/>
            <a:chExt cx="3723649" cy="2896393"/>
          </a:xfrm>
        </p:grpSpPr>
        <p:graphicFrame>
          <p:nvGraphicFramePr>
            <p:cNvPr id="20" name="图表 19"/>
            <p:cNvGraphicFramePr>
              <a:graphicFrameLocks/>
            </p:cNvGraphicFramePr>
            <p:nvPr/>
          </p:nvGraphicFramePr>
          <p:xfrm>
            <a:off x="533400" y="2590801"/>
            <a:ext cx="3429000" cy="2590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3394" name="TextBox 3"/>
            <p:cNvSpPr txBox="1">
              <a:spLocks noChangeArrowheads="1"/>
            </p:cNvSpPr>
            <p:nvPr/>
          </p:nvSpPr>
          <p:spPr bwMode="auto">
            <a:xfrm rot="-5400000">
              <a:off x="-166062" y="3539646"/>
              <a:ext cx="1087438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Time (sec)</a:t>
              </a:r>
            </a:p>
          </p:txBody>
        </p:sp>
        <p:sp>
          <p:nvSpPr>
            <p:cNvPr id="13395" name="TextBox 4"/>
            <p:cNvSpPr txBox="1">
              <a:spLocks noChangeArrowheads="1"/>
            </p:cNvSpPr>
            <p:nvPr/>
          </p:nvSpPr>
          <p:spPr bwMode="auto">
            <a:xfrm>
              <a:off x="1799914" y="5210969"/>
              <a:ext cx="13716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Time (min)</a:t>
              </a:r>
            </a:p>
          </p:txBody>
        </p:sp>
      </p:grpSp>
      <p:sp>
        <p:nvSpPr>
          <p:cNvPr id="13319" name="TextBox 3"/>
          <p:cNvSpPr txBox="1">
            <a:spLocks noChangeArrowheads="1"/>
          </p:cNvSpPr>
          <p:nvPr/>
        </p:nvSpPr>
        <p:spPr bwMode="auto">
          <a:xfrm>
            <a:off x="41275" y="228600"/>
            <a:ext cx="617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3320" name="TextBox 23"/>
          <p:cNvSpPr txBox="1">
            <a:spLocks noChangeArrowheads="1"/>
          </p:cNvSpPr>
          <p:nvPr/>
        </p:nvSpPr>
        <p:spPr bwMode="auto">
          <a:xfrm>
            <a:off x="3152775" y="214313"/>
            <a:ext cx="6159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13321" name="TextBox 24"/>
          <p:cNvSpPr txBox="1">
            <a:spLocks noChangeArrowheads="1"/>
          </p:cNvSpPr>
          <p:nvPr/>
        </p:nvSpPr>
        <p:spPr bwMode="auto">
          <a:xfrm>
            <a:off x="-1588" y="2878138"/>
            <a:ext cx="6175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13322" name="TextBox 25"/>
          <p:cNvSpPr txBox="1">
            <a:spLocks noChangeArrowheads="1"/>
          </p:cNvSpPr>
          <p:nvPr/>
        </p:nvSpPr>
        <p:spPr bwMode="auto">
          <a:xfrm>
            <a:off x="3192463" y="2890838"/>
            <a:ext cx="615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13323" name="TextBox 26"/>
          <p:cNvSpPr txBox="1">
            <a:spLocks noChangeArrowheads="1"/>
          </p:cNvSpPr>
          <p:nvPr/>
        </p:nvSpPr>
        <p:spPr bwMode="auto">
          <a:xfrm>
            <a:off x="41275" y="5557838"/>
            <a:ext cx="6175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grpSp>
        <p:nvGrpSpPr>
          <p:cNvPr id="13324" name="组合 2"/>
          <p:cNvGrpSpPr>
            <a:grpSpLocks/>
          </p:cNvGrpSpPr>
          <p:nvPr/>
        </p:nvGrpSpPr>
        <p:grpSpPr bwMode="auto">
          <a:xfrm>
            <a:off x="100013" y="558800"/>
            <a:ext cx="3052762" cy="2406650"/>
            <a:chOff x="99320" y="559408"/>
            <a:chExt cx="3053456" cy="2406042"/>
          </a:xfrm>
        </p:grpSpPr>
        <p:sp>
          <p:nvSpPr>
            <p:cNvPr id="13390" name="TextBox 3"/>
            <p:cNvSpPr txBox="1">
              <a:spLocks noChangeArrowheads="1"/>
            </p:cNvSpPr>
            <p:nvPr/>
          </p:nvSpPr>
          <p:spPr bwMode="auto">
            <a:xfrm rot="-5400000">
              <a:off x="-617994" y="1435825"/>
              <a:ext cx="1708081" cy="273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Travelled distances (cm) </a:t>
              </a:r>
            </a:p>
          </p:txBody>
        </p:sp>
        <p:sp>
          <p:nvSpPr>
            <p:cNvPr id="13391" name="TextBox 4"/>
            <p:cNvSpPr txBox="1">
              <a:spLocks noChangeArrowheads="1"/>
            </p:cNvSpPr>
            <p:nvPr/>
          </p:nvSpPr>
          <p:spPr bwMode="auto">
            <a:xfrm>
              <a:off x="1591208" y="2729925"/>
              <a:ext cx="975048" cy="235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Time (min)</a:t>
              </a:r>
            </a:p>
          </p:txBody>
        </p:sp>
        <p:graphicFrame>
          <p:nvGraphicFramePr>
            <p:cNvPr id="28" name="图表 27"/>
            <p:cNvGraphicFramePr>
              <a:graphicFrameLocks/>
            </p:cNvGraphicFramePr>
            <p:nvPr/>
          </p:nvGraphicFramePr>
          <p:xfrm>
            <a:off x="372774" y="559408"/>
            <a:ext cx="2780002" cy="21705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grpSp>
        <p:nvGrpSpPr>
          <p:cNvPr id="13325" name="组合 75"/>
          <p:cNvGrpSpPr>
            <a:grpSpLocks/>
          </p:cNvGrpSpPr>
          <p:nvPr/>
        </p:nvGrpSpPr>
        <p:grpSpPr bwMode="auto">
          <a:xfrm>
            <a:off x="5311775" y="896938"/>
            <a:ext cx="685800" cy="752475"/>
            <a:chOff x="4919664" y="2371090"/>
            <a:chExt cx="1107150" cy="1292962"/>
          </a:xfrm>
        </p:grpSpPr>
        <p:sp>
          <p:nvSpPr>
            <p:cNvPr id="13375" name="Line 697"/>
            <p:cNvSpPr>
              <a:spLocks noChangeShapeType="1"/>
            </p:cNvSpPr>
            <p:nvPr/>
          </p:nvSpPr>
          <p:spPr bwMode="auto">
            <a:xfrm>
              <a:off x="4919664" y="2476598"/>
              <a:ext cx="408696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6" name="Freeform 698"/>
            <p:cNvSpPr>
              <a:spLocks/>
            </p:cNvSpPr>
            <p:nvPr/>
          </p:nvSpPr>
          <p:spPr bwMode="auto">
            <a:xfrm>
              <a:off x="5047234" y="2398819"/>
              <a:ext cx="139382" cy="155557"/>
            </a:xfrm>
            <a:custGeom>
              <a:avLst/>
              <a:gdLst>
                <a:gd name="T0" fmla="*/ 167428524 w 59"/>
                <a:gd name="T1" fmla="*/ 0 h 60"/>
                <a:gd name="T2" fmla="*/ 329277044 w 59"/>
                <a:gd name="T3" fmla="*/ 201651161 h 60"/>
                <a:gd name="T4" fmla="*/ 167428524 w 59"/>
                <a:gd name="T5" fmla="*/ 403299730 h 60"/>
                <a:gd name="T6" fmla="*/ 0 w 59"/>
                <a:gd name="T7" fmla="*/ 201651161 h 60"/>
                <a:gd name="T8" fmla="*/ 167428524 w 59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60"/>
                <a:gd name="T17" fmla="*/ 59 w 59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60">
                  <a:moveTo>
                    <a:pt x="30" y="0"/>
                  </a:moveTo>
                  <a:lnTo>
                    <a:pt x="59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77" name="Rectangle 699"/>
            <p:cNvSpPr>
              <a:spLocks noChangeArrowheads="1"/>
            </p:cNvSpPr>
            <p:nvPr/>
          </p:nvSpPr>
          <p:spPr bwMode="auto">
            <a:xfrm>
              <a:off x="5360617" y="2371090"/>
              <a:ext cx="316562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Saline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78" name="Line 700"/>
            <p:cNvSpPr>
              <a:spLocks noChangeShapeType="1"/>
            </p:cNvSpPr>
            <p:nvPr/>
          </p:nvSpPr>
          <p:spPr bwMode="auto">
            <a:xfrm>
              <a:off x="4919664" y="2849935"/>
              <a:ext cx="408696" cy="0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9" name="Rectangle 701"/>
            <p:cNvSpPr>
              <a:spLocks noChangeArrowheads="1"/>
            </p:cNvSpPr>
            <p:nvPr/>
          </p:nvSpPr>
          <p:spPr bwMode="auto">
            <a:xfrm>
              <a:off x="5047234" y="2772157"/>
              <a:ext cx="125207" cy="140002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80" name="Rectangle 702"/>
            <p:cNvSpPr>
              <a:spLocks noChangeArrowheads="1"/>
            </p:cNvSpPr>
            <p:nvPr/>
          </p:nvSpPr>
          <p:spPr bwMode="auto">
            <a:xfrm>
              <a:off x="5360617" y="2744427"/>
              <a:ext cx="245690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81" name="Line 703"/>
            <p:cNvSpPr>
              <a:spLocks noChangeShapeType="1"/>
            </p:cNvSpPr>
            <p:nvPr/>
          </p:nvSpPr>
          <p:spPr bwMode="auto">
            <a:xfrm>
              <a:off x="4919664" y="3223273"/>
              <a:ext cx="408696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2" name="Freeform 704"/>
            <p:cNvSpPr>
              <a:spLocks/>
            </p:cNvSpPr>
            <p:nvPr/>
          </p:nvSpPr>
          <p:spPr bwMode="auto">
            <a:xfrm>
              <a:off x="5047234" y="3145494"/>
              <a:ext cx="139382" cy="155557"/>
            </a:xfrm>
            <a:custGeom>
              <a:avLst/>
              <a:gdLst>
                <a:gd name="T0" fmla="*/ 167428524 w 59"/>
                <a:gd name="T1" fmla="*/ 0 h 60"/>
                <a:gd name="T2" fmla="*/ 329277044 w 59"/>
                <a:gd name="T3" fmla="*/ 403299730 h 60"/>
                <a:gd name="T4" fmla="*/ 0 w 59"/>
                <a:gd name="T5" fmla="*/ 403299730 h 60"/>
                <a:gd name="T6" fmla="*/ 167428524 w 59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"/>
                <a:gd name="T13" fmla="*/ 0 h 60"/>
                <a:gd name="T14" fmla="*/ 59 w 59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" h="60">
                  <a:moveTo>
                    <a:pt x="30" y="0"/>
                  </a:moveTo>
                  <a:lnTo>
                    <a:pt x="59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83" name="Rectangle 705"/>
            <p:cNvSpPr>
              <a:spLocks noChangeArrowheads="1"/>
            </p:cNvSpPr>
            <p:nvPr/>
          </p:nvSpPr>
          <p:spPr bwMode="auto">
            <a:xfrm>
              <a:off x="5360617" y="3140343"/>
              <a:ext cx="666197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TAT-</a:t>
              </a:r>
              <a:r>
                <a:rPr lang="el-GR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7pep1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Line 706"/>
            <p:cNvSpPr>
              <a:spLocks noChangeShapeType="1"/>
            </p:cNvSpPr>
            <p:nvPr/>
          </p:nvSpPr>
          <p:spPr bwMode="auto">
            <a:xfrm>
              <a:off x="4919664" y="3582219"/>
              <a:ext cx="407494" cy="0"/>
            </a:xfrm>
            <a:prstGeom prst="line">
              <a:avLst/>
            </a:prstGeom>
            <a:noFill/>
            <a:ln w="1905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Line 708"/>
            <p:cNvSpPr>
              <a:spLocks noChangeShapeType="1"/>
            </p:cNvSpPr>
            <p:nvPr/>
          </p:nvSpPr>
          <p:spPr bwMode="auto">
            <a:xfrm flipH="1" flipV="1">
              <a:off x="5047806" y="3503113"/>
              <a:ext cx="69198" cy="79106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Line 709"/>
            <p:cNvSpPr>
              <a:spLocks noChangeShapeType="1"/>
            </p:cNvSpPr>
            <p:nvPr/>
          </p:nvSpPr>
          <p:spPr bwMode="auto">
            <a:xfrm>
              <a:off x="5117004" y="3582219"/>
              <a:ext cx="69196" cy="76378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Line 710"/>
            <p:cNvSpPr>
              <a:spLocks noChangeShapeType="1"/>
            </p:cNvSpPr>
            <p:nvPr/>
          </p:nvSpPr>
          <p:spPr bwMode="auto">
            <a:xfrm flipH="1">
              <a:off x="5047806" y="3582219"/>
              <a:ext cx="69198" cy="76378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Line 711"/>
            <p:cNvSpPr>
              <a:spLocks noChangeShapeType="1"/>
            </p:cNvSpPr>
            <p:nvPr/>
          </p:nvSpPr>
          <p:spPr bwMode="auto">
            <a:xfrm flipV="1">
              <a:off x="5117004" y="3503113"/>
              <a:ext cx="69196" cy="79106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89" name="Rectangle 712"/>
            <p:cNvSpPr>
              <a:spLocks noChangeArrowheads="1"/>
            </p:cNvSpPr>
            <p:nvPr/>
          </p:nvSpPr>
          <p:spPr bwMode="auto">
            <a:xfrm>
              <a:off x="5360617" y="3498124"/>
              <a:ext cx="666197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TAT-</a:t>
              </a:r>
              <a:r>
                <a:rPr lang="el-GR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7pep2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326" name="组合 91"/>
          <p:cNvGrpSpPr>
            <a:grpSpLocks/>
          </p:cNvGrpSpPr>
          <p:nvPr/>
        </p:nvGrpSpPr>
        <p:grpSpPr bwMode="auto">
          <a:xfrm>
            <a:off x="5462588" y="3556000"/>
            <a:ext cx="685800" cy="750888"/>
            <a:chOff x="4919664" y="2371090"/>
            <a:chExt cx="1107150" cy="1292962"/>
          </a:xfrm>
        </p:grpSpPr>
        <p:sp>
          <p:nvSpPr>
            <p:cNvPr id="13360" name="Line 697"/>
            <p:cNvSpPr>
              <a:spLocks noChangeShapeType="1"/>
            </p:cNvSpPr>
            <p:nvPr/>
          </p:nvSpPr>
          <p:spPr bwMode="auto">
            <a:xfrm>
              <a:off x="4919664" y="2476598"/>
              <a:ext cx="408696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61" name="Freeform 698"/>
            <p:cNvSpPr>
              <a:spLocks/>
            </p:cNvSpPr>
            <p:nvPr/>
          </p:nvSpPr>
          <p:spPr bwMode="auto">
            <a:xfrm>
              <a:off x="5047234" y="2398819"/>
              <a:ext cx="139382" cy="155557"/>
            </a:xfrm>
            <a:custGeom>
              <a:avLst/>
              <a:gdLst>
                <a:gd name="T0" fmla="*/ 167428524 w 59"/>
                <a:gd name="T1" fmla="*/ 0 h 60"/>
                <a:gd name="T2" fmla="*/ 329277044 w 59"/>
                <a:gd name="T3" fmla="*/ 201651161 h 60"/>
                <a:gd name="T4" fmla="*/ 167428524 w 59"/>
                <a:gd name="T5" fmla="*/ 403299730 h 60"/>
                <a:gd name="T6" fmla="*/ 0 w 59"/>
                <a:gd name="T7" fmla="*/ 201651161 h 60"/>
                <a:gd name="T8" fmla="*/ 167428524 w 59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60"/>
                <a:gd name="T17" fmla="*/ 59 w 59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60">
                  <a:moveTo>
                    <a:pt x="30" y="0"/>
                  </a:moveTo>
                  <a:lnTo>
                    <a:pt x="59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62" name="Rectangle 699"/>
            <p:cNvSpPr>
              <a:spLocks noChangeArrowheads="1"/>
            </p:cNvSpPr>
            <p:nvPr/>
          </p:nvSpPr>
          <p:spPr bwMode="auto">
            <a:xfrm>
              <a:off x="5360617" y="2371090"/>
              <a:ext cx="316562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Saline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63" name="Line 700"/>
            <p:cNvSpPr>
              <a:spLocks noChangeShapeType="1"/>
            </p:cNvSpPr>
            <p:nvPr/>
          </p:nvSpPr>
          <p:spPr bwMode="auto">
            <a:xfrm>
              <a:off x="4919664" y="2849935"/>
              <a:ext cx="408696" cy="0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64" name="Rectangle 701"/>
            <p:cNvSpPr>
              <a:spLocks noChangeArrowheads="1"/>
            </p:cNvSpPr>
            <p:nvPr/>
          </p:nvSpPr>
          <p:spPr bwMode="auto">
            <a:xfrm>
              <a:off x="5047234" y="2772157"/>
              <a:ext cx="125207" cy="140002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65" name="Rectangle 702"/>
            <p:cNvSpPr>
              <a:spLocks noChangeArrowheads="1"/>
            </p:cNvSpPr>
            <p:nvPr/>
          </p:nvSpPr>
          <p:spPr bwMode="auto">
            <a:xfrm>
              <a:off x="5360617" y="2744427"/>
              <a:ext cx="245690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66" name="Line 703"/>
            <p:cNvSpPr>
              <a:spLocks noChangeShapeType="1"/>
            </p:cNvSpPr>
            <p:nvPr/>
          </p:nvSpPr>
          <p:spPr bwMode="auto">
            <a:xfrm>
              <a:off x="4919664" y="3223273"/>
              <a:ext cx="408696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67" name="Freeform 704"/>
            <p:cNvSpPr>
              <a:spLocks/>
            </p:cNvSpPr>
            <p:nvPr/>
          </p:nvSpPr>
          <p:spPr bwMode="auto">
            <a:xfrm>
              <a:off x="5047234" y="3145494"/>
              <a:ext cx="139382" cy="155557"/>
            </a:xfrm>
            <a:custGeom>
              <a:avLst/>
              <a:gdLst>
                <a:gd name="T0" fmla="*/ 167428524 w 59"/>
                <a:gd name="T1" fmla="*/ 0 h 60"/>
                <a:gd name="T2" fmla="*/ 329277044 w 59"/>
                <a:gd name="T3" fmla="*/ 403299730 h 60"/>
                <a:gd name="T4" fmla="*/ 0 w 59"/>
                <a:gd name="T5" fmla="*/ 403299730 h 60"/>
                <a:gd name="T6" fmla="*/ 167428524 w 59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"/>
                <a:gd name="T13" fmla="*/ 0 h 60"/>
                <a:gd name="T14" fmla="*/ 59 w 59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" h="60">
                  <a:moveTo>
                    <a:pt x="30" y="0"/>
                  </a:moveTo>
                  <a:lnTo>
                    <a:pt x="59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68" name="Rectangle 705"/>
            <p:cNvSpPr>
              <a:spLocks noChangeArrowheads="1"/>
            </p:cNvSpPr>
            <p:nvPr/>
          </p:nvSpPr>
          <p:spPr bwMode="auto">
            <a:xfrm>
              <a:off x="5360617" y="3140343"/>
              <a:ext cx="666197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TAT-</a:t>
              </a:r>
              <a:r>
                <a:rPr lang="el-GR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7pep1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Line 706"/>
            <p:cNvSpPr>
              <a:spLocks noChangeShapeType="1"/>
            </p:cNvSpPr>
            <p:nvPr/>
          </p:nvSpPr>
          <p:spPr bwMode="auto">
            <a:xfrm>
              <a:off x="4919664" y="3582046"/>
              <a:ext cx="407492" cy="0"/>
            </a:xfrm>
            <a:prstGeom prst="line">
              <a:avLst/>
            </a:prstGeom>
            <a:noFill/>
            <a:ln w="1905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Line 708"/>
            <p:cNvSpPr>
              <a:spLocks noChangeShapeType="1"/>
            </p:cNvSpPr>
            <p:nvPr/>
          </p:nvSpPr>
          <p:spPr bwMode="auto">
            <a:xfrm flipH="1" flipV="1">
              <a:off x="5047806" y="3502773"/>
              <a:ext cx="69196" cy="79273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" name="Line 709"/>
            <p:cNvSpPr>
              <a:spLocks noChangeShapeType="1"/>
            </p:cNvSpPr>
            <p:nvPr/>
          </p:nvSpPr>
          <p:spPr bwMode="auto">
            <a:xfrm>
              <a:off x="5117002" y="3582046"/>
              <a:ext cx="69198" cy="76539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Line 710"/>
            <p:cNvSpPr>
              <a:spLocks noChangeShapeType="1"/>
            </p:cNvSpPr>
            <p:nvPr/>
          </p:nvSpPr>
          <p:spPr bwMode="auto">
            <a:xfrm flipH="1">
              <a:off x="5047806" y="3582046"/>
              <a:ext cx="69196" cy="76539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Line 711"/>
            <p:cNvSpPr>
              <a:spLocks noChangeShapeType="1"/>
            </p:cNvSpPr>
            <p:nvPr/>
          </p:nvSpPr>
          <p:spPr bwMode="auto">
            <a:xfrm flipV="1">
              <a:off x="5117002" y="3502773"/>
              <a:ext cx="69198" cy="79273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74" name="Rectangle 712"/>
            <p:cNvSpPr>
              <a:spLocks noChangeArrowheads="1"/>
            </p:cNvSpPr>
            <p:nvPr/>
          </p:nvSpPr>
          <p:spPr bwMode="auto">
            <a:xfrm>
              <a:off x="5360617" y="3498124"/>
              <a:ext cx="666197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TAT-</a:t>
              </a:r>
              <a:r>
                <a:rPr lang="el-GR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7pep2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327" name="组合 107"/>
          <p:cNvGrpSpPr>
            <a:grpSpLocks/>
          </p:cNvGrpSpPr>
          <p:nvPr/>
        </p:nvGrpSpPr>
        <p:grpSpPr bwMode="auto">
          <a:xfrm>
            <a:off x="1966913" y="4156075"/>
            <a:ext cx="687387" cy="750888"/>
            <a:chOff x="4919664" y="2371090"/>
            <a:chExt cx="1107150" cy="1292962"/>
          </a:xfrm>
        </p:grpSpPr>
        <p:sp>
          <p:nvSpPr>
            <p:cNvPr id="13345" name="Line 697"/>
            <p:cNvSpPr>
              <a:spLocks noChangeShapeType="1"/>
            </p:cNvSpPr>
            <p:nvPr/>
          </p:nvSpPr>
          <p:spPr bwMode="auto">
            <a:xfrm>
              <a:off x="4919664" y="2476598"/>
              <a:ext cx="408696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6" name="Freeform 698"/>
            <p:cNvSpPr>
              <a:spLocks/>
            </p:cNvSpPr>
            <p:nvPr/>
          </p:nvSpPr>
          <p:spPr bwMode="auto">
            <a:xfrm>
              <a:off x="5047234" y="2398819"/>
              <a:ext cx="139382" cy="155557"/>
            </a:xfrm>
            <a:custGeom>
              <a:avLst/>
              <a:gdLst>
                <a:gd name="T0" fmla="*/ 167428524 w 59"/>
                <a:gd name="T1" fmla="*/ 0 h 60"/>
                <a:gd name="T2" fmla="*/ 329277044 w 59"/>
                <a:gd name="T3" fmla="*/ 201651161 h 60"/>
                <a:gd name="T4" fmla="*/ 167428524 w 59"/>
                <a:gd name="T5" fmla="*/ 403299730 h 60"/>
                <a:gd name="T6" fmla="*/ 0 w 59"/>
                <a:gd name="T7" fmla="*/ 201651161 h 60"/>
                <a:gd name="T8" fmla="*/ 167428524 w 59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60"/>
                <a:gd name="T17" fmla="*/ 59 w 59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60">
                  <a:moveTo>
                    <a:pt x="30" y="0"/>
                  </a:moveTo>
                  <a:lnTo>
                    <a:pt x="59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47" name="Rectangle 699"/>
            <p:cNvSpPr>
              <a:spLocks noChangeArrowheads="1"/>
            </p:cNvSpPr>
            <p:nvPr/>
          </p:nvSpPr>
          <p:spPr bwMode="auto">
            <a:xfrm>
              <a:off x="5360617" y="2371090"/>
              <a:ext cx="316562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Saline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48" name="Line 700"/>
            <p:cNvSpPr>
              <a:spLocks noChangeShapeType="1"/>
            </p:cNvSpPr>
            <p:nvPr/>
          </p:nvSpPr>
          <p:spPr bwMode="auto">
            <a:xfrm>
              <a:off x="4919664" y="2849935"/>
              <a:ext cx="408696" cy="0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9" name="Rectangle 701"/>
            <p:cNvSpPr>
              <a:spLocks noChangeArrowheads="1"/>
            </p:cNvSpPr>
            <p:nvPr/>
          </p:nvSpPr>
          <p:spPr bwMode="auto">
            <a:xfrm>
              <a:off x="5047234" y="2772157"/>
              <a:ext cx="125207" cy="140002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50" name="Rectangle 702"/>
            <p:cNvSpPr>
              <a:spLocks noChangeArrowheads="1"/>
            </p:cNvSpPr>
            <p:nvPr/>
          </p:nvSpPr>
          <p:spPr bwMode="auto">
            <a:xfrm>
              <a:off x="5360617" y="2744427"/>
              <a:ext cx="245690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51" name="Line 703"/>
            <p:cNvSpPr>
              <a:spLocks noChangeShapeType="1"/>
            </p:cNvSpPr>
            <p:nvPr/>
          </p:nvSpPr>
          <p:spPr bwMode="auto">
            <a:xfrm>
              <a:off x="4919664" y="3223273"/>
              <a:ext cx="408696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2" name="Freeform 704"/>
            <p:cNvSpPr>
              <a:spLocks/>
            </p:cNvSpPr>
            <p:nvPr/>
          </p:nvSpPr>
          <p:spPr bwMode="auto">
            <a:xfrm>
              <a:off x="5047234" y="3145494"/>
              <a:ext cx="139382" cy="155557"/>
            </a:xfrm>
            <a:custGeom>
              <a:avLst/>
              <a:gdLst>
                <a:gd name="T0" fmla="*/ 167428524 w 59"/>
                <a:gd name="T1" fmla="*/ 0 h 60"/>
                <a:gd name="T2" fmla="*/ 329277044 w 59"/>
                <a:gd name="T3" fmla="*/ 403299730 h 60"/>
                <a:gd name="T4" fmla="*/ 0 w 59"/>
                <a:gd name="T5" fmla="*/ 403299730 h 60"/>
                <a:gd name="T6" fmla="*/ 167428524 w 59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"/>
                <a:gd name="T13" fmla="*/ 0 h 60"/>
                <a:gd name="T14" fmla="*/ 59 w 59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" h="60">
                  <a:moveTo>
                    <a:pt x="30" y="0"/>
                  </a:moveTo>
                  <a:lnTo>
                    <a:pt x="59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53" name="Rectangle 705"/>
            <p:cNvSpPr>
              <a:spLocks noChangeArrowheads="1"/>
            </p:cNvSpPr>
            <p:nvPr/>
          </p:nvSpPr>
          <p:spPr bwMode="auto">
            <a:xfrm>
              <a:off x="5360617" y="3140343"/>
              <a:ext cx="666197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TAT-</a:t>
              </a:r>
              <a:r>
                <a:rPr lang="el-GR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7pep1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8" name="Line 706"/>
            <p:cNvSpPr>
              <a:spLocks noChangeShapeType="1"/>
            </p:cNvSpPr>
            <p:nvPr/>
          </p:nvSpPr>
          <p:spPr bwMode="auto">
            <a:xfrm>
              <a:off x="4919664" y="3582046"/>
              <a:ext cx="409109" cy="0"/>
            </a:xfrm>
            <a:prstGeom prst="line">
              <a:avLst/>
            </a:prstGeom>
            <a:noFill/>
            <a:ln w="1905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9" name="Line 708"/>
            <p:cNvSpPr>
              <a:spLocks noChangeShapeType="1"/>
            </p:cNvSpPr>
            <p:nvPr/>
          </p:nvSpPr>
          <p:spPr bwMode="auto">
            <a:xfrm flipH="1" flipV="1">
              <a:off x="5047511" y="3502773"/>
              <a:ext cx="71594" cy="79273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Line 709"/>
            <p:cNvSpPr>
              <a:spLocks noChangeShapeType="1"/>
            </p:cNvSpPr>
            <p:nvPr/>
          </p:nvSpPr>
          <p:spPr bwMode="auto">
            <a:xfrm>
              <a:off x="5119105" y="3582046"/>
              <a:ext cx="66480" cy="76539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1" name="Line 710"/>
            <p:cNvSpPr>
              <a:spLocks noChangeShapeType="1"/>
            </p:cNvSpPr>
            <p:nvPr/>
          </p:nvSpPr>
          <p:spPr bwMode="auto">
            <a:xfrm flipH="1">
              <a:off x="5047511" y="3582046"/>
              <a:ext cx="71594" cy="76539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Line 711"/>
            <p:cNvSpPr>
              <a:spLocks noChangeShapeType="1"/>
            </p:cNvSpPr>
            <p:nvPr/>
          </p:nvSpPr>
          <p:spPr bwMode="auto">
            <a:xfrm flipV="1">
              <a:off x="5119105" y="3502773"/>
              <a:ext cx="66480" cy="79273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59" name="Rectangle 712"/>
            <p:cNvSpPr>
              <a:spLocks noChangeArrowheads="1"/>
            </p:cNvSpPr>
            <p:nvPr/>
          </p:nvSpPr>
          <p:spPr bwMode="auto">
            <a:xfrm>
              <a:off x="5360617" y="3498124"/>
              <a:ext cx="666197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TAT-</a:t>
              </a:r>
              <a:r>
                <a:rPr lang="el-GR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7pep2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328" name="组合 123"/>
          <p:cNvGrpSpPr>
            <a:grpSpLocks/>
          </p:cNvGrpSpPr>
          <p:nvPr/>
        </p:nvGrpSpPr>
        <p:grpSpPr bwMode="auto">
          <a:xfrm>
            <a:off x="2341563" y="6386513"/>
            <a:ext cx="685800" cy="750887"/>
            <a:chOff x="4919664" y="2371090"/>
            <a:chExt cx="1107150" cy="1292962"/>
          </a:xfrm>
        </p:grpSpPr>
        <p:sp>
          <p:nvSpPr>
            <p:cNvPr id="13330" name="Line 697"/>
            <p:cNvSpPr>
              <a:spLocks noChangeShapeType="1"/>
            </p:cNvSpPr>
            <p:nvPr/>
          </p:nvSpPr>
          <p:spPr bwMode="auto">
            <a:xfrm>
              <a:off x="4919664" y="2476598"/>
              <a:ext cx="408696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1" name="Freeform 698"/>
            <p:cNvSpPr>
              <a:spLocks/>
            </p:cNvSpPr>
            <p:nvPr/>
          </p:nvSpPr>
          <p:spPr bwMode="auto">
            <a:xfrm>
              <a:off x="5047234" y="2398819"/>
              <a:ext cx="139382" cy="155557"/>
            </a:xfrm>
            <a:custGeom>
              <a:avLst/>
              <a:gdLst>
                <a:gd name="T0" fmla="*/ 167428524 w 59"/>
                <a:gd name="T1" fmla="*/ 0 h 60"/>
                <a:gd name="T2" fmla="*/ 329277044 w 59"/>
                <a:gd name="T3" fmla="*/ 201651161 h 60"/>
                <a:gd name="T4" fmla="*/ 167428524 w 59"/>
                <a:gd name="T5" fmla="*/ 403299730 h 60"/>
                <a:gd name="T6" fmla="*/ 0 w 59"/>
                <a:gd name="T7" fmla="*/ 201651161 h 60"/>
                <a:gd name="T8" fmla="*/ 167428524 w 59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60"/>
                <a:gd name="T17" fmla="*/ 59 w 59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60">
                  <a:moveTo>
                    <a:pt x="30" y="0"/>
                  </a:moveTo>
                  <a:lnTo>
                    <a:pt x="59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32" name="Rectangle 699"/>
            <p:cNvSpPr>
              <a:spLocks noChangeArrowheads="1"/>
            </p:cNvSpPr>
            <p:nvPr/>
          </p:nvSpPr>
          <p:spPr bwMode="auto">
            <a:xfrm>
              <a:off x="5360617" y="2371090"/>
              <a:ext cx="316562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Saline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33" name="Line 700"/>
            <p:cNvSpPr>
              <a:spLocks noChangeShapeType="1"/>
            </p:cNvSpPr>
            <p:nvPr/>
          </p:nvSpPr>
          <p:spPr bwMode="auto">
            <a:xfrm>
              <a:off x="4919664" y="2849935"/>
              <a:ext cx="408696" cy="0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4" name="Rectangle 701"/>
            <p:cNvSpPr>
              <a:spLocks noChangeArrowheads="1"/>
            </p:cNvSpPr>
            <p:nvPr/>
          </p:nvSpPr>
          <p:spPr bwMode="auto">
            <a:xfrm>
              <a:off x="5047234" y="2772157"/>
              <a:ext cx="125207" cy="140002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35" name="Rectangle 702"/>
            <p:cNvSpPr>
              <a:spLocks noChangeArrowheads="1"/>
            </p:cNvSpPr>
            <p:nvPr/>
          </p:nvSpPr>
          <p:spPr bwMode="auto">
            <a:xfrm>
              <a:off x="5360617" y="2744427"/>
              <a:ext cx="245690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36" name="Line 703"/>
            <p:cNvSpPr>
              <a:spLocks noChangeShapeType="1"/>
            </p:cNvSpPr>
            <p:nvPr/>
          </p:nvSpPr>
          <p:spPr bwMode="auto">
            <a:xfrm>
              <a:off x="4919664" y="3223273"/>
              <a:ext cx="408696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7" name="Freeform 704"/>
            <p:cNvSpPr>
              <a:spLocks/>
            </p:cNvSpPr>
            <p:nvPr/>
          </p:nvSpPr>
          <p:spPr bwMode="auto">
            <a:xfrm>
              <a:off x="5047234" y="3145494"/>
              <a:ext cx="139382" cy="155557"/>
            </a:xfrm>
            <a:custGeom>
              <a:avLst/>
              <a:gdLst>
                <a:gd name="T0" fmla="*/ 167428524 w 59"/>
                <a:gd name="T1" fmla="*/ 0 h 60"/>
                <a:gd name="T2" fmla="*/ 329277044 w 59"/>
                <a:gd name="T3" fmla="*/ 403299730 h 60"/>
                <a:gd name="T4" fmla="*/ 0 w 59"/>
                <a:gd name="T5" fmla="*/ 403299730 h 60"/>
                <a:gd name="T6" fmla="*/ 167428524 w 59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"/>
                <a:gd name="T13" fmla="*/ 0 h 60"/>
                <a:gd name="T14" fmla="*/ 59 w 59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" h="60">
                  <a:moveTo>
                    <a:pt x="30" y="0"/>
                  </a:moveTo>
                  <a:lnTo>
                    <a:pt x="59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38" name="Rectangle 705"/>
            <p:cNvSpPr>
              <a:spLocks noChangeArrowheads="1"/>
            </p:cNvSpPr>
            <p:nvPr/>
          </p:nvSpPr>
          <p:spPr bwMode="auto">
            <a:xfrm>
              <a:off x="5360617" y="3140343"/>
              <a:ext cx="666197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TAT-</a:t>
              </a:r>
              <a:r>
                <a:rPr lang="el-GR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7pep1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4" name="Line 706"/>
            <p:cNvSpPr>
              <a:spLocks noChangeShapeType="1"/>
            </p:cNvSpPr>
            <p:nvPr/>
          </p:nvSpPr>
          <p:spPr bwMode="auto">
            <a:xfrm>
              <a:off x="4919664" y="3582046"/>
              <a:ext cx="407492" cy="0"/>
            </a:xfrm>
            <a:prstGeom prst="line">
              <a:avLst/>
            </a:prstGeom>
            <a:noFill/>
            <a:ln w="1905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5" name="Line 708"/>
            <p:cNvSpPr>
              <a:spLocks noChangeShapeType="1"/>
            </p:cNvSpPr>
            <p:nvPr/>
          </p:nvSpPr>
          <p:spPr bwMode="auto">
            <a:xfrm flipH="1" flipV="1">
              <a:off x="5047806" y="3502774"/>
              <a:ext cx="69196" cy="79272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6" name="Line 709"/>
            <p:cNvSpPr>
              <a:spLocks noChangeShapeType="1"/>
            </p:cNvSpPr>
            <p:nvPr/>
          </p:nvSpPr>
          <p:spPr bwMode="auto">
            <a:xfrm>
              <a:off x="5117002" y="3582046"/>
              <a:ext cx="69198" cy="76539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7" name="Line 710"/>
            <p:cNvSpPr>
              <a:spLocks noChangeShapeType="1"/>
            </p:cNvSpPr>
            <p:nvPr/>
          </p:nvSpPr>
          <p:spPr bwMode="auto">
            <a:xfrm flipH="1">
              <a:off x="5047806" y="3582046"/>
              <a:ext cx="69196" cy="76539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8" name="Line 711"/>
            <p:cNvSpPr>
              <a:spLocks noChangeShapeType="1"/>
            </p:cNvSpPr>
            <p:nvPr/>
          </p:nvSpPr>
          <p:spPr bwMode="auto">
            <a:xfrm flipV="1">
              <a:off x="5117002" y="3502774"/>
              <a:ext cx="69198" cy="79272"/>
            </a:xfrm>
            <a:prstGeom prst="line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44" name="Rectangle 712"/>
            <p:cNvSpPr>
              <a:spLocks noChangeArrowheads="1"/>
            </p:cNvSpPr>
            <p:nvPr/>
          </p:nvSpPr>
          <p:spPr bwMode="auto">
            <a:xfrm>
              <a:off x="5360617" y="3498124"/>
              <a:ext cx="666197" cy="165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TAT-</a:t>
              </a:r>
              <a:r>
                <a:rPr lang="el-GR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CA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7pep2</a:t>
              </a:r>
              <a:endParaRPr lang="en-CA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329" name="TextBox 90"/>
          <p:cNvSpPr txBox="1">
            <a:spLocks noChangeArrowheads="1"/>
          </p:cNvSpPr>
          <p:nvPr/>
        </p:nvSpPr>
        <p:spPr bwMode="auto">
          <a:xfrm>
            <a:off x="4114800" y="8763000"/>
            <a:ext cx="24526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sz="1200">
                <a:latin typeface="Times New Roman" pitchFamily="18" charset="0"/>
                <a:cs typeface="Times New Roman" pitchFamily="18" charset="0"/>
              </a:rPr>
              <a:t>Li et al, 2013 Supplemental Figure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upplemental Figures in o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Supplemental Figures in one</Template>
  <TotalTime>39</TotalTime>
  <Words>67</Words>
  <Application>Microsoft Office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Times New Roman</vt:lpstr>
      <vt:lpstr>Supplemental Figures in one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Shupeng</dc:creator>
  <cp:lastModifiedBy>liu lab</cp:lastModifiedBy>
  <cp:revision>7</cp:revision>
  <dcterms:created xsi:type="dcterms:W3CDTF">2013-11-29T15:58:14Z</dcterms:created>
  <dcterms:modified xsi:type="dcterms:W3CDTF">2013-11-30T20:41:21Z</dcterms:modified>
</cp:coreProperties>
</file>