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2400" cy="10058400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2472" y="-8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abrmsn-fs\vonderheide%20lab\INDIVIDUAL%20SUBFOLDERS\Lee%20Richman\CD40%20Fc%20project\FcR%20blocking\CP%20Fab%20titratio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abrmsn-fs\vonderheide%20lab\INDIVIDUAL%20SUBFOLDERS\Lee%20Richman\CD40%20Fc%20project\FcR%20blocking\CP%20Fab%20titra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094553805774277"/>
          <c:y val="5.6030183727034118E-2"/>
          <c:w val="0.80292946194225723"/>
          <c:h val="0.74002679352580925"/>
        </c:manualLayout>
      </c:layout>
      <c:scatterChart>
        <c:scatterStyle val="lineMarker"/>
        <c:varyColors val="0"/>
        <c:ser>
          <c:idx val="0"/>
          <c:order val="0"/>
          <c:tx>
            <c:strRef>
              <c:f>'ND344 12-5-2012'!$B$18</c:f>
              <c:strCache>
                <c:ptCount val="1"/>
                <c:pt idx="0">
                  <c:v>CP-870,893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'ND344 12-5-2012'!$B$26:$B$30</c:f>
                <c:numCache>
                  <c:formatCode>General</c:formatCode>
                  <c:ptCount val="5"/>
                  <c:pt idx="0">
                    <c:v>0.80208062770106414</c:v>
                  </c:pt>
                  <c:pt idx="1">
                    <c:v>1.7616280348965088</c:v>
                  </c:pt>
                  <c:pt idx="2">
                    <c:v>0.46188021535170104</c:v>
                  </c:pt>
                  <c:pt idx="3">
                    <c:v>0.58594652770823241</c:v>
                  </c:pt>
                  <c:pt idx="4">
                    <c:v>0.98657657246324926</c:v>
                  </c:pt>
                </c:numCache>
              </c:numRef>
            </c:plus>
            <c:minus>
              <c:numRef>
                <c:f>'ND344 12-5-2012'!$B$26:$B$30</c:f>
                <c:numCache>
                  <c:formatCode>General</c:formatCode>
                  <c:ptCount val="5"/>
                  <c:pt idx="0">
                    <c:v>0.80208062770106414</c:v>
                  </c:pt>
                  <c:pt idx="1">
                    <c:v>1.7616280348965088</c:v>
                  </c:pt>
                  <c:pt idx="2">
                    <c:v>0.46188021535170104</c:v>
                  </c:pt>
                  <c:pt idx="3">
                    <c:v>0.58594652770823241</c:v>
                  </c:pt>
                  <c:pt idx="4">
                    <c:v>0.98657657246324926</c:v>
                  </c:pt>
                </c:numCache>
              </c:numRef>
            </c:minus>
          </c:errBars>
          <c:xVal>
            <c:numRef>
              <c:f>'ND344 12-5-2012'!$A$19:$A$23</c:f>
              <c:numCache>
                <c:formatCode>General</c:formatCode>
                <c:ptCount val="5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</c:numCache>
            </c:numRef>
          </c:xVal>
          <c:yVal>
            <c:numRef>
              <c:f>'ND344 12-5-2012'!$B$19:$B$23</c:f>
              <c:numCache>
                <c:formatCode>General</c:formatCode>
                <c:ptCount val="5"/>
                <c:pt idx="0">
                  <c:v>8.1666666666666661</c:v>
                </c:pt>
                <c:pt idx="1">
                  <c:v>15.033333333333333</c:v>
                </c:pt>
                <c:pt idx="2">
                  <c:v>29.266666666666666</c:v>
                </c:pt>
                <c:pt idx="3">
                  <c:v>31.533333333333331</c:v>
                </c:pt>
                <c:pt idx="4">
                  <c:v>32.433333333333337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'ND344 12-5-2012'!$C$18</c:f>
              <c:strCache>
                <c:ptCount val="1"/>
                <c:pt idx="0">
                  <c:v>CP-870,893 F(ab)'2</c:v>
                </c:pt>
              </c:strCache>
            </c:strRef>
          </c:tx>
          <c:spPr>
            <a:ln w="28575">
              <a:noFill/>
            </a:ln>
          </c:spPr>
          <c:marker>
            <c:symbol val="x"/>
            <c:size val="7"/>
            <c:spPr>
              <a:ln w="3810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'ND344 12-5-2012'!$C$26:$C$30</c:f>
                <c:numCache>
                  <c:formatCode>General</c:formatCode>
                  <c:ptCount val="5"/>
                  <c:pt idx="0">
                    <c:v>0.30550504633038961</c:v>
                  </c:pt>
                  <c:pt idx="1">
                    <c:v>0.45825756949558433</c:v>
                  </c:pt>
                  <c:pt idx="2">
                    <c:v>1.0692676621563615</c:v>
                  </c:pt>
                  <c:pt idx="3">
                    <c:v>0.51316014394468878</c:v>
                  </c:pt>
                  <c:pt idx="4">
                    <c:v>0.32145502536643106</c:v>
                  </c:pt>
                </c:numCache>
              </c:numRef>
            </c:plus>
            <c:minus>
              <c:numRef>
                <c:f>'ND344 12-5-2012'!$C$26:$C$30</c:f>
                <c:numCache>
                  <c:formatCode>General</c:formatCode>
                  <c:ptCount val="5"/>
                  <c:pt idx="0">
                    <c:v>0.30550504633038961</c:v>
                  </c:pt>
                  <c:pt idx="1">
                    <c:v>0.45825756949558433</c:v>
                  </c:pt>
                  <c:pt idx="2">
                    <c:v>1.0692676621563615</c:v>
                  </c:pt>
                  <c:pt idx="3">
                    <c:v>0.51316014394468878</c:v>
                  </c:pt>
                  <c:pt idx="4">
                    <c:v>0.32145502536643106</c:v>
                  </c:pt>
                </c:numCache>
              </c:numRef>
            </c:minus>
          </c:errBars>
          <c:xVal>
            <c:numRef>
              <c:f>'ND344 12-5-2012'!$A$19:$A$23</c:f>
              <c:numCache>
                <c:formatCode>General</c:formatCode>
                <c:ptCount val="5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</c:numCache>
            </c:numRef>
          </c:xVal>
          <c:yVal>
            <c:numRef>
              <c:f>'ND344 12-5-2012'!$C$19:$C$23</c:f>
              <c:numCache>
                <c:formatCode>General</c:formatCode>
                <c:ptCount val="5"/>
                <c:pt idx="0">
                  <c:v>7.4333333333333336</c:v>
                </c:pt>
                <c:pt idx="1">
                  <c:v>9.6999999999999993</c:v>
                </c:pt>
                <c:pt idx="2">
                  <c:v>27.833333333333332</c:v>
                </c:pt>
                <c:pt idx="3">
                  <c:v>32.966666666666669</c:v>
                </c:pt>
                <c:pt idx="4">
                  <c:v>31.666666666666668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9600640"/>
        <c:axId val="99900032"/>
      </c:scatterChart>
      <c:valAx>
        <c:axId val="99600640"/>
        <c:scaling>
          <c:logBase val="10"/>
          <c:orientation val="minMax"/>
          <c:max val="10"/>
          <c:min val="1.0000000000000002E-3"/>
        </c:scaling>
        <c:delete val="0"/>
        <c:axPos val="b"/>
        <c:title>
          <c:tx>
            <c:rich>
              <a:bodyPr/>
              <a:lstStyle/>
              <a:p>
                <a:pPr>
                  <a:defRPr sz="10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Concentration </a:t>
                </a:r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en-US" sz="1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ug</a:t>
                </a:r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/ml)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35919787124903824"/>
              <c:y val="0.9194072864471486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99900032"/>
        <c:crosses val="autoZero"/>
        <c:crossBetween val="midCat"/>
      </c:valAx>
      <c:valAx>
        <c:axId val="9990003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 i="1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000" i="1">
                    <a:latin typeface="Arial" panose="020B0604020202020204" pitchFamily="34" charset="0"/>
                    <a:cs typeface="Arial" panose="020B0604020202020204" pitchFamily="34" charset="0"/>
                  </a:rPr>
                  <a:t>%CD86+ B cells</a:t>
                </a:r>
              </a:p>
            </c:rich>
          </c:tx>
          <c:layout>
            <c:manualLayout>
              <c:xMode val="edge"/>
              <c:yMode val="edge"/>
              <c:x val="3.6371505514234412E-3"/>
              <c:y val="0.2288132307325220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99600640"/>
        <c:crossesAt val="1.0000000000000002E-3"/>
        <c:crossBetween val="midCat"/>
      </c:valAx>
    </c:plotArea>
    <c:legend>
      <c:legendPos val="r"/>
      <c:layout>
        <c:manualLayout>
          <c:xMode val="edge"/>
          <c:yMode val="edge"/>
          <c:x val="0.59872342519685051"/>
          <c:y val="0.60609762321376492"/>
          <c:w val="0.36516568241469816"/>
          <c:h val="0.16743438320209975"/>
        </c:manualLayout>
      </c:layout>
      <c:overlay val="1"/>
      <c:txPr>
        <a:bodyPr/>
        <a:lstStyle/>
        <a:p>
          <a:pPr>
            <a:defRPr sz="8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844553805774279"/>
          <c:y val="5.6030183727034118E-2"/>
          <c:w val="0.81542946194225718"/>
          <c:h val="0.74002679352580925"/>
        </c:manualLayout>
      </c:layout>
      <c:scatterChart>
        <c:scatterStyle val="lineMarker"/>
        <c:varyColors val="0"/>
        <c:ser>
          <c:idx val="0"/>
          <c:order val="0"/>
          <c:tx>
            <c:strRef>
              <c:f>'ND344 12-5-2012'!$F$18</c:f>
              <c:strCache>
                <c:ptCount val="1"/>
                <c:pt idx="0">
                  <c:v>CP-870,893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'ND344 12-5-2012'!$F$26:$F$30</c:f>
                <c:numCache>
                  <c:formatCode>General</c:formatCode>
                  <c:ptCount val="5"/>
                  <c:pt idx="0">
                    <c:v>0.50332229568471676</c:v>
                  </c:pt>
                  <c:pt idx="1">
                    <c:v>0.58594652770823175</c:v>
                  </c:pt>
                  <c:pt idx="2">
                    <c:v>0.43588989435406827</c:v>
                  </c:pt>
                  <c:pt idx="3">
                    <c:v>0.45825756949558277</c:v>
                  </c:pt>
                  <c:pt idx="4">
                    <c:v>1.7521415467935233</c:v>
                  </c:pt>
                </c:numCache>
              </c:numRef>
            </c:plus>
            <c:minus>
              <c:numRef>
                <c:f>'ND344 12-5-2012'!$F$26:$F$30</c:f>
                <c:numCache>
                  <c:formatCode>General</c:formatCode>
                  <c:ptCount val="5"/>
                  <c:pt idx="0">
                    <c:v>0.50332229568471676</c:v>
                  </c:pt>
                  <c:pt idx="1">
                    <c:v>0.58594652770823175</c:v>
                  </c:pt>
                  <c:pt idx="2">
                    <c:v>0.43588989435406827</c:v>
                  </c:pt>
                  <c:pt idx="3">
                    <c:v>0.45825756949558277</c:v>
                  </c:pt>
                  <c:pt idx="4">
                    <c:v>1.7521415467935233</c:v>
                  </c:pt>
                </c:numCache>
              </c:numRef>
            </c:minus>
          </c:errBars>
          <c:xVal>
            <c:numRef>
              <c:f>'ND344 12-5-2012'!$A$19:$A$23</c:f>
              <c:numCache>
                <c:formatCode>General</c:formatCode>
                <c:ptCount val="5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</c:numCache>
            </c:numRef>
          </c:xVal>
          <c:yVal>
            <c:numRef>
              <c:f>'ND344 12-5-2012'!$F$19:$F$23</c:f>
              <c:numCache>
                <c:formatCode>General</c:formatCode>
                <c:ptCount val="5"/>
                <c:pt idx="0">
                  <c:v>17.433333333333334</c:v>
                </c:pt>
                <c:pt idx="1">
                  <c:v>20.166666666666668</c:v>
                </c:pt>
                <c:pt idx="2">
                  <c:v>28.899999999999995</c:v>
                </c:pt>
                <c:pt idx="3">
                  <c:v>33.200000000000003</c:v>
                </c:pt>
                <c:pt idx="4">
                  <c:v>34.1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'ND344 12-5-2012'!$G$18</c:f>
              <c:strCache>
                <c:ptCount val="1"/>
                <c:pt idx="0">
                  <c:v>CP-870,893 F(ab)'2</c:v>
                </c:pt>
              </c:strCache>
            </c:strRef>
          </c:tx>
          <c:spPr>
            <a:ln w="28575">
              <a:noFill/>
            </a:ln>
          </c:spPr>
          <c:marker>
            <c:symbol val="x"/>
            <c:size val="7"/>
            <c:spPr>
              <a:ln w="3810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'ND344 12-5-2012'!$G$26:$G$30</c:f>
                <c:numCache>
                  <c:formatCode>General</c:formatCode>
                  <c:ptCount val="5"/>
                  <c:pt idx="0">
                    <c:v>0.98657657246324926</c:v>
                  </c:pt>
                  <c:pt idx="1">
                    <c:v>1.5099668870541489</c:v>
                  </c:pt>
                  <c:pt idx="2">
                    <c:v>0.7211102550927988</c:v>
                  </c:pt>
                  <c:pt idx="3">
                    <c:v>0.95043849529221625</c:v>
                  </c:pt>
                  <c:pt idx="4">
                    <c:v>0.66583281184794052</c:v>
                  </c:pt>
                </c:numCache>
              </c:numRef>
            </c:plus>
            <c:minus>
              <c:numRef>
                <c:f>'ND344 12-5-2012'!$G$26:$G$30</c:f>
                <c:numCache>
                  <c:formatCode>General</c:formatCode>
                  <c:ptCount val="5"/>
                  <c:pt idx="0">
                    <c:v>0.98657657246324926</c:v>
                  </c:pt>
                  <c:pt idx="1">
                    <c:v>1.5099668870541489</c:v>
                  </c:pt>
                  <c:pt idx="2">
                    <c:v>0.7211102550927988</c:v>
                  </c:pt>
                  <c:pt idx="3">
                    <c:v>0.95043849529221625</c:v>
                  </c:pt>
                  <c:pt idx="4">
                    <c:v>0.66583281184794052</c:v>
                  </c:pt>
                </c:numCache>
              </c:numRef>
            </c:minus>
          </c:errBars>
          <c:xVal>
            <c:numRef>
              <c:f>'ND344 12-5-2012'!$A$19:$A$23</c:f>
              <c:numCache>
                <c:formatCode>General</c:formatCode>
                <c:ptCount val="5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</c:numCache>
            </c:numRef>
          </c:xVal>
          <c:yVal>
            <c:numRef>
              <c:f>'ND344 12-5-2012'!$G$19:$G$23</c:f>
              <c:numCache>
                <c:formatCode>General</c:formatCode>
                <c:ptCount val="5"/>
                <c:pt idx="0">
                  <c:v>16.433333333333334</c:v>
                </c:pt>
                <c:pt idx="1">
                  <c:v>16.8</c:v>
                </c:pt>
                <c:pt idx="2">
                  <c:v>26</c:v>
                </c:pt>
                <c:pt idx="3">
                  <c:v>29.466666666666669</c:v>
                </c:pt>
                <c:pt idx="4">
                  <c:v>34.233333333333327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006592"/>
        <c:axId val="103008512"/>
      </c:scatterChart>
      <c:valAx>
        <c:axId val="103006592"/>
        <c:scaling>
          <c:logBase val="10"/>
          <c:orientation val="minMax"/>
          <c:max val="10"/>
          <c:min val="1.0000000000000002E-3"/>
        </c:scaling>
        <c:delete val="0"/>
        <c:axPos val="b"/>
        <c:title>
          <c:tx>
            <c:rich>
              <a:bodyPr/>
              <a:lstStyle/>
              <a:p>
                <a:pPr>
                  <a:defRPr sz="10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Concentration </a:t>
                </a:r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en-US" sz="1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ug</a:t>
                </a:r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/ml)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34955490724117294"/>
              <c:y val="0.9194072864471486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03008512"/>
        <c:crosses val="autoZero"/>
        <c:crossBetween val="midCat"/>
      </c:valAx>
      <c:valAx>
        <c:axId val="10300851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 i="1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000" i="1">
                    <a:latin typeface="Arial" panose="020B0604020202020204" pitchFamily="34" charset="0"/>
                    <a:cs typeface="Arial" panose="020B0604020202020204" pitchFamily="34" charset="0"/>
                  </a:rPr>
                  <a:t>%CD70+ B cells</a:t>
                </a:r>
              </a:p>
            </c:rich>
          </c:tx>
          <c:layout>
            <c:manualLayout>
              <c:xMode val="edge"/>
              <c:yMode val="edge"/>
              <c:x val="0"/>
              <c:y val="0.2288132307325220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03006592"/>
        <c:crossesAt val="1.0000000000000002E-3"/>
        <c:crossBetween val="midCat"/>
      </c:valAx>
    </c:plotArea>
    <c:legend>
      <c:legendPos val="r"/>
      <c:layout>
        <c:manualLayout>
          <c:xMode val="edge"/>
          <c:yMode val="edge"/>
          <c:x val="0.59733431758530187"/>
          <c:y val="0.60609762321376492"/>
          <c:w val="0.36655446194225721"/>
          <c:h val="0.16743438320209975"/>
        </c:manualLayout>
      </c:layout>
      <c:overlay val="1"/>
      <c:txPr>
        <a:bodyPr/>
        <a:lstStyle/>
        <a:p>
          <a:pPr>
            <a:defRPr sz="8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60A0-7BD7-46E4-91F8-92FAA9270E36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3181C-98E0-430C-A744-CA5372A43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81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60A0-7BD7-46E4-91F8-92FAA9270E36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3181C-98E0-430C-A744-CA5372A43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640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03"/>
            <a:ext cx="1748790" cy="85822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02803"/>
            <a:ext cx="5116830" cy="85822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60A0-7BD7-46E4-91F8-92FAA9270E36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3181C-98E0-430C-A744-CA5372A43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965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60A0-7BD7-46E4-91F8-92FAA9270E36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3181C-98E0-430C-A744-CA5372A43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988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60A0-7BD7-46E4-91F8-92FAA9270E36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3181C-98E0-430C-A744-CA5372A43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523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1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61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60A0-7BD7-46E4-91F8-92FAA9270E36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3181C-98E0-430C-A744-CA5372A43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549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60A0-7BD7-46E4-91F8-92FAA9270E36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3181C-98E0-430C-A744-CA5372A43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64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60A0-7BD7-46E4-91F8-92FAA9270E36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3181C-98E0-430C-A744-CA5372A43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8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60A0-7BD7-46E4-91F8-92FAA9270E36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3181C-98E0-430C-A744-CA5372A43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862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60A0-7BD7-46E4-91F8-92FAA9270E36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3181C-98E0-430C-A744-CA5372A43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089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60A0-7BD7-46E4-91F8-92FAA9270E36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3181C-98E0-430C-A744-CA5372A43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15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760A0-7BD7-46E4-91F8-92FAA9270E36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3181C-98E0-430C-A744-CA5372A43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171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697813" y="304800"/>
            <a:ext cx="3801000" cy="5730240"/>
            <a:chOff x="1002060" y="491169"/>
            <a:chExt cx="3095198" cy="3906982"/>
          </a:xfrm>
        </p:grpSpPr>
        <p:graphicFrame>
          <p:nvGraphicFramePr>
            <p:cNvPr id="4" name="Char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18470838"/>
                </p:ext>
              </p:extLst>
            </p:nvPr>
          </p:nvGraphicFramePr>
          <p:xfrm>
            <a:off x="1002060" y="491169"/>
            <a:ext cx="3048000" cy="1828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5" name="Char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99222919"/>
                </p:ext>
              </p:extLst>
            </p:nvPr>
          </p:nvGraphicFramePr>
          <p:xfrm>
            <a:off x="1049258" y="2569351"/>
            <a:ext cx="3048000" cy="1828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sp>
        <p:nvSpPr>
          <p:cNvPr id="11" name="TextBox 10"/>
          <p:cNvSpPr txBox="1"/>
          <p:nvPr/>
        </p:nvSpPr>
        <p:spPr>
          <a:xfrm>
            <a:off x="1905000" y="6258561"/>
            <a:ext cx="4038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Fig. 2: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Expression of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CD86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and CD70 on purified human peripheral B cells as measured by flow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cytometry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after 48hr incubation with CP-870,893 and CP-870,893 F(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ab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)’</a:t>
            </a:r>
            <a:r>
              <a:rPr lang="en-US" sz="12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 Plots shown are a representative example of one of three independent experiments performed in triplicate; error bars are presented as standard deviation.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8731766"/>
            <a:ext cx="7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Fig. 2 Richman and Vonderheide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577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81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AFCRI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Richman</dc:creator>
  <cp:lastModifiedBy>Robert Vonderheide</cp:lastModifiedBy>
  <cp:revision>17</cp:revision>
  <cp:lastPrinted>2013-10-23T19:18:04Z</cp:lastPrinted>
  <dcterms:created xsi:type="dcterms:W3CDTF">2013-10-22T00:16:50Z</dcterms:created>
  <dcterms:modified xsi:type="dcterms:W3CDTF">2013-10-24T03:04:32Z</dcterms:modified>
</cp:coreProperties>
</file>