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6858000" cy="9144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890" y="-72"/>
      </p:cViewPr>
      <p:guideLst>
        <p:guide orient="horz" pos="2880"/>
        <p:guide pos="216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A16C6E5-9922-43F4-B6C5-C7F71C789514}"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A99146-2089-4C5C-84F6-71C9ED81BAD6}" type="slidenum">
              <a:rPr lang="en-US" smtClean="0"/>
              <a:pPr/>
              <a:t>‹#›</a:t>
            </a:fld>
            <a:endParaRPr lang="en-US"/>
          </a:p>
        </p:txBody>
      </p:sp>
    </p:spTree>
    <p:extLst>
      <p:ext uri="{BB962C8B-B14F-4D97-AF65-F5344CB8AC3E}">
        <p14:creationId xmlns:p14="http://schemas.microsoft.com/office/powerpoint/2010/main" xmlns="" val="41413238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16C6E5-9922-43F4-B6C5-C7F71C789514}"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A99146-2089-4C5C-84F6-71C9ED81BAD6}" type="slidenum">
              <a:rPr lang="en-US" smtClean="0"/>
              <a:pPr/>
              <a:t>‹#›</a:t>
            </a:fld>
            <a:endParaRPr lang="en-US"/>
          </a:p>
        </p:txBody>
      </p:sp>
    </p:spTree>
    <p:extLst>
      <p:ext uri="{BB962C8B-B14F-4D97-AF65-F5344CB8AC3E}">
        <p14:creationId xmlns:p14="http://schemas.microsoft.com/office/powerpoint/2010/main" xmlns="" val="2607164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16C6E5-9922-43F4-B6C5-C7F71C789514}"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A99146-2089-4C5C-84F6-71C9ED81BAD6}" type="slidenum">
              <a:rPr lang="en-US" smtClean="0"/>
              <a:pPr/>
              <a:t>‹#›</a:t>
            </a:fld>
            <a:endParaRPr lang="en-US"/>
          </a:p>
        </p:txBody>
      </p:sp>
    </p:spTree>
    <p:extLst>
      <p:ext uri="{BB962C8B-B14F-4D97-AF65-F5344CB8AC3E}">
        <p14:creationId xmlns:p14="http://schemas.microsoft.com/office/powerpoint/2010/main" xmlns="" val="1109089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16C6E5-9922-43F4-B6C5-C7F71C789514}"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A99146-2089-4C5C-84F6-71C9ED81BAD6}" type="slidenum">
              <a:rPr lang="en-US" smtClean="0"/>
              <a:pPr/>
              <a:t>‹#›</a:t>
            </a:fld>
            <a:endParaRPr lang="en-US"/>
          </a:p>
        </p:txBody>
      </p:sp>
    </p:spTree>
    <p:extLst>
      <p:ext uri="{BB962C8B-B14F-4D97-AF65-F5344CB8AC3E}">
        <p14:creationId xmlns:p14="http://schemas.microsoft.com/office/powerpoint/2010/main" xmlns="" val="485889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16C6E5-9922-43F4-B6C5-C7F71C789514}"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A99146-2089-4C5C-84F6-71C9ED81BAD6}" type="slidenum">
              <a:rPr lang="en-US" smtClean="0"/>
              <a:pPr/>
              <a:t>‹#›</a:t>
            </a:fld>
            <a:endParaRPr lang="en-US"/>
          </a:p>
        </p:txBody>
      </p:sp>
    </p:spTree>
    <p:extLst>
      <p:ext uri="{BB962C8B-B14F-4D97-AF65-F5344CB8AC3E}">
        <p14:creationId xmlns:p14="http://schemas.microsoft.com/office/powerpoint/2010/main" xmlns="" val="1560856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A16C6E5-9922-43F4-B6C5-C7F71C789514}" type="datetimeFigureOut">
              <a:rPr lang="en-US" smtClean="0"/>
              <a:pPr/>
              <a:t>8/7/2013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A99146-2089-4C5C-84F6-71C9ED81BAD6}" type="slidenum">
              <a:rPr lang="en-US" smtClean="0"/>
              <a:pPr/>
              <a:t>‹#›</a:t>
            </a:fld>
            <a:endParaRPr lang="en-US"/>
          </a:p>
        </p:txBody>
      </p:sp>
    </p:spTree>
    <p:extLst>
      <p:ext uri="{BB962C8B-B14F-4D97-AF65-F5344CB8AC3E}">
        <p14:creationId xmlns:p14="http://schemas.microsoft.com/office/powerpoint/2010/main" xmlns="" val="3470531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A16C6E5-9922-43F4-B6C5-C7F71C789514}" type="datetimeFigureOut">
              <a:rPr lang="en-US" smtClean="0"/>
              <a:pPr/>
              <a:t>8/7/2013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A99146-2089-4C5C-84F6-71C9ED81BAD6}" type="slidenum">
              <a:rPr lang="en-US" smtClean="0"/>
              <a:pPr/>
              <a:t>‹#›</a:t>
            </a:fld>
            <a:endParaRPr lang="en-US"/>
          </a:p>
        </p:txBody>
      </p:sp>
    </p:spTree>
    <p:extLst>
      <p:ext uri="{BB962C8B-B14F-4D97-AF65-F5344CB8AC3E}">
        <p14:creationId xmlns:p14="http://schemas.microsoft.com/office/powerpoint/2010/main" xmlns="" val="105873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A16C6E5-9922-43F4-B6C5-C7F71C789514}" type="datetimeFigureOut">
              <a:rPr lang="en-US" smtClean="0"/>
              <a:pPr/>
              <a:t>8/7/2013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A99146-2089-4C5C-84F6-71C9ED81BAD6}" type="slidenum">
              <a:rPr lang="en-US" smtClean="0"/>
              <a:pPr/>
              <a:t>‹#›</a:t>
            </a:fld>
            <a:endParaRPr lang="en-US"/>
          </a:p>
        </p:txBody>
      </p:sp>
    </p:spTree>
    <p:extLst>
      <p:ext uri="{BB962C8B-B14F-4D97-AF65-F5344CB8AC3E}">
        <p14:creationId xmlns:p14="http://schemas.microsoft.com/office/powerpoint/2010/main" xmlns="" val="980953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16C6E5-9922-43F4-B6C5-C7F71C789514}" type="datetimeFigureOut">
              <a:rPr lang="en-US" smtClean="0"/>
              <a:pPr/>
              <a:t>8/7/2013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A99146-2089-4C5C-84F6-71C9ED81BAD6}" type="slidenum">
              <a:rPr lang="en-US" smtClean="0"/>
              <a:pPr/>
              <a:t>‹#›</a:t>
            </a:fld>
            <a:endParaRPr lang="en-US"/>
          </a:p>
        </p:txBody>
      </p:sp>
    </p:spTree>
    <p:extLst>
      <p:ext uri="{BB962C8B-B14F-4D97-AF65-F5344CB8AC3E}">
        <p14:creationId xmlns:p14="http://schemas.microsoft.com/office/powerpoint/2010/main" xmlns="" val="2676088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16C6E5-9922-43F4-B6C5-C7F71C789514}" type="datetimeFigureOut">
              <a:rPr lang="en-US" smtClean="0"/>
              <a:pPr/>
              <a:t>8/7/2013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A99146-2089-4C5C-84F6-71C9ED81BAD6}" type="slidenum">
              <a:rPr lang="en-US" smtClean="0"/>
              <a:pPr/>
              <a:t>‹#›</a:t>
            </a:fld>
            <a:endParaRPr lang="en-US"/>
          </a:p>
        </p:txBody>
      </p:sp>
    </p:spTree>
    <p:extLst>
      <p:ext uri="{BB962C8B-B14F-4D97-AF65-F5344CB8AC3E}">
        <p14:creationId xmlns:p14="http://schemas.microsoft.com/office/powerpoint/2010/main" xmlns="" val="2466774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16C6E5-9922-43F4-B6C5-C7F71C789514}" type="datetimeFigureOut">
              <a:rPr lang="en-US" smtClean="0"/>
              <a:pPr/>
              <a:t>8/7/2013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A99146-2089-4C5C-84F6-71C9ED81BAD6}" type="slidenum">
              <a:rPr lang="en-US" smtClean="0"/>
              <a:pPr/>
              <a:t>‹#›</a:t>
            </a:fld>
            <a:endParaRPr lang="en-US"/>
          </a:p>
        </p:txBody>
      </p:sp>
    </p:spTree>
    <p:extLst>
      <p:ext uri="{BB962C8B-B14F-4D97-AF65-F5344CB8AC3E}">
        <p14:creationId xmlns:p14="http://schemas.microsoft.com/office/powerpoint/2010/main" xmlns="" val="12855165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FA16C6E5-9922-43F4-B6C5-C7F71C789514}" type="datetimeFigureOut">
              <a:rPr lang="en-US" smtClean="0"/>
              <a:pPr/>
              <a:t>8/7/2013</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0AA99146-2089-4C5C-84F6-71C9ED81BAD6}" type="slidenum">
              <a:rPr lang="en-US" smtClean="0"/>
              <a:pPr/>
              <a:t>‹#›</a:t>
            </a:fld>
            <a:endParaRPr lang="en-US"/>
          </a:p>
        </p:txBody>
      </p:sp>
    </p:spTree>
    <p:extLst>
      <p:ext uri="{BB962C8B-B14F-4D97-AF65-F5344CB8AC3E}">
        <p14:creationId xmlns:p14="http://schemas.microsoft.com/office/powerpoint/2010/main" xmlns="" val="6955282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PUBLIC\UC rosana\poly G\Poly G April May 2013\submitted to IBD\figures submitted\Supplemental Digital Content 1.t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1"/>
            <a:ext cx="3456773" cy="89154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4114800" y="4267200"/>
            <a:ext cx="2514600" cy="4555093"/>
          </a:xfrm>
          <a:prstGeom prst="rect">
            <a:avLst/>
          </a:prstGeom>
          <a:noFill/>
        </p:spPr>
        <p:txBody>
          <a:bodyPr wrap="square" rtlCol="0">
            <a:spAutoFit/>
          </a:bodyPr>
          <a:lstStyle/>
          <a:p>
            <a:r>
              <a:rPr lang="en-US" sz="1000" b="1">
                <a:latin typeface="Arial" pitchFamily="34" charset="0"/>
                <a:cs typeface="Arial" pitchFamily="34" charset="0"/>
              </a:rPr>
              <a:t>Figure, Supplemental Digital Content 1. Patients, biopsies, clinical characteristics, polyguanine marker analysis and telomere length. </a:t>
            </a:r>
            <a:r>
              <a:rPr lang="en-US" sz="1000">
                <a:latin typeface="Arial" pitchFamily="34" charset="0"/>
                <a:cs typeface="Arial" pitchFamily="34" charset="0"/>
              </a:rPr>
              <a:t>Patients are classified as Non-Progressors and Progressors and shading-coded according to the same 3 groups described in Figure 1: white: patients with age of onset &lt;50 years and disease duration &lt;8 years; light gray: patients with age of onset &lt;50 years and disease duration &gt;8 years; dark grey: patients with age of onset &gt;50 years. For each biopsy, the presence of a mutation in a given polyguanine marker is indicated with the number 1 and an orange color if the biopsy is non-dysplastic or brown color if the biopsy is dysplastic. Unsuccessful genotypes (reaction failures) are denoted with an X. The total number of mutations and successful genotypes are quantified for each biopsy and the ratio of both provides the % of mutations per biopsy. For all biopsies, telomere length was calculated on the same DNA used for the polyguanine assay and the value is indicated in the last column.</a:t>
            </a:r>
          </a:p>
          <a:p>
            <a:endParaRPr lang="en-US" sz="1000"/>
          </a:p>
        </p:txBody>
      </p:sp>
    </p:spTree>
    <p:extLst>
      <p:ext uri="{BB962C8B-B14F-4D97-AF65-F5344CB8AC3E}">
        <p14:creationId xmlns:p14="http://schemas.microsoft.com/office/powerpoint/2010/main" xmlns="" val="24643468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191</Words>
  <Application>Microsoft Office PowerPoint</Application>
  <PresentationFormat>Letter Paper (8.5x11 in)</PresentationFormat>
  <Paragraphs>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University of Washington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rrisques</dc:creator>
  <cp:lastModifiedBy>Meghann</cp:lastModifiedBy>
  <cp:revision>2</cp:revision>
  <dcterms:created xsi:type="dcterms:W3CDTF">2013-08-06T22:42:37Z</dcterms:created>
  <dcterms:modified xsi:type="dcterms:W3CDTF">2013-08-07T14:33:35Z</dcterms:modified>
</cp:coreProperties>
</file>