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94" y="-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4F01B7-4509-4790-8C68-9402DD4EB8CF}"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4087074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F01B7-4509-4790-8C68-9402DD4EB8CF}"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2412856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F01B7-4509-4790-8C68-9402DD4EB8CF}"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1059560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4F01B7-4509-4790-8C68-9402DD4EB8CF}"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3332715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4F01B7-4509-4790-8C68-9402DD4EB8CF}" type="datetimeFigureOut">
              <a:rPr lang="en-US" smtClean="0"/>
              <a:pPr/>
              <a:t>8/7/2013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379753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4F01B7-4509-4790-8C68-9402DD4EB8CF}"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680676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4F01B7-4509-4790-8C68-9402DD4EB8CF}" type="datetimeFigureOut">
              <a:rPr lang="en-US" smtClean="0"/>
              <a:pPr/>
              <a:t>8/7/2013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6700256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4F01B7-4509-4790-8C68-9402DD4EB8CF}" type="datetimeFigureOut">
              <a:rPr lang="en-US" smtClean="0"/>
              <a:pPr/>
              <a:t>8/7/2013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3402152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4F01B7-4509-4790-8C68-9402DD4EB8CF}" type="datetimeFigureOut">
              <a:rPr lang="en-US" smtClean="0"/>
              <a:pPr/>
              <a:t>8/7/2013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4123232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4F01B7-4509-4790-8C68-9402DD4EB8CF}"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1383673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4F01B7-4509-4790-8C68-9402DD4EB8CF}" type="datetimeFigureOut">
              <a:rPr lang="en-US" smtClean="0"/>
              <a:pPr/>
              <a:t>8/7/2013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184087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4F01B7-4509-4790-8C68-9402DD4EB8CF}" type="datetimeFigureOut">
              <a:rPr lang="en-US" smtClean="0"/>
              <a:pPr/>
              <a:t>8/7/2013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74E0AD-495B-4C11-A388-41DDBF8C6C65}" type="slidenum">
              <a:rPr lang="en-US" smtClean="0"/>
              <a:pPr/>
              <a:t>‹#›</a:t>
            </a:fld>
            <a:endParaRPr lang="en-US"/>
          </a:p>
        </p:txBody>
      </p:sp>
    </p:spTree>
    <p:extLst>
      <p:ext uri="{BB962C8B-B14F-4D97-AF65-F5344CB8AC3E}">
        <p14:creationId xmlns:p14="http://schemas.microsoft.com/office/powerpoint/2010/main" xmlns="" val="3459885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PUBLIC\UC rosana\poly G\Poly G April May 2013\submitted to IBD\figures submitted\Supplemental Digital Content 3.t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76200"/>
            <a:ext cx="8739623" cy="65532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685800" y="5034424"/>
            <a:ext cx="7696200" cy="1823576"/>
          </a:xfrm>
          <a:prstGeom prst="rect">
            <a:avLst/>
          </a:prstGeom>
          <a:noFill/>
        </p:spPr>
        <p:txBody>
          <a:bodyPr wrap="square" rtlCol="0">
            <a:spAutoFit/>
          </a:bodyPr>
          <a:lstStyle/>
          <a:p>
            <a:r>
              <a:rPr lang="en-US" sz="1050" b="1">
                <a:latin typeface="Arial" pitchFamily="34" charset="0"/>
                <a:cs typeface="Arial" pitchFamily="34" charset="0"/>
              </a:rPr>
              <a:t>Figure, Supplemental Digital Content 3. Summary of polyguanine marker mutations by patient and selection of the optimal markers for discrimination of Non-Progressors and Progressors. A.</a:t>
            </a:r>
            <a:r>
              <a:rPr lang="en-US" sz="1050">
                <a:latin typeface="Arial" pitchFamily="34" charset="0"/>
                <a:cs typeface="Arial" pitchFamily="34" charset="0"/>
              </a:rPr>
              <a:t> For each patient, the number of biopsies with mutations in each of the polyguanine markers in the study is indicated and color coded as: 1-light beige, 2-dark beige, 3- brown, 4-6- red. The mean percentage of mutated genotypes for each patient is colored in orange if above 10% </a:t>
            </a:r>
            <a:r>
              <a:rPr lang="en-US" sz="1050" b="1">
                <a:latin typeface="Arial" pitchFamily="34" charset="0"/>
                <a:cs typeface="Arial" pitchFamily="34" charset="0"/>
              </a:rPr>
              <a:t>B. </a:t>
            </a:r>
            <a:r>
              <a:rPr lang="en-US" sz="1050">
                <a:latin typeface="Arial" pitchFamily="34" charset="0"/>
                <a:cs typeface="Arial" pitchFamily="34" charset="0"/>
              </a:rPr>
              <a:t>Thousands of ROC models that included different random combinations of polyguanine markers were computationally simulated and grouped according to their AUC. For each polyguanine marker, the percentage of times that it was present in each AUC group is indicated. The group of greatest interest is that yielding an AUC≥0.95 (maximum discrimination between Progressors and Non-Progressors). The three markers that appeared with the highest frequency in that group are indicated in blue. </a:t>
            </a:r>
            <a:r>
              <a:rPr lang="en-US" sz="1050" b="1">
                <a:latin typeface="Arial" pitchFamily="34" charset="0"/>
                <a:cs typeface="Arial" pitchFamily="34" charset="0"/>
              </a:rPr>
              <a:t>C.</a:t>
            </a:r>
            <a:r>
              <a:rPr lang="en-US" sz="1050">
                <a:latin typeface="Arial" pitchFamily="34" charset="0"/>
                <a:cs typeface="Arial" pitchFamily="34" charset="0"/>
              </a:rPr>
              <a:t> Using data from only those 3 markers, the discrimination between Progressors and </a:t>
            </a:r>
            <a:r>
              <a:rPr lang="en-US" sz="1050" smtClean="0">
                <a:latin typeface="Arial" pitchFamily="34" charset="0"/>
                <a:cs typeface="Arial" pitchFamily="34" charset="0"/>
              </a:rPr>
              <a:t>Non-Progressors is </a:t>
            </a:r>
            <a:r>
              <a:rPr lang="en-US" sz="1050">
                <a:latin typeface="Arial" pitchFamily="34" charset="0"/>
                <a:cs typeface="Arial" pitchFamily="34" charset="0"/>
              </a:rPr>
              <a:t>maximized.</a:t>
            </a:r>
          </a:p>
          <a:p>
            <a:endParaRPr lang="en-US"/>
          </a:p>
        </p:txBody>
      </p:sp>
    </p:spTree>
    <p:extLst>
      <p:ext uri="{BB962C8B-B14F-4D97-AF65-F5344CB8AC3E}">
        <p14:creationId xmlns:p14="http://schemas.microsoft.com/office/powerpoint/2010/main" xmlns="" val="29952866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184</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University of Washington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rrisques</dc:creator>
  <cp:lastModifiedBy>Meghann</cp:lastModifiedBy>
  <cp:revision>1</cp:revision>
  <dcterms:created xsi:type="dcterms:W3CDTF">2013-08-06T23:03:45Z</dcterms:created>
  <dcterms:modified xsi:type="dcterms:W3CDTF">2013-08-07T14:34:01Z</dcterms:modified>
</cp:coreProperties>
</file>