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-2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9BCDD-152D-CD4F-84A2-2642D23AB44E}" type="datetimeFigureOut">
              <a:rPr lang="en-US" smtClean="0"/>
              <a:t>1/25/13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7BE4C-272A-2449-8E0A-1B796CDEC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100" dirty="0"/>
              <a:t>Characterization of MSCs.</a:t>
            </a:r>
            <a:endParaRPr lang="en-US" b="0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D78D9F-3D06-446C-91D4-F4FE0F16A8E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1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7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5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4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81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0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4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0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2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0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D1717-02B8-6046-AFC1-4276409D4396}" type="datetimeFigureOut">
              <a:rPr lang="en-US" smtClean="0"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512A-9868-8A42-93DD-BBC8CF550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2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wmf"/><Relationship Id="rId5" Type="http://schemas.openxmlformats.org/officeDocument/2006/relationships/image" Target="../media/image3.wmf"/><Relationship Id="rId6" Type="http://schemas.openxmlformats.org/officeDocument/2006/relationships/image" Target="../media/image4.wmf"/><Relationship Id="rId7" Type="http://schemas.openxmlformats.org/officeDocument/2006/relationships/image" Target="../media/image5.wmf"/><Relationship Id="rId8" Type="http://schemas.openxmlformats.org/officeDocument/2006/relationships/image" Target="../media/image6.wmf"/><Relationship Id="rId9" Type="http://schemas.openxmlformats.org/officeDocument/2006/relationships/image" Target="../media/image7.wmf"/><Relationship Id="rId10" Type="http://schemas.openxmlformats.org/officeDocument/2006/relationships/image" Target="../media/image8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07880" y="0"/>
            <a:ext cx="8229600" cy="639763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itchFamily="34" charset="0"/>
                <a:cs typeface="Arial" pitchFamily="34" charset="0"/>
              </a:rPr>
              <a:t>Supplemental Figure 2</a:t>
            </a:r>
          </a:p>
        </p:txBody>
      </p:sp>
      <p:pic>
        <p:nvPicPr>
          <p:cNvPr id="27650" name="Picture 2" descr="Heatmap_keep11_ColDend_noLabels.eps"/>
          <p:cNvPicPr>
            <a:picLocks noChangeAspect="1"/>
          </p:cNvPicPr>
          <p:nvPr/>
        </p:nvPicPr>
        <p:blipFill>
          <a:blip r:embed="rId3" cstate="print"/>
          <a:srcRect l="15704" r="9726" b="10841"/>
          <a:stretch>
            <a:fillRect/>
          </a:stretch>
        </p:blipFill>
        <p:spPr bwMode="auto">
          <a:xfrm>
            <a:off x="3581400" y="838200"/>
            <a:ext cx="350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903663" y="1447800"/>
            <a:ext cx="563562" cy="223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MSC-27a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635500" y="1447800"/>
            <a:ext cx="692150" cy="223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EC.MSC-27a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5484813" y="1447800"/>
            <a:ext cx="592137" cy="223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EC.MSC-5</a:t>
            </a: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6350000" y="1447800"/>
            <a:ext cx="463550" cy="223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MSC-5</a:t>
            </a: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>
            <a:off x="3217863" y="2743200"/>
            <a:ext cx="5921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ROBO4</a:t>
            </a:r>
          </a:p>
        </p:txBody>
      </p:sp>
      <p:sp>
        <p:nvSpPr>
          <p:cNvPr id="27656" name="TextBox 8"/>
          <p:cNvSpPr txBox="1">
            <a:spLocks noChangeArrowheads="1"/>
          </p:cNvSpPr>
          <p:nvPr/>
        </p:nvSpPr>
        <p:spPr bwMode="auto">
          <a:xfrm>
            <a:off x="3278188" y="3243263"/>
            <a:ext cx="531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TGM2</a:t>
            </a:r>
          </a:p>
        </p:txBody>
      </p:sp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3141663" y="2971800"/>
            <a:ext cx="6683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NOTCH4</a:t>
            </a:r>
          </a:p>
        </p:txBody>
      </p:sp>
      <p:sp>
        <p:nvSpPr>
          <p:cNvPr id="27658" name="TextBox 10"/>
          <p:cNvSpPr txBox="1">
            <a:spLocks noChangeArrowheads="1"/>
          </p:cNvSpPr>
          <p:nvPr/>
        </p:nvSpPr>
        <p:spPr bwMode="auto">
          <a:xfrm>
            <a:off x="3154363" y="3090863"/>
            <a:ext cx="6556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ANGPT1</a:t>
            </a:r>
          </a:p>
        </p:txBody>
      </p:sp>
      <p:sp>
        <p:nvSpPr>
          <p:cNvPr id="27659" name="TextBox 11"/>
          <p:cNvSpPr txBox="1">
            <a:spLocks noChangeArrowheads="1"/>
          </p:cNvSpPr>
          <p:nvPr/>
        </p:nvSpPr>
        <p:spPr bwMode="auto">
          <a:xfrm>
            <a:off x="3165475" y="2633663"/>
            <a:ext cx="6445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APOLD1</a:t>
            </a:r>
          </a:p>
        </p:txBody>
      </p:sp>
      <p:sp>
        <p:nvSpPr>
          <p:cNvPr id="27660" name="TextBox 12"/>
          <p:cNvSpPr txBox="1">
            <a:spLocks noChangeArrowheads="1"/>
          </p:cNvSpPr>
          <p:nvPr/>
        </p:nvSpPr>
        <p:spPr bwMode="auto">
          <a:xfrm>
            <a:off x="3325813" y="2209800"/>
            <a:ext cx="4841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PLAU</a:t>
            </a:r>
          </a:p>
        </p:txBody>
      </p:sp>
      <p:sp>
        <p:nvSpPr>
          <p:cNvPr id="27661" name="TextBox 13"/>
          <p:cNvSpPr txBox="1">
            <a:spLocks noChangeArrowheads="1"/>
          </p:cNvSpPr>
          <p:nvPr/>
        </p:nvSpPr>
        <p:spPr bwMode="auto">
          <a:xfrm>
            <a:off x="3254375" y="2405063"/>
            <a:ext cx="555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SOX18</a:t>
            </a:r>
          </a:p>
        </p:txBody>
      </p:sp>
      <p:sp>
        <p:nvSpPr>
          <p:cNvPr id="27662" name="TextBox 14"/>
          <p:cNvSpPr txBox="1">
            <a:spLocks noChangeArrowheads="1"/>
          </p:cNvSpPr>
          <p:nvPr/>
        </p:nvSpPr>
        <p:spPr bwMode="auto">
          <a:xfrm>
            <a:off x="3201988" y="1752600"/>
            <a:ext cx="6080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CXCL12</a:t>
            </a:r>
          </a:p>
        </p:txBody>
      </p:sp>
      <p:sp>
        <p:nvSpPr>
          <p:cNvPr id="27663" name="TextBox 15"/>
          <p:cNvSpPr txBox="1">
            <a:spLocks noChangeArrowheads="1"/>
          </p:cNvSpPr>
          <p:nvPr/>
        </p:nvSpPr>
        <p:spPr bwMode="auto">
          <a:xfrm>
            <a:off x="3224213" y="4343400"/>
            <a:ext cx="5857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EDNRA</a:t>
            </a:r>
          </a:p>
        </p:txBody>
      </p:sp>
      <p:sp>
        <p:nvSpPr>
          <p:cNvPr id="27664" name="TextBox 16"/>
          <p:cNvSpPr txBox="1">
            <a:spLocks noChangeArrowheads="1"/>
          </p:cNvSpPr>
          <p:nvPr/>
        </p:nvSpPr>
        <p:spPr bwMode="auto">
          <a:xfrm>
            <a:off x="3384550" y="1871663"/>
            <a:ext cx="4254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IL1B</a:t>
            </a:r>
          </a:p>
        </p:txBody>
      </p:sp>
      <p:sp>
        <p:nvSpPr>
          <p:cNvPr id="27665" name="TextBox 17"/>
          <p:cNvSpPr txBox="1">
            <a:spLocks noChangeArrowheads="1"/>
          </p:cNvSpPr>
          <p:nvPr/>
        </p:nvSpPr>
        <p:spPr bwMode="auto">
          <a:xfrm>
            <a:off x="3284538" y="2862263"/>
            <a:ext cx="5254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LMO2</a:t>
            </a:r>
          </a:p>
        </p:txBody>
      </p:sp>
      <p:sp>
        <p:nvSpPr>
          <p:cNvPr id="27666" name="TextBox 18"/>
          <p:cNvSpPr txBox="1">
            <a:spLocks noChangeArrowheads="1"/>
          </p:cNvSpPr>
          <p:nvPr/>
        </p:nvSpPr>
        <p:spPr bwMode="auto">
          <a:xfrm>
            <a:off x="3257550" y="1981200"/>
            <a:ext cx="5524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PRRX1</a:t>
            </a:r>
          </a:p>
        </p:txBody>
      </p:sp>
      <p:sp>
        <p:nvSpPr>
          <p:cNvPr id="27667" name="TextBox 19"/>
          <p:cNvSpPr txBox="1">
            <a:spLocks noChangeArrowheads="1"/>
          </p:cNvSpPr>
          <p:nvPr/>
        </p:nvSpPr>
        <p:spPr bwMode="auto">
          <a:xfrm>
            <a:off x="3257550" y="2100263"/>
            <a:ext cx="5524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>
                <a:latin typeface="Calibri" pitchFamily="34" charset="0"/>
              </a:rPr>
              <a:t>PRRX2</a:t>
            </a:r>
          </a:p>
        </p:txBody>
      </p:sp>
      <p:grpSp>
        <p:nvGrpSpPr>
          <p:cNvPr id="27669" name="Group 71"/>
          <p:cNvGrpSpPr>
            <a:grpSpLocks/>
          </p:cNvGrpSpPr>
          <p:nvPr/>
        </p:nvGrpSpPr>
        <p:grpSpPr bwMode="auto">
          <a:xfrm>
            <a:off x="921617" y="914400"/>
            <a:ext cx="2130425" cy="4191000"/>
            <a:chOff x="7010400" y="914400"/>
            <a:chExt cx="2131156" cy="4191000"/>
          </a:xfrm>
        </p:grpSpPr>
        <p:pic>
          <p:nvPicPr>
            <p:cNvPr id="27670" name="Picture 4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10400" y="2702508"/>
              <a:ext cx="2131156" cy="6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1" name="Picture 4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10400" y="914400"/>
              <a:ext cx="2128711" cy="6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2" name="Picture 4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10400" y="1510436"/>
              <a:ext cx="2128711" cy="6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3" name="Picture 4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10400" y="2106472"/>
              <a:ext cx="2126268" cy="6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4" name="Picture 5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010400" y="3298544"/>
              <a:ext cx="2131156" cy="6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5" name="Picture 4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010400" y="4487999"/>
              <a:ext cx="2131156" cy="617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6" name="Picture 4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010400" y="3894580"/>
              <a:ext cx="2126268" cy="617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7" name="Rectangle 50"/>
            <p:cNvSpPr>
              <a:spLocks noChangeArrowheads="1"/>
            </p:cNvSpPr>
            <p:nvPr/>
          </p:nvSpPr>
          <p:spPr bwMode="auto">
            <a:xfrm>
              <a:off x="7928290" y="993775"/>
              <a:ext cx="111798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Isotype control</a:t>
              </a:r>
            </a:p>
          </p:txBody>
        </p:sp>
        <p:sp>
          <p:nvSpPr>
            <p:cNvPr id="27678" name="Rectangle 51"/>
            <p:cNvSpPr>
              <a:spLocks noChangeArrowheads="1"/>
            </p:cNvSpPr>
            <p:nvPr/>
          </p:nvSpPr>
          <p:spPr bwMode="auto">
            <a:xfrm>
              <a:off x="8531747" y="1589088"/>
              <a:ext cx="514526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CD73</a:t>
              </a:r>
            </a:p>
          </p:txBody>
        </p:sp>
        <p:sp>
          <p:nvSpPr>
            <p:cNvPr id="27679" name="Rectangle 53"/>
            <p:cNvSpPr>
              <a:spLocks noChangeArrowheads="1"/>
            </p:cNvSpPr>
            <p:nvPr/>
          </p:nvSpPr>
          <p:spPr bwMode="auto">
            <a:xfrm>
              <a:off x="8330372" y="2185827"/>
              <a:ext cx="7164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CD140b</a:t>
              </a:r>
            </a:p>
          </p:txBody>
        </p:sp>
        <p:sp>
          <p:nvSpPr>
            <p:cNvPr id="27680" name="Rectangle 55"/>
            <p:cNvSpPr>
              <a:spLocks noChangeArrowheads="1"/>
            </p:cNvSpPr>
            <p:nvPr/>
          </p:nvSpPr>
          <p:spPr bwMode="auto">
            <a:xfrm>
              <a:off x="8588916" y="3378200"/>
              <a:ext cx="45735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NG2</a:t>
              </a:r>
            </a:p>
          </p:txBody>
        </p:sp>
        <p:sp>
          <p:nvSpPr>
            <p:cNvPr id="27681" name="Rectangle 52"/>
            <p:cNvSpPr>
              <a:spLocks noChangeArrowheads="1"/>
            </p:cNvSpPr>
            <p:nvPr/>
          </p:nvSpPr>
          <p:spPr bwMode="auto">
            <a:xfrm>
              <a:off x="8453933" y="3973513"/>
              <a:ext cx="59234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CD144</a:t>
              </a:r>
            </a:p>
          </p:txBody>
        </p:sp>
        <p:sp>
          <p:nvSpPr>
            <p:cNvPr id="27682" name="Rectangle 56"/>
            <p:cNvSpPr>
              <a:spLocks noChangeArrowheads="1"/>
            </p:cNvSpPr>
            <p:nvPr/>
          </p:nvSpPr>
          <p:spPr bwMode="auto">
            <a:xfrm>
              <a:off x="8531747" y="4570413"/>
              <a:ext cx="514526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CD31</a:t>
              </a:r>
            </a:p>
          </p:txBody>
        </p:sp>
        <p:sp>
          <p:nvSpPr>
            <p:cNvPr id="27683" name="Rectangle 57"/>
            <p:cNvSpPr>
              <a:spLocks noChangeArrowheads="1"/>
            </p:cNvSpPr>
            <p:nvPr/>
          </p:nvSpPr>
          <p:spPr bwMode="auto">
            <a:xfrm>
              <a:off x="8573036" y="2781300"/>
              <a:ext cx="4732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200">
                  <a:latin typeface="Calibri" pitchFamily="34" charset="0"/>
                  <a:ea typeface="ＭＳ Ｐゴシック" pitchFamily="34" charset="-128"/>
                </a:rPr>
                <a:t>SMA</a:t>
              </a:r>
            </a:p>
          </p:txBody>
        </p:sp>
      </p:grpSp>
      <p:sp>
        <p:nvSpPr>
          <p:cNvPr id="27684" name="Text Box 36"/>
          <p:cNvSpPr txBox="1">
            <a:spLocks noChangeArrowheads="1"/>
          </p:cNvSpPr>
          <p:nvPr/>
        </p:nvSpPr>
        <p:spPr bwMode="auto">
          <a:xfrm>
            <a:off x="605558" y="772180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7700" name="Text Box 52"/>
          <p:cNvSpPr txBox="1">
            <a:spLocks noChangeArrowheads="1"/>
          </p:cNvSpPr>
          <p:nvPr/>
        </p:nvSpPr>
        <p:spPr bwMode="auto">
          <a:xfrm>
            <a:off x="3048000" y="762000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76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Macintosh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2</vt:lpstr>
    </vt:vector>
  </TitlesOfParts>
  <Company>University of Chicago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2</dc:title>
  <dc:creator>Jonathan Paul</dc:creator>
  <cp:lastModifiedBy>Jonathan Paul</cp:lastModifiedBy>
  <cp:revision>1</cp:revision>
  <dcterms:created xsi:type="dcterms:W3CDTF">2013-01-25T19:19:21Z</dcterms:created>
  <dcterms:modified xsi:type="dcterms:W3CDTF">2013-01-25T19:19:58Z</dcterms:modified>
</cp:coreProperties>
</file>