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94513" cy="9180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-1146" y="-84"/>
      </p:cViewPr>
      <p:guideLst>
        <p:guide orient="horz" pos="2394"/>
        <p:guide orient="horz" pos="1309"/>
        <p:guide pos="2231"/>
        <p:guide pos="1186"/>
        <p:guide pos="4555"/>
        <p:guide pos="2338"/>
        <p:guide pos="3388"/>
        <p:guide pos="35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163955468701056"/>
          <c:y val="0.13289383742597594"/>
          <c:w val="0.82040849866728494"/>
          <c:h val="0.5521504336523630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Sheet1!$B$10</c:f>
              <c:strCache>
                <c:ptCount val="1"/>
                <c:pt idx="0">
                  <c:v>&lt; 1.0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Sheet1!$A$11:$A$13</c:f>
              <c:strCache>
                <c:ptCount val="3"/>
                <c:pt idx="0">
                  <c:v>North</c:v>
                </c:pt>
                <c:pt idx="1">
                  <c:v>Central</c:v>
                </c:pt>
                <c:pt idx="2">
                  <c:v>South</c:v>
                </c:pt>
              </c:strCache>
            </c:strRef>
          </c:cat>
          <c:val>
            <c:numRef>
              <c:f>Sheet1!$B$11:$B$13</c:f>
              <c:numCache>
                <c:formatCode>General</c:formatCode>
                <c:ptCount val="3"/>
                <c:pt idx="0">
                  <c:v>6.4045199999999998</c:v>
                </c:pt>
                <c:pt idx="1">
                  <c:v>4.0826800000000008</c:v>
                </c:pt>
                <c:pt idx="2">
                  <c:v>4.6781899999999998</c:v>
                </c:pt>
              </c:numCache>
            </c:numRef>
          </c:val>
        </c:ser>
        <c:ser>
          <c:idx val="1"/>
          <c:order val="1"/>
          <c:tx>
            <c:strRef>
              <c:f>Sheet1!$C$10</c:f>
              <c:strCache>
                <c:ptCount val="1"/>
                <c:pt idx="0">
                  <c:v>1.0-1.9</c:v>
                </c:pt>
              </c:strCache>
            </c:strRef>
          </c:tx>
          <c:spPr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c:spPr>
          <c:invertIfNegative val="0"/>
          <c:cat>
            <c:strRef>
              <c:f>Sheet1!$A$11:$A$13</c:f>
              <c:strCache>
                <c:ptCount val="3"/>
                <c:pt idx="0">
                  <c:v>North</c:v>
                </c:pt>
                <c:pt idx="1">
                  <c:v>Central</c:v>
                </c:pt>
                <c:pt idx="2">
                  <c:v>South</c:v>
                </c:pt>
              </c:strCache>
            </c:strRef>
          </c:cat>
          <c:val>
            <c:numRef>
              <c:f>Sheet1!$C$11:$C$13</c:f>
              <c:numCache>
                <c:formatCode>General</c:formatCode>
                <c:ptCount val="3"/>
                <c:pt idx="0">
                  <c:v>24.618760000000002</c:v>
                </c:pt>
                <c:pt idx="1">
                  <c:v>13.970270000000001</c:v>
                </c:pt>
                <c:pt idx="2">
                  <c:v>18.694949999999999</c:v>
                </c:pt>
              </c:numCache>
            </c:numRef>
          </c:val>
        </c:ser>
        <c:ser>
          <c:idx val="2"/>
          <c:order val="2"/>
          <c:tx>
            <c:strRef>
              <c:f>Sheet1!$D$10</c:f>
              <c:strCache>
                <c:ptCount val="1"/>
                <c:pt idx="0">
                  <c:v>≥ 2.0 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Sheet1!$A$11:$A$13</c:f>
              <c:strCache>
                <c:ptCount val="3"/>
                <c:pt idx="0">
                  <c:v>North</c:v>
                </c:pt>
                <c:pt idx="1">
                  <c:v>Central</c:v>
                </c:pt>
                <c:pt idx="2">
                  <c:v>South</c:v>
                </c:pt>
              </c:strCache>
            </c:strRef>
          </c:cat>
          <c:val>
            <c:numRef>
              <c:f>Sheet1!$D$11:$D$13</c:f>
              <c:numCache>
                <c:formatCode>General</c:formatCode>
                <c:ptCount val="3"/>
                <c:pt idx="0">
                  <c:v>68.976730000000003</c:v>
                </c:pt>
                <c:pt idx="1">
                  <c:v>81.947050000000004</c:v>
                </c:pt>
                <c:pt idx="2">
                  <c:v>76.626859999999994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1471104"/>
        <c:axId val="51473024"/>
      </c:barChart>
      <c:catAx>
        <c:axId val="51471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51473024"/>
        <c:crosses val="autoZero"/>
        <c:auto val="1"/>
        <c:lblAlgn val="ctr"/>
        <c:lblOffset val="100"/>
        <c:noMultiLvlLbl val="0"/>
      </c:catAx>
      <c:valAx>
        <c:axId val="51473024"/>
        <c:scaling>
          <c:orientation val="minMax"/>
          <c:max val="100"/>
        </c:scaling>
        <c:delete val="0"/>
        <c:axPos val="l"/>
        <c:majorGridlines>
          <c:spPr>
            <a:ln>
              <a:solidFill>
                <a:schemeClr val="tx1"/>
              </a:solidFill>
            </a:ln>
          </c:spPr>
        </c:majorGridlines>
        <c:numFmt formatCode="General" sourceLinked="1"/>
        <c:majorTickMark val="out"/>
        <c:minorTickMark val="none"/>
        <c:tickLblPos val="none"/>
        <c:txPr>
          <a:bodyPr/>
          <a:lstStyle/>
          <a:p>
            <a:pPr>
              <a:defRPr sz="1200"/>
            </a:pPr>
            <a:endParaRPr lang="en-US"/>
          </a:p>
        </c:txPr>
        <c:crossAx val="51471104"/>
        <c:crosses val="autoZero"/>
        <c:crossBetween val="between"/>
        <c:majorUnit val="20"/>
      </c:valAx>
      <c:spPr>
        <a:ln>
          <a:solidFill>
            <a:schemeClr val="tx1"/>
          </a:solidFill>
        </a:ln>
      </c:spPr>
    </c:plotArea>
    <c:legend>
      <c:legendPos val="b"/>
      <c:layout>
        <c:manualLayout>
          <c:xMode val="edge"/>
          <c:yMode val="edge"/>
          <c:x val="0.19651268075755471"/>
          <c:y val="0.77300949353965831"/>
          <c:w val="0.66135641128886546"/>
          <c:h val="7.2026724773552028E-2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343062002043172"/>
          <c:y val="0.14828819816635427"/>
          <c:w val="0.69687959201313854"/>
          <c:h val="0.6196365064677992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&lt; 1.6 g/d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Sheet1!$A$2:$A$4</c:f>
              <c:strCache>
                <c:ptCount val="3"/>
                <c:pt idx="0">
                  <c:v>North</c:v>
                </c:pt>
                <c:pt idx="1">
                  <c:v>Central</c:v>
                </c:pt>
                <c:pt idx="2">
                  <c:v>South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48.327999999999996</c:v>
                </c:pt>
                <c:pt idx="1">
                  <c:v>44.52458</c:v>
                </c:pt>
                <c:pt idx="2">
                  <c:v>49.439189999999996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1.6-1.9 g/d</c:v>
                </c:pt>
              </c:strCache>
            </c:strRef>
          </c:tx>
          <c:spPr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c:spPr>
          <c:invertIfNegative val="0"/>
          <c:cat>
            <c:strRef>
              <c:f>Sheet1!$A$2:$A$4</c:f>
              <c:strCache>
                <c:ptCount val="3"/>
                <c:pt idx="0">
                  <c:v>North</c:v>
                </c:pt>
                <c:pt idx="1">
                  <c:v>Central</c:v>
                </c:pt>
                <c:pt idx="2">
                  <c:v>South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26.149060000000002</c:v>
                </c:pt>
                <c:pt idx="1">
                  <c:v>26.088370000000001</c:v>
                </c:pt>
                <c:pt idx="2">
                  <c:v>24.40842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≥ 2.0  g/d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Sheet1!$A$2:$A$4</c:f>
              <c:strCache>
                <c:ptCount val="3"/>
                <c:pt idx="0">
                  <c:v>North</c:v>
                </c:pt>
                <c:pt idx="1">
                  <c:v>Central</c:v>
                </c:pt>
                <c:pt idx="2">
                  <c:v>South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25.522939999999998</c:v>
                </c:pt>
                <c:pt idx="1">
                  <c:v>29.387049999999999</c:v>
                </c:pt>
                <c:pt idx="2">
                  <c:v>26.152389999999997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8935168"/>
        <c:axId val="93348608"/>
      </c:barChart>
      <c:catAx>
        <c:axId val="78935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93348608"/>
        <c:crosses val="autoZero"/>
        <c:auto val="1"/>
        <c:lblAlgn val="ctr"/>
        <c:lblOffset val="100"/>
        <c:noMultiLvlLbl val="0"/>
      </c:catAx>
      <c:valAx>
        <c:axId val="93348608"/>
        <c:scaling>
          <c:orientation val="minMax"/>
          <c:max val="100"/>
        </c:scaling>
        <c:delete val="0"/>
        <c:axPos val="l"/>
        <c:majorGridlines>
          <c:spPr>
            <a:ln>
              <a:solidFill>
                <a:schemeClr val="tx1"/>
              </a:solidFill>
            </a:ln>
          </c:spPr>
        </c:majorGridlines>
        <c:numFmt formatCode="General" sourceLinked="1"/>
        <c:majorTickMark val="out"/>
        <c:minorTickMark val="none"/>
        <c:tickLblPos val="none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78935168"/>
        <c:crosses val="autoZero"/>
        <c:crossBetween val="between"/>
        <c:majorUnit val="20"/>
      </c:valAx>
      <c:spPr>
        <a:ln>
          <a:solidFill>
            <a:schemeClr val="tx1"/>
          </a:solidFill>
        </a:ln>
      </c:spPr>
    </c:plotArea>
    <c:legend>
      <c:legendPos val="b"/>
      <c:layout>
        <c:manualLayout>
          <c:xMode val="edge"/>
          <c:yMode val="edge"/>
          <c:x val="0.12017607235993391"/>
          <c:y val="0.87294576048977768"/>
          <c:w val="0.80166825402125996"/>
          <c:h val="7.2456587433367983E-2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163955468701056"/>
          <c:y val="0.13289383742597594"/>
          <c:w val="0.82040849866728494"/>
          <c:h val="0.5603242758874464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Sheet1!$B$10</c:f>
              <c:strCache>
                <c:ptCount val="1"/>
                <c:pt idx="0">
                  <c:v>&lt; 1.5 g/d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Sheet1!$A$11:$A$13</c:f>
              <c:strCache>
                <c:ptCount val="3"/>
                <c:pt idx="0">
                  <c:v>North</c:v>
                </c:pt>
                <c:pt idx="1">
                  <c:v>Central</c:v>
                </c:pt>
                <c:pt idx="2">
                  <c:v>South</c:v>
                </c:pt>
              </c:strCache>
            </c:strRef>
          </c:cat>
          <c:val>
            <c:numRef>
              <c:f>Sheet1!$B$11:$B$13</c:f>
              <c:numCache>
                <c:formatCode>General</c:formatCode>
                <c:ptCount val="3"/>
                <c:pt idx="0">
                  <c:v>5.1460800000000004</c:v>
                </c:pt>
                <c:pt idx="1">
                  <c:v>3.1309400000000003</c:v>
                </c:pt>
                <c:pt idx="2">
                  <c:v>3.58012</c:v>
                </c:pt>
              </c:numCache>
            </c:numRef>
          </c:val>
        </c:ser>
        <c:ser>
          <c:idx val="1"/>
          <c:order val="1"/>
          <c:tx>
            <c:strRef>
              <c:f>Sheet1!$C$10</c:f>
              <c:strCache>
                <c:ptCount val="1"/>
                <c:pt idx="0">
                  <c:v>1.5-2.2 g/d</c:v>
                </c:pt>
              </c:strCache>
            </c:strRef>
          </c:tx>
          <c:spPr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c:spPr>
          <c:invertIfNegative val="0"/>
          <c:cat>
            <c:strRef>
              <c:f>Sheet1!$A$11:$A$13</c:f>
              <c:strCache>
                <c:ptCount val="3"/>
                <c:pt idx="0">
                  <c:v>North</c:v>
                </c:pt>
                <c:pt idx="1">
                  <c:v>Central</c:v>
                </c:pt>
                <c:pt idx="2">
                  <c:v>South</c:v>
                </c:pt>
              </c:strCache>
            </c:strRef>
          </c:cat>
          <c:val>
            <c:numRef>
              <c:f>Sheet1!$C$11:$C$13</c:f>
              <c:numCache>
                <c:formatCode>General</c:formatCode>
                <c:ptCount val="3"/>
                <c:pt idx="0">
                  <c:v>7.0517399999999997</c:v>
                </c:pt>
                <c:pt idx="1">
                  <c:v>3.8366099999999999</c:v>
                </c:pt>
                <c:pt idx="2">
                  <c:v>5.2054200000000002</c:v>
                </c:pt>
              </c:numCache>
            </c:numRef>
          </c:val>
        </c:ser>
        <c:ser>
          <c:idx val="2"/>
          <c:order val="2"/>
          <c:tx>
            <c:strRef>
              <c:f>Sheet1!$D$10</c:f>
              <c:strCache>
                <c:ptCount val="1"/>
                <c:pt idx="0">
                  <c:v>2.3-3.9 g/d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Sheet1!$A$11:$A$13</c:f>
              <c:strCache>
                <c:ptCount val="3"/>
                <c:pt idx="0">
                  <c:v>North</c:v>
                </c:pt>
                <c:pt idx="1">
                  <c:v>Central</c:v>
                </c:pt>
                <c:pt idx="2">
                  <c:v>South</c:v>
                </c:pt>
              </c:strCache>
            </c:strRef>
          </c:cat>
          <c:val>
            <c:numRef>
              <c:f>Sheet1!$D$11:$D$13</c:f>
              <c:numCache>
                <c:formatCode>General</c:formatCode>
                <c:ptCount val="3"/>
                <c:pt idx="0">
                  <c:v>29.437600000000003</c:v>
                </c:pt>
                <c:pt idx="1">
                  <c:v>17.730719999999998</c:v>
                </c:pt>
                <c:pt idx="2">
                  <c:v>25.531009999999998</c:v>
                </c:pt>
              </c:numCache>
            </c:numRef>
          </c:val>
        </c:ser>
        <c:ser>
          <c:idx val="3"/>
          <c:order val="3"/>
          <c:tx>
            <c:strRef>
              <c:f>Sheet1!$E$10</c:f>
              <c:strCache>
                <c:ptCount val="1"/>
                <c:pt idx="0">
                  <c:v>4.0-5.9 g/d</c:v>
                </c:pt>
              </c:strCache>
            </c:strRef>
          </c:tx>
          <c:spPr>
            <a:pattFill prst="pct2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c:spPr>
          <c:invertIfNegative val="0"/>
          <c:cat>
            <c:strRef>
              <c:f>Sheet1!$A$11:$A$13</c:f>
              <c:strCache>
                <c:ptCount val="3"/>
                <c:pt idx="0">
                  <c:v>North</c:v>
                </c:pt>
                <c:pt idx="1">
                  <c:v>Central</c:v>
                </c:pt>
                <c:pt idx="2">
                  <c:v>South</c:v>
                </c:pt>
              </c:strCache>
            </c:strRef>
          </c:cat>
          <c:val>
            <c:numRef>
              <c:f>Sheet1!$E$11:$E$13</c:f>
              <c:numCache>
                <c:formatCode>General</c:formatCode>
                <c:ptCount val="3"/>
                <c:pt idx="0">
                  <c:v>28.124579999999998</c:v>
                </c:pt>
                <c:pt idx="1">
                  <c:v>28.014149999999997</c:v>
                </c:pt>
                <c:pt idx="2">
                  <c:v>31.813469999999999</c:v>
                </c:pt>
              </c:numCache>
            </c:numRef>
          </c:val>
        </c:ser>
        <c:ser>
          <c:idx val="4"/>
          <c:order val="4"/>
          <c:tx>
            <c:strRef>
              <c:f>Sheet1!$F$10</c:f>
              <c:strCache>
                <c:ptCount val="1"/>
                <c:pt idx="0">
                  <c:v>≥ 6.0 g/d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Sheet1!$A$11:$A$13</c:f>
              <c:strCache>
                <c:ptCount val="3"/>
                <c:pt idx="0">
                  <c:v>North</c:v>
                </c:pt>
                <c:pt idx="1">
                  <c:v>Central</c:v>
                </c:pt>
                <c:pt idx="2">
                  <c:v>South</c:v>
                </c:pt>
              </c:strCache>
            </c:strRef>
          </c:cat>
          <c:val>
            <c:numRef>
              <c:f>Sheet1!$F$11:$F$13</c:f>
              <c:numCache>
                <c:formatCode>General</c:formatCode>
                <c:ptCount val="3"/>
                <c:pt idx="0">
                  <c:v>30.240000000000002</c:v>
                </c:pt>
                <c:pt idx="1">
                  <c:v>47.287579999999998</c:v>
                </c:pt>
                <c:pt idx="2">
                  <c:v>33.869979999999998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6338944"/>
        <c:axId val="126349312"/>
      </c:barChart>
      <c:catAx>
        <c:axId val="1263389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126349312"/>
        <c:crosses val="autoZero"/>
        <c:auto val="1"/>
        <c:lblAlgn val="ctr"/>
        <c:lblOffset val="100"/>
        <c:noMultiLvlLbl val="0"/>
      </c:catAx>
      <c:valAx>
        <c:axId val="126349312"/>
        <c:scaling>
          <c:orientation val="minMax"/>
          <c:max val="100"/>
        </c:scaling>
        <c:delete val="0"/>
        <c:axPos val="l"/>
        <c:majorGridlines>
          <c:spPr>
            <a:ln>
              <a:solidFill>
                <a:schemeClr val="tx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126338944"/>
        <c:crosses val="autoZero"/>
        <c:crossBetween val="between"/>
        <c:majorUnit val="20"/>
      </c:valAx>
      <c:spPr>
        <a:ln>
          <a:solidFill>
            <a:schemeClr val="tx1"/>
          </a:solidFill>
        </a:ln>
      </c:spPr>
    </c:plotArea>
    <c:legend>
      <c:legendPos val="b"/>
      <c:layout>
        <c:manualLayout>
          <c:xMode val="edge"/>
          <c:yMode val="edge"/>
          <c:x val="0.14261767686685234"/>
          <c:y val="0.78546052646628894"/>
          <c:w val="0.75615809252580068"/>
          <c:h val="0.21453947353371108"/>
        </c:manualLayout>
      </c:layout>
      <c:overlay val="1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7622" cy="459026"/>
          </a:xfrm>
          <a:prstGeom prst="rect">
            <a:avLst/>
          </a:prstGeom>
        </p:spPr>
        <p:txBody>
          <a:bodyPr vert="horz" lIns="91847" tIns="45924" rIns="91847" bIns="4592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5295" y="0"/>
            <a:ext cx="2987622" cy="459026"/>
          </a:xfrm>
          <a:prstGeom prst="rect">
            <a:avLst/>
          </a:prstGeom>
        </p:spPr>
        <p:txBody>
          <a:bodyPr vert="horz" lIns="91847" tIns="45924" rIns="91847" bIns="45924" rtlCol="0"/>
          <a:lstStyle>
            <a:lvl1pPr algn="r">
              <a:defRPr sz="1200"/>
            </a:lvl1pPr>
          </a:lstStyle>
          <a:p>
            <a:fld id="{7703807E-27AC-45A5-875A-19425FA67115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2525" y="688975"/>
            <a:ext cx="4589463" cy="3443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47" tIns="45924" rIns="91847" bIns="459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9452" y="4360744"/>
            <a:ext cx="5515610" cy="4131231"/>
          </a:xfrm>
          <a:prstGeom prst="rect">
            <a:avLst/>
          </a:prstGeom>
        </p:spPr>
        <p:txBody>
          <a:bodyPr vert="horz" lIns="91847" tIns="45924" rIns="91847" bIns="459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19894"/>
            <a:ext cx="2987622" cy="459026"/>
          </a:xfrm>
          <a:prstGeom prst="rect">
            <a:avLst/>
          </a:prstGeom>
        </p:spPr>
        <p:txBody>
          <a:bodyPr vert="horz" lIns="91847" tIns="45924" rIns="91847" bIns="4592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5295" y="8719894"/>
            <a:ext cx="2987622" cy="459026"/>
          </a:xfrm>
          <a:prstGeom prst="rect">
            <a:avLst/>
          </a:prstGeom>
        </p:spPr>
        <p:txBody>
          <a:bodyPr vert="horz" lIns="91847" tIns="45924" rIns="91847" bIns="45924" rtlCol="0" anchor="b"/>
          <a:lstStyle>
            <a:lvl1pPr algn="r">
              <a:defRPr sz="1200"/>
            </a:lvl1pPr>
          </a:lstStyle>
          <a:p>
            <a:fld id="{EDA67517-ACB8-4EF6-B012-36BDCC5D2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59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68786"/>
            <a:r>
              <a:rPr lang="en-US" dirty="0"/>
              <a:t>Figure 1. Adjusted sodium intake, potassium intake, and sodium to potassium ratio in different regions</a:t>
            </a:r>
            <a:r>
              <a:rPr lang="en-US" baseline="30000" dirty="0"/>
              <a:t>1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2B36F-B398-45E6-9793-8A6BCE923BE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663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0511-0B8C-47AA-85CC-7FD45DDF9A4C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3404A-2E4E-42D6-AD77-5AB4FCE88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609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C0511-0B8C-47AA-85CC-7FD45DDF9A4C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3404A-2E4E-42D6-AD77-5AB4FCE88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90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50499079"/>
              </p:ext>
            </p:extLst>
          </p:nvPr>
        </p:nvGraphicFramePr>
        <p:xfrm>
          <a:off x="5512635" y="1666035"/>
          <a:ext cx="2592077" cy="3107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6" name="Content Placeholder 2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752486385"/>
              </p:ext>
            </p:extLst>
          </p:nvPr>
        </p:nvGraphicFramePr>
        <p:xfrm>
          <a:off x="2974850" y="1662562"/>
          <a:ext cx="3065785" cy="27699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400308" y="1710107"/>
            <a:ext cx="17716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1B. </a:t>
            </a:r>
            <a:r>
              <a:rPr lang="en-US" sz="1100" dirty="0"/>
              <a:t>Potassium Intake </a:t>
            </a:r>
            <a:r>
              <a:rPr lang="en-US" sz="1100" dirty="0" smtClean="0"/>
              <a:t>(%)</a:t>
            </a:r>
            <a:endParaRPr lang="en-US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5695569" y="1710107"/>
            <a:ext cx="24000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1C. </a:t>
            </a:r>
            <a:r>
              <a:rPr lang="en-US" sz="1100" dirty="0"/>
              <a:t>Sodium to Potassium Ratio </a:t>
            </a:r>
            <a:r>
              <a:rPr lang="en-US" sz="1100" dirty="0" smtClean="0"/>
              <a:t>(%)</a:t>
            </a:r>
            <a:endParaRPr lang="en-US" sz="1100" dirty="0"/>
          </a:p>
        </p:txBody>
      </p:sp>
      <p:graphicFrame>
        <p:nvGraphicFramePr>
          <p:cNvPr id="6" name="Content Placeholder 2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88004928"/>
              </p:ext>
            </p:extLst>
          </p:nvPr>
        </p:nvGraphicFramePr>
        <p:xfrm>
          <a:off x="859525" y="1662561"/>
          <a:ext cx="2592077" cy="3059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32635" y="1710107"/>
            <a:ext cx="15921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1A. Sodium </a:t>
            </a:r>
            <a:r>
              <a:rPr lang="en-US" sz="1100" dirty="0"/>
              <a:t>Intake </a:t>
            </a:r>
            <a:r>
              <a:rPr lang="en-US" sz="1100" dirty="0" smtClean="0"/>
              <a:t>(%)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68316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569</TotalTime>
  <Words>36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University of North Carolina at Chapel Hill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Shufa DU_AJCN_Figures_1-14-13</dc:title>
  <dc:creator>du</dc:creator>
  <cp:lastModifiedBy>Dancy, Frances</cp:lastModifiedBy>
  <cp:revision>53</cp:revision>
  <cp:lastPrinted>2013-10-22T15:30:25Z</cp:lastPrinted>
  <dcterms:created xsi:type="dcterms:W3CDTF">2011-07-15T05:05:50Z</dcterms:created>
  <dcterms:modified xsi:type="dcterms:W3CDTF">2013-10-23T18:46:02Z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Shufa DU_AJCN_Figures_1-14-13</vt:lpwstr>
  </property>
  <property fmtid="{D5CDD505-2E9C-101B-9397-08002B2CF9AE}" pid="3" name="SlideDescription">
    <vt:lpwstr/>
  </property>
</Properties>
</file>