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D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0" autoAdjust="0"/>
    <p:restoredTop sz="94660"/>
  </p:normalViewPr>
  <p:slideViewPr>
    <p:cSldViewPr snapToGrid="0" snapToObjects="1">
      <p:cViewPr>
        <p:scale>
          <a:sx n="161" d="100"/>
          <a:sy n="161" d="100"/>
        </p:scale>
        <p:origin x="-1392" y="38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40A5B-10C1-1544-A149-71700A6A09A2}" type="datetimeFigureOut">
              <a:rPr lang="en-US" smtClean="0"/>
              <a:t>12/9/13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71EF9-8692-2642-89F8-D730FA5C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02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0B1E-767C-7345-AFE1-987913E1C14F}" type="datetimeFigureOut">
              <a:rPr lang="en-US" smtClean="0"/>
              <a:pPr/>
              <a:t>12/9/13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15FFA-FF95-BC43-A8A3-DC5A5ADE0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581525"/>
              </p:ext>
            </p:extLst>
          </p:nvPr>
        </p:nvGraphicFramePr>
        <p:xfrm>
          <a:off x="569420" y="879385"/>
          <a:ext cx="3276051" cy="588178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65324"/>
                <a:gridCol w="948550"/>
                <a:gridCol w="642897"/>
                <a:gridCol w="619280"/>
              </a:tblGrid>
              <a:tr h="165171"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1" u="none" strike="noStrike" dirty="0">
                          <a:effectLst/>
                        </a:rPr>
                        <a:t>Gene name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1" u="none" strike="noStrike" dirty="0" err="1" smtClean="0">
                          <a:effectLst/>
                        </a:rPr>
                        <a:t>Acession</a:t>
                      </a:r>
                      <a:r>
                        <a:rPr lang="en-US" sz="1000" b="1" u="none" strike="noStrike" dirty="0" smtClean="0">
                          <a:effectLst/>
                        </a:rPr>
                        <a:t> </a:t>
                      </a:r>
                      <a:r>
                        <a:rPr lang="en-US" sz="1000" b="1" u="none" strike="noStrike" dirty="0">
                          <a:effectLst/>
                        </a:rPr>
                        <a:t>number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fold change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1" u="none" strike="noStrike" dirty="0">
                          <a:effectLst/>
                        </a:rPr>
                        <a:t>p </a:t>
                      </a:r>
                      <a:r>
                        <a:rPr lang="en-US" sz="1000" b="1" i="1" u="none" strike="noStrike" dirty="0" smtClean="0">
                          <a:effectLst/>
                        </a:rPr>
                        <a:t>value</a:t>
                      </a:r>
                      <a:r>
                        <a:rPr lang="en-US" sz="1000" b="1" i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000" b="1" i="1" u="none" strike="noStrike" baseline="30000" dirty="0" smtClean="0">
                          <a:effectLst/>
                        </a:rPr>
                        <a:t>(*</a:t>
                      </a:r>
                      <a:r>
                        <a:rPr lang="en-US" sz="1000" b="1" u="none" strike="noStrike" baseline="30000" dirty="0" smtClean="0">
                          <a:effectLst/>
                        </a:rPr>
                        <a:t>)</a:t>
                      </a:r>
                      <a:endParaRPr lang="en-US" sz="1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AIM2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NM_004833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2.2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PYHIN1 (IFIX)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NM_152501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0.0004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NAIP1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XM_927125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2.1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608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NALP1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NM_001033053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0.0012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NALP12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NM_144687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0.0075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CARD6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NM_032587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2.4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CARD11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 dirty="0">
                          <a:effectLst/>
                        </a:rPr>
                        <a:t>NM_032415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CARD12 (NLRC4)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NM_021209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3.4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CARD15 (NOD2)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NM_022162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1.8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PYCARD (ASC)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NM_145183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MYD88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NM_002468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1.8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0.0024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P2RX7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NM_002562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PANX1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NM_015368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1.7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BCL2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NM_000633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0.6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CD40LG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NM_000074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0.5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0.0065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HSP90B1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NM_003299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0.0073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TNFRSF13C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NM_052945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0.6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0.0071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TNFRSF1A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NM_001065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1.7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0.0044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TNFSF13B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 dirty="0">
                          <a:effectLst/>
                        </a:rPr>
                        <a:t>NM_006573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2.1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TNFRSF25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NM_148973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0.0029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TNFSF10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NM_003810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2.1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CASP1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NM_033294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1.7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CASP5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NM_004347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5.3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CASP7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NM_033339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1.9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CASP8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NM_033358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0.6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0.0037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CASP8AP2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NM_012115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0.8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0.0027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CASP9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NM_001229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1.3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COP1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NM_052889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2.1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0.0023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CTSB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NM_001908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CTSC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NM_001814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CTSD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NM_001909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1.5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CTSF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NM_003793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CTSH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NM_004390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2.2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0.0008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CTSK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NM_000396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0.7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0.0046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CTSL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NM_145918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0.0035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CTSW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NM_001335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0.0026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CTSZ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>
                          <a:effectLst/>
                        </a:rPr>
                        <a:t>NM_001336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1.9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0.0067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  <a:tr h="15015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i="1" u="none" strike="noStrike" dirty="0" smtClean="0">
                          <a:effectLst/>
                        </a:rPr>
                        <a:t>MOAP1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800" u="none" strike="noStrike" dirty="0">
                          <a:effectLst/>
                        </a:rPr>
                        <a:t>NM_022151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0.0008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725" marR="10725" marT="10725" marB="0" anchor="b"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501406"/>
              </p:ext>
            </p:extLst>
          </p:nvPr>
        </p:nvGraphicFramePr>
        <p:xfrm>
          <a:off x="569419" y="585426"/>
          <a:ext cx="5033521" cy="200877"/>
        </p:xfrm>
        <a:graphic>
          <a:graphicData uri="http://schemas.openxmlformats.org/drawingml/2006/table">
            <a:tbl>
              <a:tblPr/>
              <a:tblGrid>
                <a:gridCol w="5033521"/>
              </a:tblGrid>
              <a:tr h="200877">
                <a:tc>
                  <a:txBody>
                    <a:bodyPr/>
                    <a:lstStyle/>
                    <a:p>
                      <a:pPr algn="just" fontAlgn="b"/>
                      <a:r>
                        <a:rPr lang="en-US" sz="1200" b="1" i="0" u="none" strike="noStrike" dirty="0" smtClean="0">
                          <a:effectLst/>
                          <a:latin typeface="Arial"/>
                          <a:cs typeface="Arial"/>
                        </a:rPr>
                        <a:t>Table S2</a:t>
                      </a:r>
                      <a:r>
                        <a:rPr lang="en-US" sz="1200" b="1" i="0" u="none" strike="noStrike" baseline="0" dirty="0" smtClean="0">
                          <a:effectLst/>
                          <a:latin typeface="Arial"/>
                          <a:cs typeface="Arial"/>
                        </a:rPr>
                        <a:t> - </a:t>
                      </a:r>
                      <a:r>
                        <a:rPr lang="en-US" sz="1200" b="1" i="0" u="none" strike="noStrike" dirty="0" smtClean="0">
                          <a:effectLst/>
                          <a:latin typeface="Arial"/>
                          <a:cs typeface="Arial"/>
                        </a:rPr>
                        <a:t>Microarray analysis of </a:t>
                      </a:r>
                      <a:r>
                        <a:rPr lang="en-US" sz="1200" b="1" i="1" u="none" strike="noStrike" dirty="0" smtClean="0">
                          <a:effectLst/>
                          <a:latin typeface="Arial"/>
                          <a:cs typeface="Arial"/>
                        </a:rPr>
                        <a:t>P. falciparum</a:t>
                      </a:r>
                      <a:r>
                        <a:rPr lang="en-US" sz="1200" b="1" i="0" u="none" strike="noStrike" baseline="0" dirty="0" smtClean="0">
                          <a:effectLst/>
                          <a:latin typeface="Arial"/>
                          <a:cs typeface="Arial"/>
                        </a:rPr>
                        <a:t> malaria patients</a:t>
                      </a:r>
                      <a:endParaRPr lang="en-US" sz="1200" b="1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4154660" y="1042711"/>
            <a:ext cx="2517528" cy="6924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/>
              <a:t>Table S2.</a:t>
            </a:r>
            <a:r>
              <a:rPr lang="en-US" sz="1200" dirty="0"/>
              <a:t> </a:t>
            </a:r>
            <a:r>
              <a:rPr lang="en-US" sz="1200" b="1" dirty="0"/>
              <a:t>DNA</a:t>
            </a:r>
            <a:r>
              <a:rPr lang="en-US" sz="1200" dirty="0"/>
              <a:t> </a:t>
            </a:r>
            <a:r>
              <a:rPr lang="en-US" sz="1200" b="1" dirty="0"/>
              <a:t>microarray during human </a:t>
            </a:r>
            <a:r>
              <a:rPr lang="en-US" sz="1200" b="1" dirty="0" smtClean="0"/>
              <a:t>malaria</a:t>
            </a:r>
            <a:r>
              <a:rPr lang="en-US" sz="1200" dirty="0" smtClean="0"/>
              <a:t>. </a:t>
            </a:r>
            <a:r>
              <a:rPr lang="en-US" sz="1200" dirty="0" smtClean="0">
                <a:latin typeface="Arial"/>
                <a:cs typeface="Arial"/>
              </a:rPr>
              <a:t>This </a:t>
            </a:r>
            <a:r>
              <a:rPr lang="en-US" sz="1200" dirty="0">
                <a:latin typeface="Arial"/>
                <a:cs typeface="Arial"/>
              </a:rPr>
              <a:t>microarray involved 14 patients that were analyzed employing the </a:t>
            </a:r>
            <a:r>
              <a:rPr lang="en-US" sz="1200" dirty="0" err="1">
                <a:latin typeface="Arial"/>
                <a:cs typeface="Arial"/>
              </a:rPr>
              <a:t>Illumina</a:t>
            </a:r>
            <a:r>
              <a:rPr lang="en-US" sz="1200" dirty="0">
                <a:latin typeface="Arial"/>
                <a:cs typeface="Arial"/>
              </a:rPr>
              <a:t> HumanWG-6 v2.0 (~ 47,000 transcripts microchip (Franklin et al., 2009). The malaria patients from Porto Velho, Brazil, were naturally infected with </a:t>
            </a:r>
            <a:r>
              <a:rPr lang="en-US" sz="1200" i="1" dirty="0">
                <a:latin typeface="Arial"/>
                <a:cs typeface="Arial"/>
              </a:rPr>
              <a:t>P. falciparum</a:t>
            </a:r>
            <a:r>
              <a:rPr lang="en-US" sz="1200" dirty="0">
                <a:latin typeface="Arial"/>
                <a:cs typeface="Arial"/>
              </a:rPr>
              <a:t> and analyzed before and after documented curative treatment with </a:t>
            </a:r>
            <a:r>
              <a:rPr lang="en-US" sz="1200" dirty="0" err="1">
                <a:latin typeface="Arial"/>
                <a:cs typeface="Arial"/>
              </a:rPr>
              <a:t>mefloquine</a:t>
            </a:r>
            <a:r>
              <a:rPr lang="en-US" sz="1200" dirty="0">
                <a:latin typeface="Arial"/>
                <a:cs typeface="Arial"/>
              </a:rPr>
              <a:t>. PCR was used for excluding patients with mixed infections involving </a:t>
            </a:r>
            <a:r>
              <a:rPr lang="en-US" sz="1200" i="1" dirty="0">
                <a:latin typeface="Arial"/>
                <a:cs typeface="Arial"/>
              </a:rPr>
              <a:t>P. </a:t>
            </a:r>
            <a:r>
              <a:rPr lang="en-US" sz="1200" i="1" dirty="0" err="1">
                <a:latin typeface="Arial"/>
                <a:cs typeface="Arial"/>
              </a:rPr>
              <a:t>vivax</a:t>
            </a:r>
            <a:r>
              <a:rPr lang="en-US" sz="1200" dirty="0">
                <a:latin typeface="Arial"/>
                <a:cs typeface="Arial"/>
              </a:rPr>
              <a:t>.</a:t>
            </a:r>
            <a:r>
              <a:rPr lang="en-US" sz="1200" b="1" dirty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Each patient served as his/her own control. Fold increase of gene expression was calculated by using PBMC of the same patient before and 30-40 days after therapy. Sample filtering, normalization and averaging were carried out with BASE (Bio-Array Software Environment) (https://</a:t>
            </a:r>
            <a:r>
              <a:rPr lang="en-US" sz="1200" dirty="0" err="1">
                <a:latin typeface="Arial"/>
                <a:cs typeface="Arial"/>
              </a:rPr>
              <a:t>base.mgh.har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err="1">
                <a:latin typeface="Arial"/>
                <a:cs typeface="Arial"/>
              </a:rPr>
              <a:t>vard.edu</a:t>
            </a:r>
            <a:r>
              <a:rPr lang="en-US" sz="1200" dirty="0">
                <a:latin typeface="Arial"/>
                <a:cs typeface="Arial"/>
              </a:rPr>
              <a:t>/) and log transformed (log2). Genes were filtered to include only genes with a signal greater than the average signal from the negative controls in at least one of the samples with a detection</a:t>
            </a:r>
            <a:r>
              <a:rPr lang="en-US" sz="1200" i="1" dirty="0">
                <a:latin typeface="Arial"/>
                <a:cs typeface="Arial"/>
              </a:rPr>
              <a:t> p</a:t>
            </a:r>
            <a:r>
              <a:rPr lang="en-US" sz="1200" dirty="0">
                <a:latin typeface="Arial"/>
                <a:cs typeface="Arial"/>
              </a:rPr>
              <a:t> value less than 0.01. Differences in gene expression between the two conditions were considered significant if </a:t>
            </a:r>
            <a:r>
              <a:rPr lang="en-US" sz="1200" i="1" dirty="0">
                <a:latin typeface="Arial"/>
                <a:cs typeface="Arial"/>
              </a:rPr>
              <a:t>p</a:t>
            </a:r>
            <a:r>
              <a:rPr lang="en-US" sz="1200" dirty="0">
                <a:latin typeface="Arial"/>
                <a:cs typeface="Arial"/>
              </a:rPr>
              <a:t> &lt; 0.01 with a paired t test with </a:t>
            </a:r>
            <a:r>
              <a:rPr lang="en-US" sz="1200" dirty="0" err="1">
                <a:latin typeface="Arial"/>
                <a:cs typeface="Arial"/>
              </a:rPr>
              <a:t>Benjamini</a:t>
            </a:r>
            <a:r>
              <a:rPr lang="en-US" sz="1200" dirty="0">
                <a:latin typeface="Arial"/>
                <a:cs typeface="Arial"/>
              </a:rPr>
              <a:t>-Hochberg correction for multiple testing and a fold change equal or greater than 1.7. </a:t>
            </a:r>
          </a:p>
        </p:txBody>
      </p:sp>
      <p:sp>
        <p:nvSpPr>
          <p:cNvPr id="2" name="Rectangle 1"/>
          <p:cNvSpPr/>
          <p:nvPr/>
        </p:nvSpPr>
        <p:spPr>
          <a:xfrm>
            <a:off x="487610" y="6817039"/>
            <a:ext cx="462414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cap="all" dirty="0">
                <a:latin typeface="Arial"/>
                <a:cs typeface="Arial"/>
              </a:rPr>
              <a:t>(*) </a:t>
            </a:r>
            <a:r>
              <a:rPr lang="en-US" sz="800" dirty="0">
                <a:latin typeface="Arial"/>
                <a:cs typeface="Arial"/>
              </a:rPr>
              <a:t>paired t test corrected by </a:t>
            </a:r>
            <a:r>
              <a:rPr lang="en-US" sz="800" dirty="0" err="1">
                <a:latin typeface="Arial"/>
                <a:cs typeface="Arial"/>
              </a:rPr>
              <a:t>Benjamini</a:t>
            </a:r>
            <a:r>
              <a:rPr lang="en-US" sz="800" dirty="0">
                <a:latin typeface="Arial"/>
                <a:cs typeface="Arial"/>
              </a:rPr>
              <a:t> Hochberg method</a:t>
            </a:r>
          </a:p>
        </p:txBody>
      </p:sp>
    </p:spTree>
    <p:extLst>
      <p:ext uri="{BB962C8B-B14F-4D97-AF65-F5344CB8AC3E}">
        <p14:creationId xmlns:p14="http://schemas.microsoft.com/office/powerpoint/2010/main" val="1735847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</TotalTime>
  <Words>416</Words>
  <Application>Microsoft Macintosh PowerPoint</Application>
  <PresentationFormat>On-screen Show (4:3)</PresentationFormat>
  <Paragraphs>159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MSKCC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  Gazzinelli</dc:creator>
  <cp:lastModifiedBy>Marco Ataide</cp:lastModifiedBy>
  <cp:revision>29</cp:revision>
  <dcterms:created xsi:type="dcterms:W3CDTF">2013-05-10T14:02:50Z</dcterms:created>
  <dcterms:modified xsi:type="dcterms:W3CDTF">2013-12-09T23:59:45Z</dcterms:modified>
</cp:coreProperties>
</file>