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68" r:id="rId2"/>
    <p:sldId id="267" r:id="rId3"/>
    <p:sldId id="269" r:id="rId4"/>
  </p:sldIdLst>
  <p:sldSz cx="9144000" cy="6858000" type="screen4x3"/>
  <p:notesSz cx="6794500" cy="99822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7C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793D81CF-94F2-401A-BA57-92F5A7B2D0C5}" styleName="Mittlere Formatvorlag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943" autoAdjust="0"/>
    <p:restoredTop sz="94659" autoAdjust="0"/>
  </p:normalViewPr>
  <p:slideViewPr>
    <p:cSldViewPr snapToGrid="0">
      <p:cViewPr varScale="1">
        <p:scale>
          <a:sx n="104" d="100"/>
          <a:sy n="104" d="100"/>
        </p:scale>
        <p:origin x="-1692" y="-90"/>
      </p:cViewPr>
      <p:guideLst>
        <p:guide orient="horz" pos="2160"/>
        <p:guide pos="29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831444-00BD-48B6-9B20-2A469E1AAA02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01700" y="749300"/>
            <a:ext cx="4991100" cy="37433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450" y="4741863"/>
            <a:ext cx="5435600" cy="44910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82138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48100" y="9482138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CB49C-BD2E-4C60-9804-97AB39737D69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049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CB49C-BD2E-4C60-9804-97AB39737D6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859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288F54-1498-43F4-8D5F-68A11F9C63BF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48E1CC-AC30-4F17-AB5A-3EEB78737F6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7DE3F-0108-46B2-B8A0-1924B62E5729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8846F-AB3D-4DE3-B907-B75CD3F8A56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8F074-1A47-41D9-B2B8-071E2AE80827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E102E-5938-4E0E-8665-FC437BF6D67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628650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628650" y="1825625"/>
            <a:ext cx="3867150" cy="2098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825625"/>
            <a:ext cx="3867150" cy="2098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8650" y="4076700"/>
            <a:ext cx="3867150" cy="2100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4076700"/>
            <a:ext cx="3867150" cy="210026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6DAB-5EED-405C-B739-88C498105FDB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43F56-3093-4838-AE9A-53EC95FE1A9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04102C-8A85-4873-AB29-2C2D4275CB63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EABFB-5A4B-4135-B099-6F685417451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7569AD-400A-42AA-B96F-B6D3029DCF47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AE65D6-F128-4853-993D-50973671DFE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F747D-DAEA-4B77-A3BF-04BE0924EAAD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B6825-18D6-40F3-AE8D-200BB5FC73A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2C4E97-0ECB-4586-A7D7-567339EDE262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63FEC-7FFE-4553-8453-92CF5B21539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4E31C-D435-4C9C-857B-FED5B7CD159D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33E4F-7900-4260-9EFD-7157A2FFE43E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66800-4CBB-4651-AA30-F8646A743F9B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9CEC3-F81B-4968-9D3C-2484A9C05FC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96B8C-D725-4BAD-916C-342FF3A5874D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31043B-34F6-43BA-945E-7B7557F25EF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EA758-11A7-4022-9B7A-2A8EC8E90727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D83AEF-0483-422B-BBFE-B33AE635E22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Titelmasterformat durch Klicken bearbeiten</a:t>
            </a:r>
            <a:endParaRPr lang="en-US" smtClean="0"/>
          </a:p>
        </p:txBody>
      </p:sp>
      <p:sp>
        <p:nvSpPr>
          <p:cNvPr id="1638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63DE6CE1-C940-4376-82BC-3A5B0090176E}" type="datetimeFigureOut">
              <a:rPr lang="de-DE"/>
              <a:pPr>
                <a:defRPr/>
              </a:pPr>
              <a:t>24.10.2013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5134A5C-0F46-49A1-A82B-0A037781DC94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  <p:sldLayoutId id="2147483661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w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el 1"/>
          <p:cNvSpPr>
            <a:spLocks noGrp="1"/>
          </p:cNvSpPr>
          <p:nvPr>
            <p:ph type="title" sz="quarter"/>
          </p:nvPr>
        </p:nvSpPr>
        <p:spPr>
          <a:xfrm>
            <a:off x="457200" y="960438"/>
            <a:ext cx="8229600" cy="3713162"/>
          </a:xfrm>
        </p:spPr>
        <p:txBody>
          <a:bodyPr/>
          <a:lstStyle/>
          <a:p>
            <a:r>
              <a:rPr lang="en-GB" sz="1400" u="sng" dirty="0" smtClean="0">
                <a:latin typeface="Arial" charset="0"/>
                <a:cs typeface="Arial" charset="0"/>
              </a:rPr>
              <a:t/>
            </a:r>
            <a:br>
              <a:rPr lang="en-GB" sz="1400" u="sng" dirty="0" smtClean="0">
                <a:latin typeface="Arial" charset="0"/>
                <a:cs typeface="Arial" charset="0"/>
              </a:rPr>
            </a:br>
            <a:r>
              <a:rPr lang="en-GB" sz="1200" b="1" u="sng" dirty="0" smtClean="0">
                <a:latin typeface="Arial" charset="0"/>
                <a:cs typeface="Arial" charset="0"/>
              </a:rPr>
              <a:t>Online Resource 6.</a:t>
            </a:r>
            <a:r>
              <a:rPr lang="en-US" sz="1200" b="1" u="sng" dirty="0" smtClean="0">
                <a:latin typeface="Arial" charset="0"/>
                <a:cs typeface="Arial" charset="0"/>
              </a:rPr>
              <a:t/>
            </a:r>
            <a:br>
              <a:rPr lang="en-US" sz="1200" b="1" u="sng" dirty="0" smtClean="0">
                <a:latin typeface="Arial" charset="0"/>
                <a:cs typeface="Arial" charset="0"/>
              </a:rPr>
            </a:br>
            <a:r>
              <a:rPr lang="en-US" sz="1200" b="1" u="sng" dirty="0" smtClean="0">
                <a:latin typeface="Arial" charset="0"/>
                <a:cs typeface="Arial" charset="0"/>
              </a:rPr>
              <a:t/>
            </a:r>
            <a:br>
              <a:rPr lang="en-US" sz="1200" b="1" u="sng" dirty="0" smtClean="0">
                <a:latin typeface="Arial" charset="0"/>
                <a:cs typeface="Arial" charset="0"/>
              </a:rPr>
            </a:br>
            <a:r>
              <a:rPr lang="en-US" sz="1200" b="1" u="sng" dirty="0" smtClean="0">
                <a:latin typeface="Arial" charset="0"/>
                <a:cs typeface="Arial" charset="0"/>
              </a:rPr>
              <a:t>Article title: </a:t>
            </a:r>
            <a:r>
              <a:rPr lang="en-US" sz="1200" dirty="0" smtClean="0">
                <a:latin typeface="Arial" charset="0"/>
                <a:cs typeface="Arial" charset="0"/>
              </a:rPr>
              <a:t/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en-US" sz="1200" dirty="0" smtClean="0">
                <a:latin typeface="Arial" charset="0"/>
                <a:cs typeface="Arial" charset="0"/>
              </a:rPr>
              <a:t>Depletion of circulating blood NOS3 increases severity of myocardial infarction and left ventricular dysfunction</a:t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en-US" sz="1200" dirty="0" smtClean="0">
                <a:latin typeface="Arial" charset="0"/>
                <a:cs typeface="Arial" charset="0"/>
              </a:rPr>
              <a:t/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en-US" sz="1200" b="1" u="sng" dirty="0" smtClean="0">
                <a:latin typeface="Arial" charset="0"/>
                <a:cs typeface="Arial" charset="0"/>
              </a:rPr>
              <a:t>Journal name:</a:t>
            </a:r>
            <a:r>
              <a:rPr lang="en-US" sz="1200" dirty="0" smtClean="0">
                <a:latin typeface="Arial" charset="0"/>
                <a:cs typeface="Arial" charset="0"/>
              </a:rPr>
              <a:t/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en-US" sz="1200" dirty="0" smtClean="0">
                <a:latin typeface="Arial" charset="0"/>
                <a:cs typeface="Arial" charset="0"/>
              </a:rPr>
              <a:t>Basic Research in Cardiology</a:t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en-US" sz="1200" dirty="0" smtClean="0">
                <a:latin typeface="Arial" charset="0"/>
                <a:cs typeface="Arial" charset="0"/>
              </a:rPr>
              <a:t/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en-US" sz="1200" b="1" u="sng" dirty="0" smtClean="0">
                <a:latin typeface="Arial" charset="0"/>
                <a:cs typeface="Arial" charset="0"/>
              </a:rPr>
              <a:t>Author names:</a:t>
            </a:r>
            <a:r>
              <a:rPr lang="en-US" sz="1200" dirty="0" smtClean="0">
                <a:latin typeface="Arial" charset="0"/>
                <a:cs typeface="Arial" charset="0"/>
              </a:rPr>
              <a:t/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de-DE" sz="1200" dirty="0" smtClean="0">
                <a:latin typeface="Arial" charset="0"/>
                <a:cs typeface="Arial" charset="0"/>
              </a:rPr>
              <a:t>Marc W. </a:t>
            </a:r>
            <a:r>
              <a:rPr lang="de-DE" sz="1200" dirty="0" err="1" smtClean="0">
                <a:latin typeface="Arial" charset="0"/>
                <a:cs typeface="Arial" charset="0"/>
              </a:rPr>
              <a:t>Merx</a:t>
            </a:r>
            <a:r>
              <a:rPr lang="de-DE" sz="1200" dirty="0" smtClean="0">
                <a:latin typeface="Arial" charset="0"/>
                <a:cs typeface="Arial" charset="0"/>
              </a:rPr>
              <a:t>*, Simone Gorressen*, Annette van de Sandt, Miriam </a:t>
            </a:r>
            <a:r>
              <a:rPr lang="de-DE" sz="1200" dirty="0" err="1" smtClean="0">
                <a:latin typeface="Arial" charset="0"/>
                <a:cs typeface="Arial" charset="0"/>
              </a:rPr>
              <a:t>Cortese</a:t>
            </a:r>
            <a:r>
              <a:rPr lang="de-DE" sz="1200" dirty="0" smtClean="0">
                <a:latin typeface="Arial" charset="0"/>
                <a:cs typeface="Arial" charset="0"/>
              </a:rPr>
              <a:t>-Krott, Jan </a:t>
            </a:r>
            <a:r>
              <a:rPr lang="de-DE" sz="1200" dirty="0" err="1" smtClean="0">
                <a:latin typeface="Arial" charset="0"/>
                <a:cs typeface="Arial" charset="0"/>
              </a:rPr>
              <a:t>Ohlig</a:t>
            </a:r>
            <a:r>
              <a:rPr lang="de-DE" sz="1200" dirty="0" smtClean="0">
                <a:latin typeface="Arial" charset="0"/>
                <a:cs typeface="Arial" charset="0"/>
              </a:rPr>
              <a:t>, Manuel Stern, </a:t>
            </a:r>
            <a:r>
              <a:rPr lang="de-DE" sz="1200" dirty="0" err="1" smtClean="0">
                <a:latin typeface="Arial" charset="0"/>
                <a:cs typeface="Arial" charset="0"/>
              </a:rPr>
              <a:t>Tienush</a:t>
            </a:r>
            <a:r>
              <a:rPr lang="de-DE" sz="1200" dirty="0" smtClean="0">
                <a:latin typeface="Arial" charset="0"/>
                <a:cs typeface="Arial" charset="0"/>
              </a:rPr>
              <a:t> </a:t>
            </a:r>
            <a:r>
              <a:rPr lang="de-DE" sz="1200" dirty="0" err="1" smtClean="0">
                <a:latin typeface="Arial" charset="0"/>
                <a:cs typeface="Arial" charset="0"/>
              </a:rPr>
              <a:t>Rassaf</a:t>
            </a:r>
            <a:r>
              <a:rPr lang="de-DE" sz="1200" dirty="0" smtClean="0">
                <a:latin typeface="Arial" charset="0"/>
                <a:cs typeface="Arial" charset="0"/>
              </a:rPr>
              <a:t>, Axel </a:t>
            </a:r>
            <a:r>
              <a:rPr lang="de-DE" sz="1200" dirty="0" err="1" smtClean="0">
                <a:latin typeface="Arial" charset="0"/>
                <a:cs typeface="Arial" charset="0"/>
              </a:rPr>
              <a:t>Gödecke</a:t>
            </a:r>
            <a:r>
              <a:rPr lang="de-DE" sz="1200" dirty="0" smtClean="0">
                <a:latin typeface="Arial" charset="0"/>
                <a:cs typeface="Arial" charset="0"/>
              </a:rPr>
              <a:t>, Mark T. </a:t>
            </a:r>
            <a:r>
              <a:rPr lang="de-DE" sz="1200" dirty="0" err="1" smtClean="0">
                <a:latin typeface="Arial" charset="0"/>
                <a:cs typeface="Arial" charset="0"/>
              </a:rPr>
              <a:t>Gladwin</a:t>
            </a:r>
            <a:r>
              <a:rPr lang="de-DE" sz="1200" baseline="30000" dirty="0" smtClean="0">
                <a:latin typeface="Arial" charset="0"/>
                <a:cs typeface="Arial" charset="0"/>
              </a:rPr>
              <a:t> </a:t>
            </a:r>
            <a:r>
              <a:rPr lang="de-DE" sz="1200" dirty="0" smtClean="0">
                <a:latin typeface="Arial" charset="0"/>
                <a:cs typeface="Arial" charset="0"/>
              </a:rPr>
              <a:t>&amp; Malte Kelm</a:t>
            </a:r>
            <a:r>
              <a:rPr lang="de-DE" sz="1200" dirty="0" smtClean="0"/>
              <a:t/>
            </a:r>
            <a:br>
              <a:rPr lang="de-DE" sz="1200" dirty="0" smtClean="0"/>
            </a:br>
            <a:r>
              <a:rPr lang="en-US" sz="1200" dirty="0" smtClean="0">
                <a:latin typeface="Arial" charset="0"/>
                <a:cs typeface="Arial" charset="0"/>
              </a:rPr>
              <a:t/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en-US" sz="1200" b="1" u="sng" dirty="0" smtClean="0">
                <a:latin typeface="Arial" charset="0"/>
                <a:cs typeface="Arial" charset="0"/>
              </a:rPr>
              <a:t>Corresponding author:</a:t>
            </a:r>
            <a:r>
              <a:rPr lang="en-US" sz="1200" dirty="0" smtClean="0">
                <a:latin typeface="Arial" charset="0"/>
                <a:cs typeface="Arial" charset="0"/>
              </a:rPr>
              <a:t/>
            </a:r>
            <a:br>
              <a:rPr lang="en-US" sz="1200" dirty="0" smtClean="0">
                <a:latin typeface="Arial" charset="0"/>
                <a:cs typeface="Arial" charset="0"/>
              </a:rPr>
            </a:br>
            <a:r>
              <a:rPr lang="en-GB" sz="1200" dirty="0" smtClean="0">
                <a:latin typeface="Arial" charset="0"/>
                <a:cs typeface="Arial" charset="0"/>
              </a:rPr>
              <a:t>Marc W. </a:t>
            </a:r>
            <a:r>
              <a:rPr lang="en-GB" sz="1200" dirty="0" err="1" smtClean="0">
                <a:latin typeface="Arial" charset="0"/>
                <a:cs typeface="Arial" charset="0"/>
              </a:rPr>
              <a:t>Merx</a:t>
            </a:r>
            <a:r>
              <a:rPr lang="en-GB" sz="1200" dirty="0" smtClean="0">
                <a:latin typeface="Arial" charset="0"/>
                <a:cs typeface="Arial" charset="0"/>
              </a:rPr>
              <a:t>. M.D.</a:t>
            </a:r>
            <a:r>
              <a:rPr lang="de-DE" sz="1200" dirty="0" smtClean="0">
                <a:latin typeface="Arial" charset="0"/>
                <a:cs typeface="Arial" charset="0"/>
              </a:rPr>
              <a:t/>
            </a:r>
            <a:br>
              <a:rPr lang="de-DE" sz="1200" dirty="0" smtClean="0">
                <a:latin typeface="Arial" charset="0"/>
                <a:cs typeface="Arial" charset="0"/>
              </a:rPr>
            </a:br>
            <a:r>
              <a:rPr lang="en-US" sz="1200" dirty="0" smtClean="0">
                <a:latin typeface="Arial" charset="0"/>
                <a:cs typeface="Arial" charset="0"/>
              </a:rPr>
              <a:t>Department of Medicine</a:t>
            </a:r>
            <a:r>
              <a:rPr lang="de-DE" sz="1200" dirty="0" smtClean="0">
                <a:latin typeface="Arial" charset="0"/>
                <a:cs typeface="Arial" charset="0"/>
              </a:rPr>
              <a:t/>
            </a:r>
            <a:br>
              <a:rPr lang="de-DE" sz="1200" dirty="0" smtClean="0">
                <a:latin typeface="Arial" charset="0"/>
                <a:cs typeface="Arial" charset="0"/>
              </a:rPr>
            </a:br>
            <a:r>
              <a:rPr lang="en-US" sz="1200" dirty="0" smtClean="0">
                <a:latin typeface="Arial" charset="0"/>
                <a:cs typeface="Arial" charset="0"/>
              </a:rPr>
              <a:t>Division of Cardiology, </a:t>
            </a:r>
            <a:r>
              <a:rPr lang="en-US" sz="1200" dirty="0" err="1" smtClean="0">
                <a:latin typeface="Arial" charset="0"/>
                <a:cs typeface="Arial" charset="0"/>
              </a:rPr>
              <a:t>Pneumology</a:t>
            </a:r>
            <a:r>
              <a:rPr lang="en-US" sz="1200" dirty="0" smtClean="0">
                <a:latin typeface="Arial" charset="0"/>
                <a:cs typeface="Arial" charset="0"/>
              </a:rPr>
              <a:t> and Angiology</a:t>
            </a:r>
            <a:r>
              <a:rPr lang="de-DE" sz="1200" dirty="0" smtClean="0">
                <a:latin typeface="Arial" charset="0"/>
                <a:cs typeface="Arial" charset="0"/>
              </a:rPr>
              <a:t/>
            </a:r>
            <a:br>
              <a:rPr lang="de-DE" sz="1200" dirty="0" smtClean="0">
                <a:latin typeface="Arial" charset="0"/>
                <a:cs typeface="Arial" charset="0"/>
              </a:rPr>
            </a:br>
            <a:r>
              <a:rPr lang="en-GB" sz="1200" dirty="0" err="1" smtClean="0">
                <a:latin typeface="Arial" charset="0"/>
                <a:cs typeface="Arial" charset="0"/>
              </a:rPr>
              <a:t>Moorenstrasse</a:t>
            </a:r>
            <a:r>
              <a:rPr lang="en-GB" sz="1200" dirty="0" smtClean="0">
                <a:latin typeface="Arial" charset="0"/>
                <a:cs typeface="Arial" charset="0"/>
              </a:rPr>
              <a:t> 5, D- 40225 Düsseldorf</a:t>
            </a:r>
            <a:r>
              <a:rPr lang="de-DE" sz="1200" dirty="0" smtClean="0">
                <a:latin typeface="Arial" charset="0"/>
                <a:cs typeface="Arial" charset="0"/>
              </a:rPr>
              <a:t/>
            </a:r>
            <a:br>
              <a:rPr lang="de-DE" sz="1200" dirty="0" smtClean="0">
                <a:latin typeface="Arial" charset="0"/>
                <a:cs typeface="Arial" charset="0"/>
              </a:rPr>
            </a:br>
            <a:r>
              <a:rPr lang="en-GB" sz="1200" dirty="0" smtClean="0">
                <a:latin typeface="Arial" charset="0"/>
                <a:cs typeface="Arial" charset="0"/>
              </a:rPr>
              <a:t>Phone: +49 (0) 211- 8118801, Fax: +49 (0) 211- 8118812</a:t>
            </a:r>
            <a:r>
              <a:rPr lang="de-DE" sz="1200" dirty="0" smtClean="0">
                <a:latin typeface="Arial" charset="0"/>
                <a:cs typeface="Arial" charset="0"/>
              </a:rPr>
              <a:t/>
            </a:r>
            <a:br>
              <a:rPr lang="de-DE" sz="1200" dirty="0" smtClean="0">
                <a:latin typeface="Arial" charset="0"/>
                <a:cs typeface="Arial" charset="0"/>
              </a:rPr>
            </a:br>
            <a:r>
              <a:rPr lang="en-GB" sz="1200" dirty="0" smtClean="0">
                <a:latin typeface="Arial" charset="0"/>
                <a:cs typeface="Arial" charset="0"/>
              </a:rPr>
              <a:t>Email: </a:t>
            </a:r>
            <a:r>
              <a:rPr lang="en-GB" sz="1200" u="sng" dirty="0" smtClean="0">
                <a:latin typeface="Arial" charset="0"/>
                <a:cs typeface="Arial" charset="0"/>
              </a:rPr>
              <a:t>marc.merx@med.uni-duesseldorf.de</a:t>
            </a:r>
            <a:br>
              <a:rPr lang="en-GB" sz="1200" u="sng" dirty="0" smtClean="0">
                <a:latin typeface="Arial" charset="0"/>
                <a:cs typeface="Arial" charset="0"/>
              </a:rPr>
            </a:br>
            <a:r>
              <a:rPr lang="en-GB" sz="1200" u="sng" dirty="0" smtClean="0">
                <a:latin typeface="Arial" charset="0"/>
                <a:cs typeface="Arial" charset="0"/>
              </a:rPr>
              <a:t/>
            </a:r>
            <a:br>
              <a:rPr lang="en-GB" sz="1200" u="sng" dirty="0" smtClean="0">
                <a:latin typeface="Arial" charset="0"/>
                <a:cs typeface="Arial" charset="0"/>
              </a:rPr>
            </a:br>
            <a:r>
              <a:rPr lang="en-GB" sz="1200" u="sng" dirty="0" smtClean="0">
                <a:latin typeface="Arial" charset="0"/>
                <a:cs typeface="Arial" charset="0"/>
              </a:rPr>
              <a:t/>
            </a:r>
            <a:br>
              <a:rPr lang="en-GB" sz="1200" u="sng" dirty="0" smtClean="0">
                <a:latin typeface="Arial" charset="0"/>
                <a:cs typeface="Arial" charset="0"/>
              </a:rPr>
            </a:br>
            <a:r>
              <a:rPr lang="de-DE" sz="1200" dirty="0" smtClean="0"/>
              <a:t/>
            </a:r>
            <a:br>
              <a:rPr lang="de-DE" sz="1200" dirty="0" smtClean="0"/>
            </a:br>
            <a:r>
              <a:rPr lang="de-DE" sz="1400" dirty="0" smtClean="0"/>
              <a:t/>
            </a:r>
            <a:br>
              <a:rPr lang="de-DE" sz="1400" dirty="0" smtClean="0"/>
            </a:br>
            <a:r>
              <a:rPr lang="en-US" sz="1400" b="1" dirty="0" smtClean="0">
                <a:latin typeface="Arial" charset="0"/>
                <a:cs typeface="Arial" charset="0"/>
              </a:rPr>
              <a:t/>
            </a:r>
            <a:br>
              <a:rPr lang="en-US" sz="1400" b="1" dirty="0" smtClean="0">
                <a:latin typeface="Arial" charset="0"/>
                <a:cs typeface="Arial" charset="0"/>
              </a:rPr>
            </a:br>
            <a:r>
              <a:rPr lang="de-DE" sz="1400" dirty="0" smtClean="0">
                <a:latin typeface="Arial" charset="0"/>
                <a:cs typeface="Arial" charset="0"/>
              </a:rPr>
              <a:t/>
            </a:r>
            <a:br>
              <a:rPr lang="de-DE" sz="1400" dirty="0" smtClean="0">
                <a:latin typeface="Arial" charset="0"/>
                <a:cs typeface="Arial" charset="0"/>
              </a:rPr>
            </a:br>
            <a:endParaRPr lang="de-DE" sz="1400" dirty="0" smtClean="0">
              <a:latin typeface="Arial" charset="0"/>
              <a:cs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0979" y="2313750"/>
            <a:ext cx="3378200" cy="219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353" y="2364994"/>
            <a:ext cx="3379787" cy="214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8" name="Textfeld 3"/>
          <p:cNvSpPr txBox="1">
            <a:spLocks noChangeArrowheads="1"/>
          </p:cNvSpPr>
          <p:nvPr/>
        </p:nvSpPr>
        <p:spPr bwMode="auto">
          <a:xfrm>
            <a:off x="5738813" y="14288"/>
            <a:ext cx="34798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dirty="0"/>
              <a:t>Online resource 6 (nitrite/nitrate </a:t>
            </a:r>
          </a:p>
          <a:p>
            <a:r>
              <a:rPr lang="en-US" dirty="0"/>
              <a:t>concentration within aorta)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1279525" y="1989138"/>
            <a:ext cx="7127875" cy="688975"/>
            <a:chOff x="1279525" y="1989138"/>
            <a:chExt cx="7127875" cy="688975"/>
          </a:xfrm>
        </p:grpSpPr>
        <p:sp>
          <p:nvSpPr>
            <p:cNvPr id="1040" name="Textfeld 6"/>
            <p:cNvSpPr txBox="1">
              <a:spLocks noChangeArrowheads="1"/>
            </p:cNvSpPr>
            <p:nvPr/>
          </p:nvSpPr>
          <p:spPr bwMode="auto">
            <a:xfrm>
              <a:off x="1279525" y="1989138"/>
              <a:ext cx="311150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de-DE"/>
                <a:t>a</a:t>
              </a:r>
            </a:p>
          </p:txBody>
        </p:sp>
        <p:sp>
          <p:nvSpPr>
            <p:cNvPr id="1041" name="Textfeld 7"/>
            <p:cNvSpPr txBox="1">
              <a:spLocks noChangeArrowheads="1"/>
            </p:cNvSpPr>
            <p:nvPr/>
          </p:nvSpPr>
          <p:spPr bwMode="auto">
            <a:xfrm>
              <a:off x="4770438" y="1989138"/>
              <a:ext cx="250825" cy="3667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de-DE"/>
                <a:t>b</a:t>
              </a:r>
            </a:p>
          </p:txBody>
        </p:sp>
        <p:grpSp>
          <p:nvGrpSpPr>
            <p:cNvPr id="1043" name="Group 71"/>
            <p:cNvGrpSpPr>
              <a:grpSpLocks/>
            </p:cNvGrpSpPr>
            <p:nvPr/>
          </p:nvGrpSpPr>
          <p:grpSpPr bwMode="auto">
            <a:xfrm>
              <a:off x="7615238" y="2381250"/>
              <a:ext cx="792162" cy="296863"/>
              <a:chOff x="769" y="1036"/>
              <a:chExt cx="499" cy="187"/>
            </a:xfrm>
          </p:grpSpPr>
          <p:sp>
            <p:nvSpPr>
              <p:cNvPr id="1044" name="Rectangle 65"/>
              <p:cNvSpPr>
                <a:spLocks noChangeArrowheads="1"/>
              </p:cNvSpPr>
              <p:nvPr/>
            </p:nvSpPr>
            <p:spPr bwMode="auto">
              <a:xfrm>
                <a:off x="914" y="1036"/>
                <a:ext cx="354" cy="9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0" tIns="0" rIns="0" bIns="0">
                <a:spAutoFit/>
              </a:bodyPr>
              <a:lstStyle/>
              <a:p>
                <a:r>
                  <a:rPr lang="de-DE" sz="1000" b="1">
                    <a:solidFill>
                      <a:srgbClr val="000000"/>
                    </a:solidFill>
                  </a:rPr>
                  <a:t>BC+/EC+</a:t>
                </a:r>
                <a:endParaRPr lang="de-DE"/>
              </a:p>
            </p:txBody>
          </p:sp>
          <p:sp>
            <p:nvSpPr>
              <p:cNvPr id="1045" name="Rectangle 66"/>
              <p:cNvSpPr>
                <a:spLocks noChangeArrowheads="1"/>
              </p:cNvSpPr>
              <p:nvPr/>
            </p:nvSpPr>
            <p:spPr bwMode="auto">
              <a:xfrm>
                <a:off x="769" y="1056"/>
                <a:ext cx="93" cy="47"/>
              </a:xfrm>
              <a:prstGeom prst="rect">
                <a:avLst/>
              </a:prstGeom>
              <a:solidFill>
                <a:srgbClr val="008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46" name="Freeform 67"/>
              <p:cNvSpPr>
                <a:spLocks/>
              </p:cNvSpPr>
              <p:nvPr/>
            </p:nvSpPr>
            <p:spPr bwMode="auto">
              <a:xfrm>
                <a:off x="769" y="1056"/>
                <a:ext cx="93" cy="47"/>
              </a:xfrm>
              <a:custGeom>
                <a:avLst/>
                <a:gdLst>
                  <a:gd name="T0" fmla="*/ 0 w 128"/>
                  <a:gd name="T1" fmla="*/ 0 h 66"/>
                  <a:gd name="T2" fmla="*/ 0 w 128"/>
                  <a:gd name="T3" fmla="*/ 0 h 66"/>
                  <a:gd name="T4" fmla="*/ 36 w 128"/>
                  <a:gd name="T5" fmla="*/ 0 h 66"/>
                  <a:gd name="T6" fmla="*/ 36 w 128"/>
                  <a:gd name="T7" fmla="*/ 17 h 66"/>
                  <a:gd name="T8" fmla="*/ 0 w 128"/>
                  <a:gd name="T9" fmla="*/ 17 h 66"/>
                  <a:gd name="T10" fmla="*/ 0 w 128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8"/>
                  <a:gd name="T19" fmla="*/ 0 h 66"/>
                  <a:gd name="T20" fmla="*/ 128 w 128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8" h="66">
                    <a:moveTo>
                      <a:pt x="0" y="0"/>
                    </a:moveTo>
                    <a:lnTo>
                      <a:pt x="0" y="0"/>
                    </a:lnTo>
                    <a:lnTo>
                      <a:pt x="128" y="0"/>
                    </a:lnTo>
                    <a:lnTo>
                      <a:pt x="128" y="66"/>
                    </a:lnTo>
                    <a:lnTo>
                      <a:pt x="0" y="66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47" name="Rectangle 68"/>
              <p:cNvSpPr>
                <a:spLocks noChangeArrowheads="1"/>
              </p:cNvSpPr>
              <p:nvPr/>
            </p:nvSpPr>
            <p:spPr bwMode="auto">
              <a:xfrm>
                <a:off x="914" y="1128"/>
                <a:ext cx="323" cy="9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0" tIns="0" rIns="0" bIns="0">
                <a:spAutoFit/>
              </a:bodyPr>
              <a:lstStyle/>
              <a:p>
                <a:r>
                  <a:rPr lang="de-DE" sz="1000" b="1">
                    <a:solidFill>
                      <a:srgbClr val="000000"/>
                    </a:solidFill>
                  </a:rPr>
                  <a:t>BC-/EC+</a:t>
                </a:r>
                <a:endParaRPr lang="de-DE"/>
              </a:p>
            </p:txBody>
          </p:sp>
          <p:sp>
            <p:nvSpPr>
              <p:cNvPr id="1048" name="Rectangle 69"/>
              <p:cNvSpPr>
                <a:spLocks noChangeArrowheads="1"/>
              </p:cNvSpPr>
              <p:nvPr/>
            </p:nvSpPr>
            <p:spPr bwMode="auto">
              <a:xfrm>
                <a:off x="769" y="1147"/>
                <a:ext cx="93" cy="48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  <p:sp>
            <p:nvSpPr>
              <p:cNvPr id="1049" name="Freeform 70"/>
              <p:cNvSpPr>
                <a:spLocks/>
              </p:cNvSpPr>
              <p:nvPr/>
            </p:nvSpPr>
            <p:spPr bwMode="auto">
              <a:xfrm>
                <a:off x="769" y="1147"/>
                <a:ext cx="93" cy="48"/>
              </a:xfrm>
              <a:custGeom>
                <a:avLst/>
                <a:gdLst>
                  <a:gd name="T0" fmla="*/ 0 w 128"/>
                  <a:gd name="T1" fmla="*/ 0 h 66"/>
                  <a:gd name="T2" fmla="*/ 0 w 128"/>
                  <a:gd name="T3" fmla="*/ 0 h 66"/>
                  <a:gd name="T4" fmla="*/ 36 w 128"/>
                  <a:gd name="T5" fmla="*/ 0 h 66"/>
                  <a:gd name="T6" fmla="*/ 36 w 128"/>
                  <a:gd name="T7" fmla="*/ 18 h 66"/>
                  <a:gd name="T8" fmla="*/ 0 w 128"/>
                  <a:gd name="T9" fmla="*/ 18 h 66"/>
                  <a:gd name="T10" fmla="*/ 0 w 128"/>
                  <a:gd name="T11" fmla="*/ 0 h 6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28"/>
                  <a:gd name="T19" fmla="*/ 0 h 66"/>
                  <a:gd name="T20" fmla="*/ 128 w 128"/>
                  <a:gd name="T21" fmla="*/ 66 h 6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28" h="66">
                    <a:moveTo>
                      <a:pt x="0" y="0"/>
                    </a:moveTo>
                    <a:lnTo>
                      <a:pt x="0" y="0"/>
                    </a:lnTo>
                    <a:lnTo>
                      <a:pt x="128" y="0"/>
                    </a:lnTo>
                    <a:lnTo>
                      <a:pt x="128" y="66"/>
                    </a:lnTo>
                    <a:lnTo>
                      <a:pt x="0" y="66"/>
                    </a:lnTo>
                    <a:lnTo>
                      <a:pt x="0" y="0"/>
                    </a:lnTo>
                  </a:path>
                </a:pathLst>
              </a:custGeom>
              <a:noFill/>
              <a:ln w="7938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de-DE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feld 6"/>
          <p:cNvSpPr txBox="1">
            <a:spLocks noChangeArrowheads="1"/>
          </p:cNvSpPr>
          <p:nvPr/>
        </p:nvSpPr>
        <p:spPr bwMode="auto">
          <a:xfrm>
            <a:off x="406400" y="641350"/>
            <a:ext cx="8297863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 eaLnBrk="0" hangingPunct="0"/>
            <a:r>
              <a:rPr lang="en-US" sz="1200" b="1" u="sng" dirty="0">
                <a:ea typeface="Times New Roman" pitchFamily="18" charset="0"/>
                <a:cs typeface="Arial" charset="0"/>
              </a:rPr>
              <a:t>Figure legend </a:t>
            </a:r>
          </a:p>
          <a:p>
            <a:pPr algn="just" eaLnBrk="0" hangingPunct="0"/>
            <a:r>
              <a:rPr lang="en-US" sz="1200" b="1" u="sng" dirty="0">
                <a:ea typeface="Times New Roman" pitchFamily="18" charset="0"/>
                <a:cs typeface="Arial" charset="0"/>
              </a:rPr>
              <a:t>Online Resource 6 </a:t>
            </a:r>
            <a:r>
              <a:rPr lang="en-US" sz="1200" b="1" i="1" u="sng" dirty="0">
                <a:ea typeface="Times New Roman" pitchFamily="18" charset="0"/>
                <a:cs typeface="Arial" charset="0"/>
              </a:rPr>
              <a:t>– NO</a:t>
            </a:r>
            <a:r>
              <a:rPr lang="en-US" sz="1200" b="1" i="1" u="sng" baseline="-25000" dirty="0">
                <a:ea typeface="Times New Roman" pitchFamily="18" charset="0"/>
                <a:cs typeface="Arial" charset="0"/>
              </a:rPr>
              <a:t>X </a:t>
            </a:r>
            <a:r>
              <a:rPr lang="en-US" sz="1200" b="1" i="1" u="sng" dirty="0">
                <a:ea typeface="Times New Roman" pitchFamily="18" charset="0"/>
                <a:cs typeface="Arial" charset="0"/>
              </a:rPr>
              <a:t>concentration </a:t>
            </a:r>
            <a:r>
              <a:rPr lang="en-US" sz="1200" b="1" u="sng" dirty="0">
                <a:ea typeface="Times New Roman" pitchFamily="18" charset="0"/>
                <a:cs typeface="Arial" charset="0"/>
              </a:rPr>
              <a:t>within aorta at baseline.</a:t>
            </a:r>
            <a:endParaRPr lang="de-DE" sz="1200" b="1" dirty="0">
              <a:ea typeface="Times New Roman" pitchFamily="18" charset="0"/>
              <a:cs typeface="Arial" charset="0"/>
            </a:endParaRPr>
          </a:p>
          <a:p>
            <a:pPr algn="just" eaLnBrk="0" hangingPunct="0"/>
            <a:r>
              <a:rPr lang="en-US" sz="1200" dirty="0">
                <a:ea typeface="Times New Roman" pitchFamily="18" charset="0"/>
                <a:cs typeface="Arial" charset="0"/>
              </a:rPr>
              <a:t>Both analyzed group show equal amounts of nitrite </a:t>
            </a:r>
            <a:r>
              <a:rPr lang="en-US" sz="1200" b="1" dirty="0">
                <a:ea typeface="Times New Roman" pitchFamily="18" charset="0"/>
                <a:cs typeface="Arial" charset="0"/>
              </a:rPr>
              <a:t>(a) </a:t>
            </a:r>
            <a:r>
              <a:rPr lang="en-US" sz="1200" dirty="0">
                <a:ea typeface="Times New Roman" pitchFamily="18" charset="0"/>
                <a:cs typeface="Arial" charset="0"/>
              </a:rPr>
              <a:t>and nitrate </a:t>
            </a:r>
            <a:r>
              <a:rPr lang="en-US" sz="1200" b="1" dirty="0">
                <a:ea typeface="Times New Roman" pitchFamily="18" charset="0"/>
                <a:cs typeface="Arial" charset="0"/>
              </a:rPr>
              <a:t>(b) </a:t>
            </a:r>
            <a:r>
              <a:rPr lang="en-US" sz="1200" dirty="0">
                <a:ea typeface="Times New Roman" pitchFamily="18" charset="0"/>
                <a:cs typeface="Arial" charset="0"/>
              </a:rPr>
              <a:t>within aorta at baseline (n=3 per group, </a:t>
            </a:r>
            <a:r>
              <a:rPr lang="en-US" sz="1200" dirty="0" err="1">
                <a:ea typeface="Times New Roman" pitchFamily="18" charset="0"/>
                <a:cs typeface="Arial" charset="0"/>
              </a:rPr>
              <a:t>n.s</a:t>
            </a:r>
            <a:r>
              <a:rPr lang="en-US" sz="1200" dirty="0">
                <a:ea typeface="Times New Roman" pitchFamily="18" charset="0"/>
                <a:cs typeface="Arial" charset="0"/>
              </a:rPr>
              <a:t>., unpaired student’s t-test).</a:t>
            </a:r>
            <a:r>
              <a:rPr lang="en-US" sz="1200" i="1" u="sng" dirty="0">
                <a:ea typeface="Times New Roman" pitchFamily="18" charset="0"/>
                <a:cs typeface="Arial" charset="0"/>
              </a:rPr>
              <a:t> </a:t>
            </a:r>
            <a:endParaRPr lang="de-DE" sz="1200" dirty="0">
              <a:ea typeface="Times New Roman" pitchFamily="18" charset="0"/>
              <a:cs typeface="Arial" charset="0"/>
            </a:endParaRPr>
          </a:p>
          <a:p>
            <a:pPr algn="just" eaLnBrk="0" hangingPunct="0"/>
            <a:r>
              <a:rPr lang="en-US" sz="1200" b="1" i="1" dirty="0">
                <a:ea typeface="Times New Roman" pitchFamily="18" charset="0"/>
                <a:cs typeface="Arial" charset="0"/>
              </a:rPr>
              <a:t> </a:t>
            </a:r>
            <a:endParaRPr lang="de-DE" sz="1200" b="1" dirty="0">
              <a:ea typeface="Times New Roman" pitchFamily="18" charset="0"/>
              <a:cs typeface="Arial" charset="0"/>
            </a:endParaRPr>
          </a:p>
          <a:p>
            <a:pPr algn="just" eaLnBrk="0" hangingPunct="0"/>
            <a:r>
              <a:rPr lang="en-US" sz="1200" b="1" i="1" u="sng" dirty="0">
                <a:ea typeface="Times New Roman" pitchFamily="18" charset="0"/>
                <a:cs typeface="Arial" charset="0"/>
              </a:rPr>
              <a:t>Methods Online Resource 6 – Measurement of nitrite/nitrate in heart and aorta tissue</a:t>
            </a:r>
            <a:endParaRPr lang="de-DE" sz="1200" b="1" dirty="0">
              <a:ea typeface="Times New Roman" pitchFamily="18" charset="0"/>
              <a:cs typeface="Arial" charset="0"/>
            </a:endParaRPr>
          </a:p>
          <a:p>
            <a:r>
              <a:rPr lang="en-US" sz="1200" i="1" dirty="0"/>
              <a:t>(Methods description included in main manuscript, reproduced here for convenience)</a:t>
            </a:r>
            <a:endParaRPr lang="de-DE" sz="1200" dirty="0"/>
          </a:p>
          <a:p>
            <a:r>
              <a:rPr lang="en-US" sz="1200" dirty="0" smtClean="0"/>
              <a:t>Tissue </a:t>
            </a:r>
            <a:r>
              <a:rPr lang="en-US" sz="1200" dirty="0"/>
              <a:t>samples were prepared for determination of nitrate and nitrite (</a:t>
            </a:r>
            <a:r>
              <a:rPr lang="en-US" sz="1200" dirty="0" err="1"/>
              <a:t>Rassaf</a:t>
            </a:r>
            <a:r>
              <a:rPr lang="en-US" sz="1200" dirty="0"/>
              <a:t>, </a:t>
            </a:r>
            <a:r>
              <a:rPr lang="en-US" sz="1200" dirty="0" err="1"/>
              <a:t>Feelisch</a:t>
            </a:r>
            <a:r>
              <a:rPr lang="en-US" sz="1200" dirty="0"/>
              <a:t> et al. 2004). After thoracotomy, a cannula was inserted into the heart and the heart and organs were flushed free of blood by in situ perfusion with </a:t>
            </a:r>
            <a:r>
              <a:rPr lang="en-US" sz="1200" dirty="0" err="1"/>
              <a:t>NaCl</a:t>
            </a:r>
            <a:r>
              <a:rPr lang="en-US" sz="1200" dirty="0"/>
              <a:t> at a rate of 10 ml/min. After perfusion, hearts and aortas were excised from the mice, snap frozen in liquid nitrogen and stored at -80 °C. To perform analysis, frozen hearts and aortas were homogenized immediately in ice-cold </a:t>
            </a:r>
            <a:r>
              <a:rPr lang="en-US" sz="1200" dirty="0" err="1"/>
              <a:t>NaCl</a:t>
            </a:r>
            <a:r>
              <a:rPr lang="en-US" sz="1200" dirty="0"/>
              <a:t> by using a </a:t>
            </a:r>
            <a:r>
              <a:rPr lang="en-US" sz="1200" dirty="0" err="1"/>
              <a:t>Schuett</a:t>
            </a:r>
            <a:r>
              <a:rPr lang="en-US" sz="1200" dirty="0"/>
              <a:t> </a:t>
            </a:r>
            <a:r>
              <a:rPr lang="en-US" sz="1200" dirty="0" err="1"/>
              <a:t>homogenplus</a:t>
            </a:r>
            <a:r>
              <a:rPr lang="en-US" sz="1200" dirty="0"/>
              <a:t> semi-automatic glass-on-glass-homogenizer and kept on ice and mixed with methanol (1:1, v/v) to precipitate the proteins. Samples were centrifuged again and a </a:t>
            </a:r>
            <a:r>
              <a:rPr lang="en-US" sz="1200" dirty="0" err="1"/>
              <a:t>NOx</a:t>
            </a:r>
            <a:r>
              <a:rPr lang="en-US" sz="1200" dirty="0"/>
              <a:t>-analyzing system (ENO-20 Analyzer, EICOM Corp., Kyoto, Japan) was used to analyze the supernatant.</a:t>
            </a:r>
            <a:endParaRPr lang="de-DE" sz="1200" dirty="0"/>
          </a:p>
          <a:p>
            <a:r>
              <a:rPr lang="en-US" sz="1200" dirty="0"/>
              <a:t>The high-pressure liquid chromatography (HPLC) technique is a highly sensitive technique for measurement of nitrite and nitrate. This method employs ion chromatography with online reduction of nitrate to nitrite and subsequent </a:t>
            </a:r>
            <a:r>
              <a:rPr lang="en-US" sz="1200" dirty="0" err="1"/>
              <a:t>postcolumn</a:t>
            </a:r>
            <a:r>
              <a:rPr lang="en-US" sz="1200" dirty="0"/>
              <a:t> </a:t>
            </a:r>
            <a:r>
              <a:rPr lang="en-US" sz="1200" dirty="0" err="1"/>
              <a:t>derivatization</a:t>
            </a:r>
            <a:r>
              <a:rPr lang="en-US" sz="1200" dirty="0"/>
              <a:t> with the </a:t>
            </a:r>
            <a:r>
              <a:rPr lang="en-US" sz="1200" dirty="0" err="1"/>
              <a:t>Griess</a:t>
            </a:r>
            <a:r>
              <a:rPr lang="en-US" sz="1200" dirty="0"/>
              <a:t> reagent. The detection limit for nitrite and nitrate is 1 </a:t>
            </a:r>
            <a:r>
              <a:rPr lang="en-US" sz="1200" dirty="0" err="1"/>
              <a:t>nmol</a:t>
            </a:r>
            <a:r>
              <a:rPr lang="en-US" sz="1200" dirty="0"/>
              <a:t>/l for either anion at an injection volume of 100 µl (</a:t>
            </a:r>
            <a:r>
              <a:rPr lang="en-US" sz="1200" dirty="0" err="1"/>
              <a:t>Rassaf</a:t>
            </a:r>
            <a:r>
              <a:rPr lang="en-US" sz="1200" dirty="0"/>
              <a:t>, Bryan et al. 2002; </a:t>
            </a:r>
            <a:r>
              <a:rPr lang="en-US" sz="1200" dirty="0" err="1"/>
              <a:t>Kleinbongard</a:t>
            </a:r>
            <a:r>
              <a:rPr lang="en-US" sz="1200" dirty="0"/>
              <a:t>, </a:t>
            </a:r>
            <a:r>
              <a:rPr lang="en-US" sz="1200" dirty="0" err="1"/>
              <a:t>Dejam</a:t>
            </a:r>
            <a:r>
              <a:rPr lang="en-US" sz="1200" dirty="0"/>
              <a:t> et al. 2003; </a:t>
            </a:r>
            <a:r>
              <a:rPr lang="en-US" sz="1200" dirty="0" err="1"/>
              <a:t>Grau</a:t>
            </a:r>
            <a:r>
              <a:rPr lang="en-US" sz="1200" dirty="0"/>
              <a:t>, </a:t>
            </a:r>
            <a:r>
              <a:rPr lang="en-US" sz="1200" dirty="0" err="1"/>
              <a:t>Hendgen</a:t>
            </a:r>
            <a:r>
              <a:rPr lang="en-US" sz="1200" dirty="0"/>
              <a:t>-Cotta et al. 2007; </a:t>
            </a:r>
            <a:r>
              <a:rPr lang="en-US" sz="1200" dirty="0" err="1"/>
              <a:t>Hendgen</a:t>
            </a:r>
            <a:r>
              <a:rPr lang="en-US" sz="1200" dirty="0"/>
              <a:t>-Cotta, </a:t>
            </a:r>
            <a:r>
              <a:rPr lang="en-US" sz="1200" dirty="0" err="1"/>
              <a:t>Grau</a:t>
            </a:r>
            <a:r>
              <a:rPr lang="en-US" sz="1200" dirty="0"/>
              <a:t> et al. 2008).</a:t>
            </a:r>
            <a:endParaRPr lang="de-DE" sz="1200" dirty="0"/>
          </a:p>
          <a:p>
            <a:pPr algn="just" eaLnBrk="0" hangingPunct="0"/>
            <a:endParaRPr lang="de-DE" sz="1400" dirty="0">
              <a:ea typeface="ＭＳ Ｐゴシック"/>
              <a:cs typeface="ＭＳ Ｐゴシック"/>
            </a:endParaRPr>
          </a:p>
          <a:p>
            <a:pPr algn="just"/>
            <a:endParaRPr lang="en-GB" sz="1400" b="1" dirty="0">
              <a:ea typeface="ＭＳ Ｐゴシック"/>
              <a:cs typeface="ＭＳ Ｐゴシック"/>
            </a:endParaRPr>
          </a:p>
        </p:txBody>
      </p:sp>
      <p:cxnSp>
        <p:nvCxnSpPr>
          <p:cNvPr id="4" name="Gerade Verbindung 3"/>
          <p:cNvCxnSpPr/>
          <p:nvPr/>
        </p:nvCxnSpPr>
        <p:spPr>
          <a:xfrm>
            <a:off x="509588" y="1512888"/>
            <a:ext cx="8024812" cy="1587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Lariss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Larissa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64</Words>
  <Application>Microsoft Office PowerPoint</Application>
  <PresentationFormat>Bildschirmpräsentation (4:3)</PresentationFormat>
  <Paragraphs>16</Paragraphs>
  <Slides>3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Office Theme</vt:lpstr>
      <vt:lpstr> Online Resource 6.  Article title:  Depletion of circulating blood NOS3 increases severity of myocardial infarction and left ventricular dysfunction  Journal name: Basic Research in Cardiology  Author names: Marc W. Merx*, Simone Gorressen*, Annette van de Sandt, Miriam Cortese-Krott, Jan Ohlig, Manuel Stern, Tienush Rassaf, Axel Gödecke, Mark T. Gladwin &amp; Malte Kelm  Corresponding author: Marc W. Merx. M.D. Department of Medicine Division of Cardiology, Pneumology and Angiology Moorenstrasse 5, D- 40225 Düsseldorf Phone: +49 (0) 211- 8118801, Fax: +49 (0) 211- 8118812 Email: marc.merx@med.uni-duesseldorf.de       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Zander</dc:creator>
  <cp:lastModifiedBy>Simone Gorressen</cp:lastModifiedBy>
  <cp:revision>102</cp:revision>
  <cp:lastPrinted>2013-05-08T12:21:01Z</cp:lastPrinted>
  <dcterms:created xsi:type="dcterms:W3CDTF">2013-02-25T11:37:19Z</dcterms:created>
  <dcterms:modified xsi:type="dcterms:W3CDTF">2013-10-24T13:32:27Z</dcterms:modified>
</cp:coreProperties>
</file>