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6" r:id="rId3"/>
    <p:sldId id="268" r:id="rId4"/>
  </p:sldIdLst>
  <p:sldSz cx="9144000" cy="6858000" type="screen4x3"/>
  <p:notesSz cx="6791325" cy="98726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9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43" autoAdjust="0"/>
    <p:restoredTop sz="94659" autoAdjust="0"/>
  </p:normalViewPr>
  <p:slideViewPr>
    <p:cSldViewPr snapToGrid="0">
      <p:cViewPr varScale="1">
        <p:scale>
          <a:sx n="104" d="100"/>
          <a:sy n="104" d="100"/>
        </p:scale>
        <p:origin x="-1692" y="-90"/>
      </p:cViewPr>
      <p:guideLst>
        <p:guide orient="horz" pos="2160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E179-2132-4D94-9A2A-956E0D420A2B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38E9-7C12-4FF6-87BA-AF69017AC2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E530C-6881-4D2F-A924-354B752C877A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AB1B0-0F04-4CCF-95EA-3A87112AC0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680AA-50F5-4843-ACA5-8055416DB81B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27614-2802-4A47-B596-31F3BD022C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304AB-EF88-4EFC-A558-A462DEA0A5B5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7033-8D5F-4F52-80C4-56F5432035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1882-E327-4D2C-89E3-C9F420E85784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45B77-B31D-4DC2-8CF7-DD8946B1FE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F4CF6-FBF4-49F6-95F9-C3281405465A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831E3-BA94-4D89-9C47-38FF8D77FE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BF07-4832-4C64-95FB-8855C292CA11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62663-44AC-4166-8313-A8361F6CE81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76833-4EC5-4448-946E-3DABEF0FF661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D9FE1-DEB6-4BF3-9288-92C7EB0BB9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DA3B-0555-40C1-822D-4318B57FA20F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D71A5-458B-415A-BB88-EDFB10B3F9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6CDC3-2260-4384-957E-E801AAB1AE98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B7E2F-00DA-4C15-98CD-5A4FAE2ACA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7D8FE-1137-40CE-94DE-B076F1494762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075F3-C555-4042-A4F7-FC286A0F9A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33FD-FC79-4256-8840-D5078D714669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97386-DC51-471F-B038-77D308E7DE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3A2A83-31CD-4183-8CFB-F3A692B7F209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746D774-2333-43AB-9AEA-9313C268AF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sz="quarter"/>
          </p:nvPr>
        </p:nvSpPr>
        <p:spPr>
          <a:xfrm>
            <a:off x="457200" y="960835"/>
            <a:ext cx="8229600" cy="3712369"/>
          </a:xfrm>
        </p:spPr>
        <p:txBody>
          <a:bodyPr/>
          <a:lstStyle/>
          <a:p>
            <a:pPr algn="l"/>
            <a:r>
              <a:rPr lang="en-GB" sz="1400" u="sng" dirty="0" smtClean="0">
                <a:latin typeface="Arial" charset="0"/>
                <a:cs typeface="Arial" charset="0"/>
              </a:rPr>
              <a:t/>
            </a:r>
            <a:br>
              <a:rPr lang="en-GB" sz="1400" u="sng" dirty="0" smtClean="0">
                <a:latin typeface="Arial" charset="0"/>
                <a:cs typeface="Arial" charset="0"/>
              </a:rPr>
            </a:br>
            <a:r>
              <a:rPr lang="en-GB" sz="1200" b="1" u="sng" dirty="0" smtClean="0">
                <a:latin typeface="Arial" charset="0"/>
                <a:cs typeface="Arial" charset="0"/>
              </a:rPr>
              <a:t>Online Resource 8.</a:t>
            </a:r>
            <a:r>
              <a:rPr lang="en-US" sz="1200" b="1" u="sng" dirty="0" smtClean="0">
                <a:latin typeface="Arial" charset="0"/>
                <a:cs typeface="Arial" charset="0"/>
              </a:rPr>
              <a:t/>
            </a:r>
            <a:br>
              <a:rPr lang="en-US" sz="1200" b="1" u="sng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/>
            </a:r>
            <a:br>
              <a:rPr lang="en-US" sz="1200" b="1" u="sng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Article title: 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dirty="0">
                <a:latin typeface="Arial" pitchFamily="34" charset="0"/>
                <a:cs typeface="Arial" pitchFamily="34" charset="0"/>
              </a:rPr>
              <a:t>Depletion of circulating blood NOS3 increases severity of myocardial infarction and left ventricular dysfunction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Journal name: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dirty="0" smtClean="0">
                <a:latin typeface="Arial" pitchFamily="34" charset="0"/>
                <a:cs typeface="Arial" pitchFamily="34" charset="0"/>
              </a:rPr>
              <a:t>Basic Research in Cardiology</a:t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en-US" sz="1200" b="1" u="sng" dirty="0" smtClean="0">
                <a:latin typeface="Arial" pitchFamily="34" charset="0"/>
                <a:cs typeface="Arial" pitchFamily="34" charset="0"/>
              </a:rPr>
              <a:t>Author names: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r>
              <a:rPr lang="de-DE" sz="1200" dirty="0">
                <a:latin typeface="Arial" pitchFamily="34" charset="0"/>
                <a:cs typeface="Arial" pitchFamily="34" charset="0"/>
              </a:rPr>
              <a:t>Marc W. </a:t>
            </a:r>
            <a:r>
              <a:rPr lang="de-DE" sz="1200" dirty="0" err="1">
                <a:latin typeface="Arial" pitchFamily="34" charset="0"/>
                <a:cs typeface="Arial" pitchFamily="34" charset="0"/>
              </a:rPr>
              <a:t>Merx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*,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Simone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Gorressen*,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Annette van de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Sandt,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Miriam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Cortese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-Krott,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Jan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Ohlig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Manuel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Stern, </a:t>
            </a:r>
            <a:r>
              <a:rPr lang="de-DE" sz="1200" dirty="0" err="1">
                <a:latin typeface="Arial" pitchFamily="34" charset="0"/>
                <a:cs typeface="Arial" pitchFamily="34" charset="0"/>
              </a:rPr>
              <a:t>Tienush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Rassaf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Axel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Gödecke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Mark T.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Gladwin</a:t>
            </a:r>
            <a:r>
              <a:rPr lang="de-DE" sz="12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200" dirty="0">
                <a:latin typeface="Arial" pitchFamily="34" charset="0"/>
                <a:cs typeface="Arial" pitchFamily="34" charset="0"/>
              </a:rPr>
              <a:t>&amp; Malte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Kelm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Corresponding author: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Marc W. </a:t>
            </a:r>
            <a:r>
              <a:rPr lang="en-GB" sz="1200" dirty="0" err="1" smtClean="0">
                <a:latin typeface="Arial" charset="0"/>
                <a:cs typeface="Arial" charset="0"/>
              </a:rPr>
              <a:t>Merx</a:t>
            </a:r>
            <a:r>
              <a:rPr lang="en-GB" sz="1200" dirty="0" smtClean="0">
                <a:latin typeface="Arial" charset="0"/>
                <a:cs typeface="Arial" charset="0"/>
              </a:rPr>
              <a:t>. M.D.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Department of Medicine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Division of Cardiology, </a:t>
            </a:r>
            <a:r>
              <a:rPr lang="en-US" sz="1200" dirty="0" err="1" smtClean="0">
                <a:latin typeface="Arial" charset="0"/>
                <a:cs typeface="Arial" charset="0"/>
              </a:rPr>
              <a:t>Pneumology</a:t>
            </a:r>
            <a:r>
              <a:rPr lang="en-US" sz="1200" dirty="0" smtClean="0">
                <a:latin typeface="Arial" charset="0"/>
                <a:cs typeface="Arial" charset="0"/>
              </a:rPr>
              <a:t> and Angiology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err="1" smtClean="0">
                <a:latin typeface="Arial" charset="0"/>
                <a:cs typeface="Arial" charset="0"/>
              </a:rPr>
              <a:t>Moorenstrasse</a:t>
            </a:r>
            <a:r>
              <a:rPr lang="en-GB" sz="1200" dirty="0" smtClean="0">
                <a:latin typeface="Arial" charset="0"/>
                <a:cs typeface="Arial" charset="0"/>
              </a:rPr>
              <a:t> 5, D- 40225 Düsseldorf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Phone: +49 (0) 211- 8118801, Fax: +49 (0) 211- 8118812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Email: </a:t>
            </a:r>
            <a:r>
              <a:rPr lang="en-GB" sz="1200" u="sng" dirty="0" smtClean="0">
                <a:latin typeface="Arial" charset="0"/>
                <a:cs typeface="Arial" charset="0"/>
              </a:rPr>
              <a:t>marc.merx@med.uni-duesseldorf.de</a:t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en-GB" sz="1200" u="sng" dirty="0" smtClean="0">
                <a:latin typeface="Arial" charset="0"/>
                <a:cs typeface="Arial" charset="0"/>
              </a:rPr>
              <a:t/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en-GB" sz="1200" u="sng" dirty="0" smtClean="0">
                <a:latin typeface="Arial" charset="0"/>
                <a:cs typeface="Arial" charset="0"/>
              </a:rPr>
              <a:t/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en-US" sz="1400" b="1" dirty="0" smtClean="0">
                <a:latin typeface="Arial" charset="0"/>
                <a:cs typeface="Arial" charset="0"/>
              </a:rPr>
              <a:t/>
            </a:r>
            <a:br>
              <a:rPr lang="en-US" sz="1400" b="1" dirty="0" smtClean="0">
                <a:latin typeface="Arial" charset="0"/>
                <a:cs typeface="Arial" charset="0"/>
              </a:rPr>
            </a:br>
            <a:r>
              <a:rPr lang="de-DE" sz="1400" dirty="0" smtClean="0">
                <a:latin typeface="Arial" charset="0"/>
                <a:cs typeface="Arial" charset="0"/>
              </a:rPr>
              <a:t/>
            </a:r>
            <a:br>
              <a:rPr lang="de-DE" sz="1400" dirty="0" smtClean="0">
                <a:latin typeface="Arial" charset="0"/>
                <a:cs typeface="Arial" charset="0"/>
              </a:rPr>
            </a:br>
            <a:endParaRPr lang="de-DE" sz="14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3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557" name="Group 1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2765"/>
              </p:ext>
            </p:extLst>
          </p:nvPr>
        </p:nvGraphicFramePr>
        <p:xfrm>
          <a:off x="264208" y="1820278"/>
          <a:ext cx="8702675" cy="3230952"/>
        </p:xfrm>
        <a:graphic>
          <a:graphicData uri="http://schemas.openxmlformats.org/drawingml/2006/table">
            <a:tbl>
              <a:tblPr/>
              <a:tblGrid>
                <a:gridCol w="2300287"/>
                <a:gridCol w="1266825"/>
                <a:gridCol w="1212850"/>
                <a:gridCol w="774700"/>
                <a:gridCol w="1212850"/>
                <a:gridCol w="1212850"/>
                <a:gridCol w="722313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baseline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24h post ischemia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BC+/EC+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    BC-/EC+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BC+/EC+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  BC-/EC+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n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22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25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21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19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body weight (g)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25.47 ± 0.39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25.19 ± 0.33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23.95 ± 0.55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23.44 ± 0.40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heart weight (mg)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137.40 ± 2.96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146.80 ± 5.95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150.70 ± 3.45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157.90 ± 3.39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heart rate (beats/min) 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428.90 ± 12.37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481.90 ± 11.20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**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p&lt;0.01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499.60 ± 12.18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519.90 ± 10.99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B-mode variables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ejection fraction (%)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61.70 ± 1.01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62.35 ± 0.87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51.83 ± 2.08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46.11 ± 2.20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*p&lt;0.05</a:t>
                      </a:r>
                      <a:endParaRPr kumimoji="0" lang="en-US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end-systolic volume (µl) 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25.13 ± 0.94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25.10 ± 1.24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34.23 ± 2.60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40.67 ± 2.30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*p&lt;0.05</a:t>
                      </a:r>
                      <a:endParaRPr kumimoji="0" lang="en-US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end-diastolic volume (µl)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65.67 ± 1.89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66.08 ± 2.32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69.69 ± 3.16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75.23 ± 2.06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cardiac output (ml/min)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17.67 ± 0.87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19.76 ± 0.73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17.44 ± 0.89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17.76 ± 0.79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stroke volume (µl)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41.36 ± 1.36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41.02 ± 1.26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35.88 ± 1.63</a:t>
                      </a:r>
                    </a:p>
                  </a:txBody>
                  <a:tcPr marL="91425" marR="91425" marT="45723" marB="45723" anchor="ctr" horzOverflow="overflow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Arial" charset="0"/>
                        </a:rPr>
                        <a:t>34.34 ± 1.73</a:t>
                      </a: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/>
                        <a:cs typeface="Arial" charset="0"/>
                      </a:endParaRPr>
                    </a:p>
                  </a:txBody>
                  <a:tcPr marL="91425" marR="91425" marT="45723" marB="45723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9555" name="Textfeld 3"/>
          <p:cNvSpPr txBox="1">
            <a:spLocks noChangeArrowheads="1"/>
          </p:cNvSpPr>
          <p:nvPr/>
        </p:nvSpPr>
        <p:spPr bwMode="auto">
          <a:xfrm>
            <a:off x="4577892" y="14288"/>
            <a:ext cx="45704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Online resource 8 (echocardiography </a:t>
            </a:r>
            <a:r>
              <a:rPr lang="en-US" dirty="0"/>
              <a:t>data)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feld 6"/>
          <p:cNvSpPr txBox="1">
            <a:spLocks noChangeArrowheads="1"/>
          </p:cNvSpPr>
          <p:nvPr/>
        </p:nvSpPr>
        <p:spPr bwMode="auto">
          <a:xfrm>
            <a:off x="406400" y="641747"/>
            <a:ext cx="829733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just" eaLnBrk="1" hangingPunct="1"/>
            <a:r>
              <a:rPr lang="en-GB" sz="1200" b="1" dirty="0"/>
              <a:t>Figure </a:t>
            </a:r>
            <a:r>
              <a:rPr lang="en-GB" sz="1200" b="1" dirty="0" smtClean="0"/>
              <a:t>legend 8.</a:t>
            </a:r>
          </a:p>
          <a:p>
            <a:pPr algn="just"/>
            <a:r>
              <a:rPr lang="en-US" sz="1200" i="1" u="sng" dirty="0"/>
              <a:t>Online Resource </a:t>
            </a:r>
            <a:r>
              <a:rPr lang="en-US" sz="1200" i="1" u="sng" dirty="0" smtClean="0"/>
              <a:t>8 </a:t>
            </a:r>
            <a:r>
              <a:rPr lang="en-US" sz="1200" i="1" u="sng" dirty="0"/>
              <a:t>– Echocardiography data</a:t>
            </a:r>
            <a:endParaRPr lang="de-DE" sz="1200" dirty="0"/>
          </a:p>
          <a:p>
            <a:pPr algn="just"/>
            <a:r>
              <a:rPr lang="en-US" sz="1200" dirty="0"/>
              <a:t>Depletion of blood cell NOS3 did not modify left ventricular function at baseline (6 weeks after bone marrow transplantation). M-mode and B-mode measurements indicate equal left ventricular function in BC-/EC+ compared to BC+/EC+ at baseline. After 24 hours of reperfusion, systolic left ventricular function was impaired with reduced ejection fraction and increased end systolic volume (</a:t>
            </a:r>
            <a:r>
              <a:rPr lang="en-GB" sz="1200" dirty="0"/>
              <a:t>*p&lt;0.05, **p&lt;0,01, </a:t>
            </a:r>
            <a:r>
              <a:rPr lang="en-US" sz="1200" dirty="0"/>
              <a:t>2-way ANOVA followed by </a:t>
            </a:r>
            <a:r>
              <a:rPr lang="en-US" sz="1200" dirty="0" err="1"/>
              <a:t>Bonferroni´s</a:t>
            </a:r>
            <a:r>
              <a:rPr lang="en-US" sz="1200" dirty="0"/>
              <a:t> post hoc test).</a:t>
            </a:r>
            <a:endParaRPr lang="de-DE" sz="1200" dirty="0"/>
          </a:p>
          <a:p>
            <a:pPr algn="just"/>
            <a:r>
              <a:rPr lang="en-US" sz="1200" dirty="0"/>
              <a:t> </a:t>
            </a:r>
            <a:endParaRPr lang="de-DE" sz="1200" dirty="0"/>
          </a:p>
          <a:p>
            <a:pPr lvl="0" algn="just"/>
            <a:r>
              <a:rPr lang="en-US" sz="1200" i="1" u="sng" dirty="0"/>
              <a:t>Methods Online Resource </a:t>
            </a:r>
            <a:r>
              <a:rPr lang="en-US" sz="1200" i="1" u="sng" dirty="0" smtClean="0"/>
              <a:t>8 - </a:t>
            </a:r>
            <a:r>
              <a:rPr lang="en-US" altLang="de-DE" sz="1200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Echocardiography</a:t>
            </a:r>
            <a:endParaRPr lang="de-DE" sz="1200" dirty="0"/>
          </a:p>
          <a:p>
            <a:pPr algn="just"/>
            <a:r>
              <a:rPr lang="en-US" sz="1200" i="1" dirty="0"/>
              <a:t>(Methods description included in main manuscript, reproduced here for convenience)</a:t>
            </a:r>
            <a:endParaRPr lang="de-DE" sz="1200" dirty="0"/>
          </a:p>
          <a:p>
            <a:pPr lvl="0" algn="just"/>
            <a:r>
              <a:rPr lang="en-US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Cardiac 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images were acquired using a 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Vevo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2100 high-resolution ultrasound scanner with 18-38 MHz linear transducer (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VisualSonics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Inc.). Echocardiography was performed under slight mask anesthesia by an inhaled mixture of 1.5% (v/v) 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isoflurane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and 100% oxygen. ECGs were obtained with built-in ECG electrode-contact pads. Body temperature was maintained at 37 °C by a heating pad. All hair was removed from the chest using a chemical hair remover (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Veet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). 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Aquasonic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100 gel (Parker Laboratories, 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Hellendoorn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The Netherlands) was applied to the thorax surface to optimize the visibility of the cardiac chambers. Parasternal long-axis and short-axis views were acquired. Left ventricular (LV) end-systolic and end-diastolic volumes (ESV and EDV) were calculated by identification of frames with maximal and minimal cross-sectional area and width. The system software employs a formula based on a </a:t>
            </a:r>
            <a:r>
              <a:rPr lang="en-US" altLang="de-DE" sz="12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cylindrichemiellipsoid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model </a:t>
            </a:r>
            <a:r>
              <a:rPr lang="en-US" sz="1200" dirty="0"/>
              <a:t>(Zhang, </a:t>
            </a:r>
            <a:r>
              <a:rPr lang="en-US" sz="1200" dirty="0" err="1"/>
              <a:t>Takagawa</a:t>
            </a:r>
            <a:r>
              <a:rPr lang="en-US" sz="1200" dirty="0"/>
              <a:t> et al. </a:t>
            </a:r>
            <a:r>
              <a:rPr lang="en-US" sz="1200" dirty="0" smtClean="0"/>
              <a:t>2007). </a:t>
            </a:r>
            <a:r>
              <a:rPr lang="en-US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LV </a:t>
            </a:r>
            <a:r>
              <a:rPr lang="en-US" altLang="de-DE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ejection fraction (LVEF), cardiac output (CO), stroke volume (SV) were calculated from volume data. M-mode recordings were analyzed for wall thicknesses and chamber dimensions. Fractional shortening (FS) was assessed as a measure of left ventricular systolic function. The Doppler transducer was positioned over the apex (apical four-chamber view) for sampling of the mitral flow waveform at the tips of the mitral valves. LV diastolic function was evaluated from the E/A ratio of Doppler tracings, where E is the peak velocity of early diastolic ventricular filling, and A is the peak velocity of late filling associated with atrial contraction. A single ultrasound session ranged from 15 to 30 min per </a:t>
            </a:r>
            <a:r>
              <a:rPr lang="en-US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mouse</a:t>
            </a:r>
            <a:r>
              <a:rPr lang="en-GB" altLang="de-DE" sz="1200" b="1" dirty="0"/>
              <a:t>.</a:t>
            </a:r>
            <a:endParaRPr lang="de-DE" sz="1200" dirty="0"/>
          </a:p>
        </p:txBody>
      </p:sp>
      <p:cxnSp>
        <p:nvCxnSpPr>
          <p:cNvPr id="4" name="Gerade Verbindung 3"/>
          <p:cNvCxnSpPr/>
          <p:nvPr/>
        </p:nvCxnSpPr>
        <p:spPr>
          <a:xfrm>
            <a:off x="439251" y="1870949"/>
            <a:ext cx="8024284" cy="119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0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267</Words>
  <Application>Microsoft Office PowerPoint</Application>
  <PresentationFormat>Bildschirmpräsentation (4:3)</PresentationFormat>
  <Paragraphs>64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 Online Resource 8.  Article title:  Depletion of circulating blood NOS3 increases severity of myocardial infarction and left ventricular dysfunction  Journal name: Basic Research in Cardiology  Author names: Marc W. Merx*, Simone Gorressen*, Annette van de Sandt, Miriam Cortese-Krott, Jan Ohlig, Manuel Stern, Tienush Rassaf, Axel Gödecke, Mark T. Gladwin &amp; Malte Kelm  Corresponding author: Marc W. Merx. M.D. Department of Medicine Division of Cardiology, Pneumology and Angiology Moorenstrasse 5, D- 40225 Düsseldorf Phone: +49 (0) 211- 8118801, Fax: +49 (0) 211- 8118812 Email: marc.merx@med.uni-duesseldorf.de      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Zander</dc:creator>
  <cp:lastModifiedBy>Simone Gorressen</cp:lastModifiedBy>
  <cp:revision>97</cp:revision>
  <cp:lastPrinted>2013-10-08T14:51:40Z</cp:lastPrinted>
  <dcterms:created xsi:type="dcterms:W3CDTF">2013-02-25T11:37:19Z</dcterms:created>
  <dcterms:modified xsi:type="dcterms:W3CDTF">2013-10-24T13:33:13Z</dcterms:modified>
</cp:coreProperties>
</file>