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0" r:id="rId2"/>
    <p:sldId id="265" r:id="rId3"/>
    <p:sldId id="261" r:id="rId4"/>
    <p:sldId id="257" r:id="rId5"/>
    <p:sldId id="258" r:id="rId6"/>
    <p:sldId id="259" r:id="rId7"/>
    <p:sldId id="264"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0" d="100"/>
          <a:sy n="100" d="100"/>
        </p:scale>
        <p:origin x="-2730" y="-3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ECCEA8-1B8C-4F5A-894E-F15BF83E5445}" type="datetimeFigureOut">
              <a:rPr lang="en-US" smtClean="0"/>
              <a:t>5/31/2013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A6FE6E-2056-44F2-92A3-1F2F0C12EA3E}" type="slidenum">
              <a:rPr lang="en-US" smtClean="0"/>
              <a:t>‹#›</a:t>
            </a:fld>
            <a:endParaRPr lang="en-US"/>
          </a:p>
        </p:txBody>
      </p:sp>
    </p:spTree>
    <p:extLst>
      <p:ext uri="{BB962C8B-B14F-4D97-AF65-F5344CB8AC3E}">
        <p14:creationId xmlns:p14="http://schemas.microsoft.com/office/powerpoint/2010/main" val="4060943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The CXCR4 and ERG nuclear factor binding complex were verified by using the mutated probes designed against novel binding probes. (A) Mutation changes made against the putative binding sites 1 and 2 (Wt-962, Wt-899, Mut-962 and Mut-899). (B) EMSA experiment with mutation probes significantly reduced the binding intensity in VCaP nuclear protein and </a:t>
            </a:r>
            <a:r>
              <a:rPr lang="en-US" i="1" smtClean="0"/>
              <a:t>in vitro </a:t>
            </a:r>
            <a:r>
              <a:rPr lang="en-US" smtClean="0"/>
              <a:t>translated ERG protein. </a:t>
            </a:r>
          </a:p>
          <a:p>
            <a:endParaRPr lang="en-US"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681FFD1-E9AF-4C23-8D0F-3B8A412D980D}" type="slidenum">
              <a:rPr lang="en-US" smtClean="0"/>
              <a:pPr eaLnBrk="1" hangingPunct="1"/>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Effects of deletions in ERG transcription factor on transcriptional activation of the human CXCR4 luciferase promoter. (A) Western blot showing the V5 fusion protein expression with different ERG amino acid deletions. (B,C) Transcriptional activation of human CXCR4 996 and 899 luciferase reporter in HEK-293T cells by co-transfection of different ERG deletions constructs. Data represent the means of relative luciferase activities (normalized to Renilla reniformis) from atleast 5 independent transient transfection experiments each performed in triplicate</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7A14914-C601-46FE-BB41-21E2C1E33653}" type="slidenum">
              <a:rPr lang="en-US" smtClean="0"/>
              <a:pPr eaLnBrk="1" hangingPunct="1"/>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90EBDDC-A9B9-442C-A9B6-2D6694FE2576}" type="slidenum">
              <a:rPr lang="en-US" smtClean="0"/>
              <a:pPr eaLnBrk="1" hangingPunct="1"/>
              <a:t>6</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A6FE6E-2056-44F2-92A3-1F2F0C12EA3E}" type="slidenum">
              <a:rPr lang="en-US" smtClean="0"/>
              <a:t>7</a:t>
            </a:fld>
            <a:endParaRPr lang="en-US"/>
          </a:p>
        </p:txBody>
      </p:sp>
    </p:spTree>
    <p:extLst>
      <p:ext uri="{BB962C8B-B14F-4D97-AF65-F5344CB8AC3E}">
        <p14:creationId xmlns:p14="http://schemas.microsoft.com/office/powerpoint/2010/main" val="22296643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D9000A-3234-4401-9329-2F0DE7787074}" type="datetimeFigureOut">
              <a:rPr lang="en-US" smtClean="0"/>
              <a:t>5/31/2013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664D5-DE76-4D7B-9066-FE0DB2B0A1F3}" type="slidenum">
              <a:rPr lang="en-US" smtClean="0"/>
              <a:t>‹#›</a:t>
            </a:fld>
            <a:endParaRPr lang="en-US"/>
          </a:p>
        </p:txBody>
      </p:sp>
    </p:spTree>
    <p:extLst>
      <p:ext uri="{BB962C8B-B14F-4D97-AF65-F5344CB8AC3E}">
        <p14:creationId xmlns:p14="http://schemas.microsoft.com/office/powerpoint/2010/main" val="3568412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D9000A-3234-4401-9329-2F0DE7787074}" type="datetimeFigureOut">
              <a:rPr lang="en-US" smtClean="0"/>
              <a:t>5/31/2013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664D5-DE76-4D7B-9066-FE0DB2B0A1F3}" type="slidenum">
              <a:rPr lang="en-US" smtClean="0"/>
              <a:t>‹#›</a:t>
            </a:fld>
            <a:endParaRPr lang="en-US"/>
          </a:p>
        </p:txBody>
      </p:sp>
    </p:spTree>
    <p:extLst>
      <p:ext uri="{BB962C8B-B14F-4D97-AF65-F5344CB8AC3E}">
        <p14:creationId xmlns:p14="http://schemas.microsoft.com/office/powerpoint/2010/main" val="25050423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D9000A-3234-4401-9329-2F0DE7787074}" type="datetimeFigureOut">
              <a:rPr lang="en-US" smtClean="0"/>
              <a:t>5/31/2013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664D5-DE76-4D7B-9066-FE0DB2B0A1F3}" type="slidenum">
              <a:rPr lang="en-US" smtClean="0"/>
              <a:t>‹#›</a:t>
            </a:fld>
            <a:endParaRPr lang="en-US"/>
          </a:p>
        </p:txBody>
      </p:sp>
    </p:spTree>
    <p:extLst>
      <p:ext uri="{BB962C8B-B14F-4D97-AF65-F5344CB8AC3E}">
        <p14:creationId xmlns:p14="http://schemas.microsoft.com/office/powerpoint/2010/main" val="3093613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6D9000A-3234-4401-9329-2F0DE7787074}" type="datetimeFigureOut">
              <a:rPr lang="en-US" smtClean="0"/>
              <a:t>5/31/2013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664D5-DE76-4D7B-9066-FE0DB2B0A1F3}" type="slidenum">
              <a:rPr lang="en-US" smtClean="0"/>
              <a:t>‹#›</a:t>
            </a:fld>
            <a:endParaRPr lang="en-US"/>
          </a:p>
        </p:txBody>
      </p:sp>
    </p:spTree>
    <p:extLst>
      <p:ext uri="{BB962C8B-B14F-4D97-AF65-F5344CB8AC3E}">
        <p14:creationId xmlns:p14="http://schemas.microsoft.com/office/powerpoint/2010/main" val="2206283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D9000A-3234-4401-9329-2F0DE7787074}" type="datetimeFigureOut">
              <a:rPr lang="en-US" smtClean="0"/>
              <a:t>5/31/2013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B2664D5-DE76-4D7B-9066-FE0DB2B0A1F3}" type="slidenum">
              <a:rPr lang="en-US" smtClean="0"/>
              <a:t>‹#›</a:t>
            </a:fld>
            <a:endParaRPr lang="en-US"/>
          </a:p>
        </p:txBody>
      </p:sp>
    </p:spTree>
    <p:extLst>
      <p:ext uri="{BB962C8B-B14F-4D97-AF65-F5344CB8AC3E}">
        <p14:creationId xmlns:p14="http://schemas.microsoft.com/office/powerpoint/2010/main" val="32128720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D9000A-3234-4401-9329-2F0DE7787074}" type="datetimeFigureOut">
              <a:rPr lang="en-US" smtClean="0"/>
              <a:t>5/31/2013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664D5-DE76-4D7B-9066-FE0DB2B0A1F3}" type="slidenum">
              <a:rPr lang="en-US" smtClean="0"/>
              <a:t>‹#›</a:t>
            </a:fld>
            <a:endParaRPr lang="en-US"/>
          </a:p>
        </p:txBody>
      </p:sp>
    </p:spTree>
    <p:extLst>
      <p:ext uri="{BB962C8B-B14F-4D97-AF65-F5344CB8AC3E}">
        <p14:creationId xmlns:p14="http://schemas.microsoft.com/office/powerpoint/2010/main" val="3968458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D9000A-3234-4401-9329-2F0DE7787074}" type="datetimeFigureOut">
              <a:rPr lang="en-US" smtClean="0"/>
              <a:t>5/31/2013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B2664D5-DE76-4D7B-9066-FE0DB2B0A1F3}" type="slidenum">
              <a:rPr lang="en-US" smtClean="0"/>
              <a:t>‹#›</a:t>
            </a:fld>
            <a:endParaRPr lang="en-US"/>
          </a:p>
        </p:txBody>
      </p:sp>
    </p:spTree>
    <p:extLst>
      <p:ext uri="{BB962C8B-B14F-4D97-AF65-F5344CB8AC3E}">
        <p14:creationId xmlns:p14="http://schemas.microsoft.com/office/powerpoint/2010/main" val="2478293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D9000A-3234-4401-9329-2F0DE7787074}" type="datetimeFigureOut">
              <a:rPr lang="en-US" smtClean="0"/>
              <a:t>5/31/2013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B2664D5-DE76-4D7B-9066-FE0DB2B0A1F3}" type="slidenum">
              <a:rPr lang="en-US" smtClean="0"/>
              <a:t>‹#›</a:t>
            </a:fld>
            <a:endParaRPr lang="en-US"/>
          </a:p>
        </p:txBody>
      </p:sp>
    </p:spTree>
    <p:extLst>
      <p:ext uri="{BB962C8B-B14F-4D97-AF65-F5344CB8AC3E}">
        <p14:creationId xmlns:p14="http://schemas.microsoft.com/office/powerpoint/2010/main" val="2665689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D9000A-3234-4401-9329-2F0DE7787074}" type="datetimeFigureOut">
              <a:rPr lang="en-US" smtClean="0"/>
              <a:t>5/31/2013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B2664D5-DE76-4D7B-9066-FE0DB2B0A1F3}" type="slidenum">
              <a:rPr lang="en-US" smtClean="0"/>
              <a:t>‹#›</a:t>
            </a:fld>
            <a:endParaRPr lang="en-US"/>
          </a:p>
        </p:txBody>
      </p:sp>
    </p:spTree>
    <p:extLst>
      <p:ext uri="{BB962C8B-B14F-4D97-AF65-F5344CB8AC3E}">
        <p14:creationId xmlns:p14="http://schemas.microsoft.com/office/powerpoint/2010/main" val="2450298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D9000A-3234-4401-9329-2F0DE7787074}" type="datetimeFigureOut">
              <a:rPr lang="en-US" smtClean="0"/>
              <a:t>5/31/2013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664D5-DE76-4D7B-9066-FE0DB2B0A1F3}" type="slidenum">
              <a:rPr lang="en-US" smtClean="0"/>
              <a:t>‹#›</a:t>
            </a:fld>
            <a:endParaRPr lang="en-US"/>
          </a:p>
        </p:txBody>
      </p:sp>
    </p:spTree>
    <p:extLst>
      <p:ext uri="{BB962C8B-B14F-4D97-AF65-F5344CB8AC3E}">
        <p14:creationId xmlns:p14="http://schemas.microsoft.com/office/powerpoint/2010/main" val="2937967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D9000A-3234-4401-9329-2F0DE7787074}" type="datetimeFigureOut">
              <a:rPr lang="en-US" smtClean="0"/>
              <a:t>5/31/2013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B2664D5-DE76-4D7B-9066-FE0DB2B0A1F3}" type="slidenum">
              <a:rPr lang="en-US" smtClean="0"/>
              <a:t>‹#›</a:t>
            </a:fld>
            <a:endParaRPr lang="en-US"/>
          </a:p>
        </p:txBody>
      </p:sp>
    </p:spTree>
    <p:extLst>
      <p:ext uri="{BB962C8B-B14F-4D97-AF65-F5344CB8AC3E}">
        <p14:creationId xmlns:p14="http://schemas.microsoft.com/office/powerpoint/2010/main" val="926089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D9000A-3234-4401-9329-2F0DE7787074}" type="datetimeFigureOut">
              <a:rPr lang="en-US" smtClean="0"/>
              <a:t>5/31/2013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2664D5-DE76-4D7B-9066-FE0DB2B0A1F3}" type="slidenum">
              <a:rPr lang="en-US" smtClean="0"/>
              <a:t>‹#›</a:t>
            </a:fld>
            <a:endParaRPr lang="en-US"/>
          </a:p>
        </p:txBody>
      </p:sp>
    </p:spTree>
    <p:extLst>
      <p:ext uri="{BB962C8B-B14F-4D97-AF65-F5344CB8AC3E}">
        <p14:creationId xmlns:p14="http://schemas.microsoft.com/office/powerpoint/2010/main" val="20899040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Action Button: Custom 34">
            <a:hlinkClick r:id="" action="ppaction://noaction" highlightClick="1"/>
          </p:cNvPr>
          <p:cNvSpPr/>
          <p:nvPr/>
        </p:nvSpPr>
        <p:spPr>
          <a:xfrm>
            <a:off x="5105400" y="1066800"/>
            <a:ext cx="685800" cy="38100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 name="Action Button: Custom 36">
            <a:hlinkClick r:id="" action="ppaction://noaction" highlightClick="1"/>
          </p:cNvPr>
          <p:cNvSpPr/>
          <p:nvPr/>
        </p:nvSpPr>
        <p:spPr>
          <a:xfrm>
            <a:off x="4876800" y="609600"/>
            <a:ext cx="762000" cy="38100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Action Button: Custom 35">
            <a:hlinkClick r:id="" action="ppaction://noaction" highlightClick="1"/>
          </p:cNvPr>
          <p:cNvSpPr/>
          <p:nvPr/>
        </p:nvSpPr>
        <p:spPr>
          <a:xfrm>
            <a:off x="5105400" y="152400"/>
            <a:ext cx="762000" cy="38100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Action Button: Custom 29">
            <a:hlinkClick r:id="" action="ppaction://noaction" highlightClick="1"/>
          </p:cNvPr>
          <p:cNvSpPr/>
          <p:nvPr/>
        </p:nvSpPr>
        <p:spPr>
          <a:xfrm>
            <a:off x="4876800" y="1524000"/>
            <a:ext cx="685800" cy="381000"/>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4102" name="Group 10"/>
          <p:cNvGrpSpPr>
            <a:grpSpLocks/>
          </p:cNvGrpSpPr>
          <p:nvPr/>
        </p:nvGrpSpPr>
        <p:grpSpPr bwMode="auto">
          <a:xfrm>
            <a:off x="3505200" y="2286000"/>
            <a:ext cx="3886200" cy="2971800"/>
            <a:chOff x="2209800" y="2362199"/>
            <a:chExt cx="3429000" cy="2667002"/>
          </a:xfrm>
        </p:grpSpPr>
        <p:pic>
          <p:nvPicPr>
            <p:cNvPr id="41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2362200"/>
              <a:ext cx="630237" cy="2667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2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2209800" y="2362200"/>
              <a:ext cx="1371601"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2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2362199"/>
              <a:ext cx="685800" cy="2667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22"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4876800" y="2362200"/>
              <a:ext cx="7620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03" name="TextBox 3"/>
          <p:cNvSpPr txBox="1">
            <a:spLocks noChangeArrowheads="1"/>
          </p:cNvSpPr>
          <p:nvPr/>
        </p:nvSpPr>
        <p:spPr bwMode="auto">
          <a:xfrm>
            <a:off x="304800" y="4953000"/>
            <a:ext cx="7239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IR Dye</a:t>
            </a:r>
            <a:r>
              <a:rPr lang="en-US" sz="1400" b="1" baseline="30000"/>
              <a:t>TM700       </a:t>
            </a:r>
          </a:p>
          <a:p>
            <a:pPr eaLnBrk="1" hangingPunct="1"/>
            <a:r>
              <a:rPr lang="en-US" sz="1400" b="1"/>
              <a:t>Oligo Nucleotide </a:t>
            </a:r>
          </a:p>
          <a:p>
            <a:pPr eaLnBrk="1" hangingPunct="1"/>
            <a:r>
              <a:rPr lang="en-US" sz="1400" b="1"/>
              <a:t>WT –        962                                             +      -     -      -        +      -      -      -       -        +  </a:t>
            </a:r>
          </a:p>
          <a:p>
            <a:pPr eaLnBrk="1" hangingPunct="1"/>
            <a:r>
              <a:rPr lang="en-US" sz="1400" b="1"/>
              <a:t>                 899                                             -      +     -      -        -      +      -      -       -        -                                           </a:t>
            </a:r>
          </a:p>
          <a:p>
            <a:pPr eaLnBrk="1" hangingPunct="1"/>
            <a:r>
              <a:rPr lang="en-US" sz="1400" b="1"/>
              <a:t>Mutant  – 962                                             -      -     +      -        -       -      +     -       -        -                    </a:t>
            </a:r>
          </a:p>
          <a:p>
            <a:pPr eaLnBrk="1" hangingPunct="1"/>
            <a:r>
              <a:rPr lang="en-US" sz="1400" b="1"/>
              <a:t>                 899                                             -      -     -      +        -       -      -      +      -        -</a:t>
            </a:r>
          </a:p>
          <a:p>
            <a:pPr eaLnBrk="1" hangingPunct="1"/>
            <a:r>
              <a:rPr lang="en-US" sz="1400" b="1"/>
              <a:t>In vitro Translated ERG Protein               -      -     -      -        +      +      +     +      -        -</a:t>
            </a:r>
          </a:p>
          <a:p>
            <a:pPr eaLnBrk="1" hangingPunct="1"/>
            <a:r>
              <a:rPr lang="en-US" sz="1400" b="1"/>
              <a:t>VCAP Nuclear Extract                              +      +    +     +        -       -      -      -       +       -  </a:t>
            </a:r>
          </a:p>
        </p:txBody>
      </p:sp>
      <p:sp>
        <p:nvSpPr>
          <p:cNvPr id="4104" name="Text Box 20"/>
          <p:cNvSpPr txBox="1">
            <a:spLocks noChangeArrowheads="1"/>
          </p:cNvSpPr>
          <p:nvPr/>
        </p:nvSpPr>
        <p:spPr bwMode="auto">
          <a:xfrm>
            <a:off x="3352800" y="2057400"/>
            <a:ext cx="4191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latin typeface="Calibri" pitchFamily="34" charset="0"/>
              </a:rPr>
              <a:t>      </a:t>
            </a:r>
            <a:r>
              <a:rPr lang="en-US" sz="1400" b="1"/>
              <a:t>1      2     3     4       5      6      7    8      9     10</a:t>
            </a:r>
          </a:p>
        </p:txBody>
      </p:sp>
      <p:grpSp>
        <p:nvGrpSpPr>
          <p:cNvPr id="4105" name="Group 37"/>
          <p:cNvGrpSpPr>
            <a:grpSpLocks/>
          </p:cNvGrpSpPr>
          <p:nvPr/>
        </p:nvGrpSpPr>
        <p:grpSpPr bwMode="auto">
          <a:xfrm>
            <a:off x="3000375" y="152400"/>
            <a:ext cx="3629025" cy="1784350"/>
            <a:chOff x="2146300" y="152432"/>
            <a:chExt cx="3628231" cy="1786229"/>
          </a:xfrm>
        </p:grpSpPr>
        <p:sp>
          <p:nvSpPr>
            <p:cNvPr id="4109" name="Text Box 14"/>
            <p:cNvSpPr txBox="1">
              <a:spLocks noChangeArrowheads="1"/>
            </p:cNvSpPr>
            <p:nvPr/>
          </p:nvSpPr>
          <p:spPr bwMode="auto">
            <a:xfrm>
              <a:off x="2146300" y="228648"/>
              <a:ext cx="368300" cy="396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a:t>A</a:t>
              </a:r>
            </a:p>
          </p:txBody>
        </p:sp>
        <p:cxnSp>
          <p:nvCxnSpPr>
            <p:cNvPr id="14" name="Straight Arrow Connector 13"/>
            <p:cNvCxnSpPr/>
            <p:nvPr/>
          </p:nvCxnSpPr>
          <p:spPr bwMode="auto">
            <a:xfrm>
              <a:off x="3068436" y="379684"/>
              <a:ext cx="304733" cy="158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111" name="TextBox 12"/>
            <p:cNvSpPr txBox="1">
              <a:spLocks noChangeArrowheads="1"/>
            </p:cNvSpPr>
            <p:nvPr/>
          </p:nvSpPr>
          <p:spPr bwMode="auto">
            <a:xfrm>
              <a:off x="3352558" y="152432"/>
              <a:ext cx="2421973" cy="1786229"/>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000" b="1"/>
                <a:t>AAT GCG GG</a:t>
              </a:r>
              <a:r>
                <a:rPr lang="en-US" sz="1000" b="1">
                  <a:solidFill>
                    <a:srgbClr val="00B0F0"/>
                  </a:solidFill>
                </a:rPr>
                <a:t>C</a:t>
              </a:r>
              <a:r>
                <a:rPr lang="en-US" sz="1000" b="1"/>
                <a:t> </a:t>
              </a:r>
              <a:r>
                <a:rPr lang="en-US" sz="1000" b="1">
                  <a:solidFill>
                    <a:srgbClr val="00B0F0"/>
                  </a:solidFill>
                </a:rPr>
                <a:t>CTT</a:t>
              </a:r>
              <a:r>
                <a:rPr lang="en-US" sz="1000" b="1"/>
                <a:t> </a:t>
              </a:r>
              <a:r>
                <a:rPr lang="en-US" sz="1000" b="1">
                  <a:solidFill>
                    <a:srgbClr val="00B0F0"/>
                  </a:solidFill>
                </a:rPr>
                <a:t>GTC</a:t>
              </a:r>
              <a:r>
                <a:rPr lang="en-US" sz="1000" b="1"/>
                <a:t> TGG TTC</a:t>
              </a:r>
            </a:p>
            <a:p>
              <a:pPr eaLnBrk="1" hangingPunct="1"/>
              <a:r>
                <a:rPr lang="en-US" sz="1000" b="1"/>
                <a:t>TTA CGC  CC</a:t>
              </a:r>
              <a:r>
                <a:rPr lang="en-US" sz="1000" b="1">
                  <a:solidFill>
                    <a:srgbClr val="00B0F0"/>
                  </a:solidFill>
                </a:rPr>
                <a:t>G GAA CAG </a:t>
              </a:r>
              <a:r>
                <a:rPr lang="en-US" sz="1000" b="1"/>
                <a:t>ACC AAG</a:t>
              </a:r>
            </a:p>
            <a:p>
              <a:pPr eaLnBrk="1" hangingPunct="1"/>
              <a:endParaRPr lang="en-US" sz="1000" b="1"/>
            </a:p>
            <a:p>
              <a:pPr eaLnBrk="1" hangingPunct="1"/>
              <a:r>
                <a:rPr lang="en-US" sz="1000" b="1"/>
                <a:t>CCC AAC </a:t>
              </a:r>
              <a:r>
                <a:rPr lang="en-US" sz="1000" b="1">
                  <a:solidFill>
                    <a:srgbClr val="00B0F0"/>
                  </a:solidFill>
                </a:rPr>
                <a:t>GCC TAG A</a:t>
              </a:r>
              <a:r>
                <a:rPr lang="en-US" sz="1000" b="1"/>
                <a:t>AC AGT GCG</a:t>
              </a:r>
            </a:p>
            <a:p>
              <a:pPr eaLnBrk="1" hangingPunct="1"/>
              <a:r>
                <a:rPr lang="en-US" sz="1000" b="1"/>
                <a:t>GGG TTG </a:t>
              </a:r>
              <a:r>
                <a:rPr lang="en-US" sz="1000" b="1">
                  <a:solidFill>
                    <a:srgbClr val="00B0F0"/>
                  </a:solidFill>
                </a:rPr>
                <a:t>CGG ATC T</a:t>
              </a:r>
              <a:r>
                <a:rPr lang="en-US" sz="1000" b="1"/>
                <a:t>TG TCA CGC</a:t>
              </a:r>
            </a:p>
            <a:p>
              <a:pPr eaLnBrk="1" hangingPunct="1"/>
              <a:endParaRPr lang="en-US" sz="1000" b="1"/>
            </a:p>
            <a:p>
              <a:pPr eaLnBrk="1" hangingPunct="1"/>
              <a:r>
                <a:rPr lang="en-US" sz="1000" b="1"/>
                <a:t>AAT GCG GG</a:t>
              </a:r>
              <a:r>
                <a:rPr lang="en-US" sz="1000" b="1">
                  <a:solidFill>
                    <a:srgbClr val="FF0000"/>
                  </a:solidFill>
                </a:rPr>
                <a:t>A</a:t>
              </a:r>
              <a:r>
                <a:rPr lang="en-US" sz="1000" b="1"/>
                <a:t> </a:t>
              </a:r>
              <a:r>
                <a:rPr lang="en-US" sz="1000" b="1">
                  <a:solidFill>
                    <a:srgbClr val="FF0000"/>
                  </a:solidFill>
                </a:rPr>
                <a:t>TTA</a:t>
              </a:r>
              <a:r>
                <a:rPr lang="en-US" sz="1000" b="1"/>
                <a:t> </a:t>
              </a:r>
              <a:r>
                <a:rPr lang="en-US" sz="1000" b="1">
                  <a:solidFill>
                    <a:srgbClr val="FF0000"/>
                  </a:solidFill>
                </a:rPr>
                <a:t>TAT</a:t>
              </a:r>
              <a:r>
                <a:rPr lang="en-US" sz="1000" b="1"/>
                <a:t> TGG TTC</a:t>
              </a:r>
            </a:p>
            <a:p>
              <a:pPr eaLnBrk="1" hangingPunct="1"/>
              <a:r>
                <a:rPr lang="en-US" sz="1000" b="1"/>
                <a:t>TTA CGC  CC</a:t>
              </a:r>
              <a:r>
                <a:rPr lang="en-US" sz="1000" b="1">
                  <a:solidFill>
                    <a:srgbClr val="FF0000"/>
                  </a:solidFill>
                </a:rPr>
                <a:t>T</a:t>
              </a:r>
              <a:r>
                <a:rPr lang="en-US" sz="1000" b="1"/>
                <a:t> </a:t>
              </a:r>
              <a:r>
                <a:rPr lang="en-US" sz="1000" b="1">
                  <a:solidFill>
                    <a:srgbClr val="FF0000"/>
                  </a:solidFill>
                </a:rPr>
                <a:t>AAT ATA </a:t>
              </a:r>
              <a:r>
                <a:rPr lang="en-US" sz="1000" b="1"/>
                <a:t>ACC AAG</a:t>
              </a:r>
            </a:p>
            <a:p>
              <a:pPr eaLnBrk="1" hangingPunct="1"/>
              <a:endParaRPr lang="en-US" sz="1000" b="1"/>
            </a:p>
            <a:p>
              <a:pPr eaLnBrk="1" hangingPunct="1"/>
              <a:r>
                <a:rPr lang="en-US" sz="1000" b="1"/>
                <a:t>CCC AAC </a:t>
              </a:r>
              <a:r>
                <a:rPr lang="en-US" sz="1000" b="1">
                  <a:solidFill>
                    <a:srgbClr val="FF0000"/>
                  </a:solidFill>
                </a:rPr>
                <a:t>ATT ATA C</a:t>
              </a:r>
              <a:r>
                <a:rPr lang="en-US" sz="1000" b="1"/>
                <a:t>AC AGT GCG</a:t>
              </a:r>
            </a:p>
            <a:p>
              <a:pPr eaLnBrk="1" hangingPunct="1"/>
              <a:r>
                <a:rPr lang="en-US" sz="1000" b="1"/>
                <a:t>GGG TTG </a:t>
              </a:r>
              <a:r>
                <a:rPr lang="en-US" sz="1000" b="1">
                  <a:solidFill>
                    <a:srgbClr val="FF0000"/>
                  </a:solidFill>
                </a:rPr>
                <a:t>TAA TAT G</a:t>
              </a:r>
              <a:r>
                <a:rPr lang="en-US" sz="1000" b="1"/>
                <a:t>TG TCA CGC</a:t>
              </a:r>
            </a:p>
          </p:txBody>
        </p:sp>
        <p:sp>
          <p:nvSpPr>
            <p:cNvPr id="4112" name="TextBox 14"/>
            <p:cNvSpPr txBox="1">
              <a:spLocks noChangeArrowheads="1"/>
            </p:cNvSpPr>
            <p:nvPr/>
          </p:nvSpPr>
          <p:spPr bwMode="auto">
            <a:xfrm>
              <a:off x="2514600" y="241856"/>
              <a:ext cx="579059" cy="215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b="1"/>
                <a:t>Wt - 962</a:t>
              </a:r>
            </a:p>
          </p:txBody>
        </p:sp>
        <p:cxnSp>
          <p:nvCxnSpPr>
            <p:cNvPr id="16" name="Straight Arrow Connector 15"/>
            <p:cNvCxnSpPr/>
            <p:nvPr/>
          </p:nvCxnSpPr>
          <p:spPr bwMode="auto">
            <a:xfrm>
              <a:off x="3047803" y="837366"/>
              <a:ext cx="304733" cy="158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4114" name="TextBox 16"/>
            <p:cNvSpPr txBox="1">
              <a:spLocks noChangeArrowheads="1"/>
            </p:cNvSpPr>
            <p:nvPr/>
          </p:nvSpPr>
          <p:spPr bwMode="auto">
            <a:xfrm>
              <a:off x="2514600" y="699151"/>
              <a:ext cx="579059" cy="215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b="1"/>
                <a:t>Wt - 899</a:t>
              </a:r>
            </a:p>
          </p:txBody>
        </p:sp>
        <p:sp>
          <p:nvSpPr>
            <p:cNvPr id="4115" name="TextBox 17"/>
            <p:cNvSpPr txBox="1">
              <a:spLocks noChangeArrowheads="1"/>
            </p:cNvSpPr>
            <p:nvPr/>
          </p:nvSpPr>
          <p:spPr bwMode="auto">
            <a:xfrm>
              <a:off x="2514600" y="1613741"/>
              <a:ext cx="630359" cy="215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b="1"/>
                <a:t>Mut - 899</a:t>
              </a:r>
            </a:p>
          </p:txBody>
        </p:sp>
        <p:sp>
          <p:nvSpPr>
            <p:cNvPr id="4116" name="TextBox 18"/>
            <p:cNvSpPr txBox="1">
              <a:spLocks noChangeArrowheads="1"/>
            </p:cNvSpPr>
            <p:nvPr/>
          </p:nvSpPr>
          <p:spPr bwMode="auto">
            <a:xfrm>
              <a:off x="2514601" y="1080230"/>
              <a:ext cx="630359" cy="215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800" b="1"/>
                <a:t>Mut - 962</a:t>
              </a:r>
            </a:p>
          </p:txBody>
        </p:sp>
        <p:cxnSp>
          <p:nvCxnSpPr>
            <p:cNvPr id="20" name="Straight Arrow Connector 19"/>
            <p:cNvCxnSpPr/>
            <p:nvPr/>
          </p:nvCxnSpPr>
          <p:spPr bwMode="auto">
            <a:xfrm>
              <a:off x="3068436" y="1253728"/>
              <a:ext cx="304733" cy="158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1" name="Straight Arrow Connector 20"/>
            <p:cNvCxnSpPr/>
            <p:nvPr/>
          </p:nvCxnSpPr>
          <p:spPr bwMode="auto">
            <a:xfrm>
              <a:off x="3068436" y="1751139"/>
              <a:ext cx="304733" cy="159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sp>
        <p:nvSpPr>
          <p:cNvPr id="4106" name="Text Box 14"/>
          <p:cNvSpPr txBox="1">
            <a:spLocks noChangeArrowheads="1"/>
          </p:cNvSpPr>
          <p:nvPr/>
        </p:nvSpPr>
        <p:spPr bwMode="auto">
          <a:xfrm>
            <a:off x="2982913" y="2057400"/>
            <a:ext cx="3698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a:t>B</a:t>
            </a:r>
          </a:p>
        </p:txBody>
      </p:sp>
      <p:sp>
        <p:nvSpPr>
          <p:cNvPr id="4107" name="Text Box 27"/>
          <p:cNvSpPr txBox="1">
            <a:spLocks noChangeArrowheads="1"/>
          </p:cNvSpPr>
          <p:nvPr/>
        </p:nvSpPr>
        <p:spPr bwMode="auto">
          <a:xfrm>
            <a:off x="3354388" y="2590800"/>
            <a:ext cx="3032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b="1"/>
              <a:t>*</a:t>
            </a:r>
          </a:p>
        </p:txBody>
      </p:sp>
      <p:sp>
        <p:nvSpPr>
          <p:cNvPr id="27" name="TextBox 9"/>
          <p:cNvSpPr txBox="1">
            <a:spLocks noChangeArrowheads="1"/>
          </p:cNvSpPr>
          <p:nvPr/>
        </p:nvSpPr>
        <p:spPr bwMode="auto">
          <a:xfrm>
            <a:off x="152400" y="225960"/>
            <a:ext cx="2428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Supplemental figure 1</a:t>
            </a:r>
          </a:p>
        </p:txBody>
      </p:sp>
    </p:spTree>
    <p:extLst>
      <p:ext uri="{BB962C8B-B14F-4D97-AF65-F5344CB8AC3E}">
        <p14:creationId xmlns:p14="http://schemas.microsoft.com/office/powerpoint/2010/main" val="2830261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1371600"/>
            <a:ext cx="5992248" cy="2642616"/>
          </a:xfrm>
          <a:prstGeom prst="rect">
            <a:avLst/>
          </a:prstGeom>
        </p:spPr>
      </p:pic>
      <p:sp>
        <p:nvSpPr>
          <p:cNvPr id="23" name="TextBox 5"/>
          <p:cNvSpPr txBox="1">
            <a:spLocks noChangeArrowheads="1"/>
          </p:cNvSpPr>
          <p:nvPr/>
        </p:nvSpPr>
        <p:spPr bwMode="auto">
          <a:xfrm>
            <a:off x="381000" y="163513"/>
            <a:ext cx="242887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Supplemental figure </a:t>
            </a:r>
            <a:r>
              <a:rPr lang="en-US" dirty="0"/>
              <a:t>2</a:t>
            </a:r>
            <a:endParaRPr lang="en-US" dirty="0"/>
          </a:p>
          <a:p>
            <a:pPr eaLnBrk="1" hangingPunct="1"/>
            <a:endParaRPr lang="en-US" dirty="0"/>
          </a:p>
        </p:txBody>
      </p:sp>
    </p:spTree>
    <p:extLst>
      <p:ext uri="{BB962C8B-B14F-4D97-AF65-F5344CB8AC3E}">
        <p14:creationId xmlns:p14="http://schemas.microsoft.com/office/powerpoint/2010/main" val="3708553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2900" y="3343275"/>
            <a:ext cx="3543300"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219075"/>
            <a:ext cx="3581400" cy="2295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8" name="Text Box 5"/>
          <p:cNvSpPr txBox="1">
            <a:spLocks noChangeArrowheads="1"/>
          </p:cNvSpPr>
          <p:nvPr/>
        </p:nvSpPr>
        <p:spPr bwMode="auto">
          <a:xfrm>
            <a:off x="2354263" y="3352800"/>
            <a:ext cx="8461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ERG-V5</a:t>
            </a:r>
          </a:p>
        </p:txBody>
      </p:sp>
      <p:sp>
        <p:nvSpPr>
          <p:cNvPr id="6149" name="Text Box 6"/>
          <p:cNvSpPr txBox="1">
            <a:spLocks noChangeArrowheads="1"/>
          </p:cNvSpPr>
          <p:nvPr/>
        </p:nvSpPr>
        <p:spPr bwMode="auto">
          <a:xfrm>
            <a:off x="2297113" y="4343400"/>
            <a:ext cx="8270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GAPDH</a:t>
            </a:r>
          </a:p>
        </p:txBody>
      </p:sp>
      <p:sp>
        <p:nvSpPr>
          <p:cNvPr id="6150" name="Text Box 8"/>
          <p:cNvSpPr txBox="1">
            <a:spLocks noChangeArrowheads="1"/>
          </p:cNvSpPr>
          <p:nvPr/>
        </p:nvSpPr>
        <p:spPr bwMode="auto">
          <a:xfrm rot="-3836503">
            <a:off x="3955257" y="2748756"/>
            <a:ext cx="12334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 Topo empty</a:t>
            </a:r>
          </a:p>
        </p:txBody>
      </p:sp>
      <p:sp>
        <p:nvSpPr>
          <p:cNvPr id="6151" name="Text Box 9"/>
          <p:cNvSpPr txBox="1">
            <a:spLocks noChangeArrowheads="1"/>
          </p:cNvSpPr>
          <p:nvPr/>
        </p:nvSpPr>
        <p:spPr bwMode="auto">
          <a:xfrm rot="-3836503">
            <a:off x="4992687" y="2398713"/>
            <a:ext cx="619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ERG </a:t>
            </a:r>
          </a:p>
        </p:txBody>
      </p:sp>
      <p:sp>
        <p:nvSpPr>
          <p:cNvPr id="6152" name="Text Box 10"/>
          <p:cNvSpPr txBox="1">
            <a:spLocks noChangeArrowheads="1"/>
          </p:cNvSpPr>
          <p:nvPr/>
        </p:nvSpPr>
        <p:spPr bwMode="auto">
          <a:xfrm rot="-3836503">
            <a:off x="5391150" y="2505075"/>
            <a:ext cx="8953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ERG-V5 </a:t>
            </a:r>
          </a:p>
        </p:txBody>
      </p:sp>
      <p:sp>
        <p:nvSpPr>
          <p:cNvPr id="6153" name="Text Box 11"/>
          <p:cNvSpPr txBox="1">
            <a:spLocks noChangeArrowheads="1"/>
          </p:cNvSpPr>
          <p:nvPr/>
        </p:nvSpPr>
        <p:spPr bwMode="auto">
          <a:xfrm rot="-3836503">
            <a:off x="5783263" y="2652713"/>
            <a:ext cx="1092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ERG40-V5 </a:t>
            </a:r>
          </a:p>
        </p:txBody>
      </p:sp>
      <p:sp>
        <p:nvSpPr>
          <p:cNvPr id="6154" name="Text Box 13"/>
          <p:cNvSpPr txBox="1">
            <a:spLocks noChangeArrowheads="1"/>
          </p:cNvSpPr>
          <p:nvPr/>
        </p:nvSpPr>
        <p:spPr bwMode="auto">
          <a:xfrm rot="-3836503">
            <a:off x="6151562" y="2722563"/>
            <a:ext cx="12604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ERGCTD-V5 </a:t>
            </a:r>
          </a:p>
        </p:txBody>
      </p:sp>
      <p:sp>
        <p:nvSpPr>
          <p:cNvPr id="6155" name="Text Box 14"/>
          <p:cNvSpPr txBox="1">
            <a:spLocks noChangeArrowheads="1"/>
          </p:cNvSpPr>
          <p:nvPr/>
        </p:nvSpPr>
        <p:spPr bwMode="auto">
          <a:xfrm rot="-5400000">
            <a:off x="2715418" y="1170782"/>
            <a:ext cx="2601913"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75000"/>
              </a:lnSpc>
            </a:pPr>
            <a:r>
              <a:rPr lang="en-US" sz="1400" b="1"/>
              <a:t>Fold induction of Luciferase/</a:t>
            </a:r>
          </a:p>
          <a:p>
            <a:pPr eaLnBrk="1" hangingPunct="1">
              <a:lnSpc>
                <a:spcPct val="75000"/>
              </a:lnSpc>
            </a:pPr>
            <a:r>
              <a:rPr lang="en-US" sz="1400" b="1"/>
              <a:t>CMV-Renilla Luciferase</a:t>
            </a:r>
          </a:p>
        </p:txBody>
      </p:sp>
      <p:grpSp>
        <p:nvGrpSpPr>
          <p:cNvPr id="6156" name="Group 15"/>
          <p:cNvGrpSpPr>
            <a:grpSpLocks/>
          </p:cNvGrpSpPr>
          <p:nvPr/>
        </p:nvGrpSpPr>
        <p:grpSpPr bwMode="auto">
          <a:xfrm>
            <a:off x="3886200" y="3200400"/>
            <a:ext cx="3049588" cy="3463925"/>
            <a:chOff x="2544" y="2112"/>
            <a:chExt cx="1921" cy="2182"/>
          </a:xfrm>
        </p:grpSpPr>
        <p:sp>
          <p:nvSpPr>
            <p:cNvPr id="6176" name="Text Box 17"/>
            <p:cNvSpPr txBox="1">
              <a:spLocks noChangeArrowheads="1"/>
            </p:cNvSpPr>
            <p:nvPr/>
          </p:nvSpPr>
          <p:spPr bwMode="auto">
            <a:xfrm rot="-3836503">
              <a:off x="3241" y="3575"/>
              <a:ext cx="390"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ERG </a:t>
              </a:r>
            </a:p>
          </p:txBody>
        </p:sp>
        <p:sp>
          <p:nvSpPr>
            <p:cNvPr id="6177" name="Text Box 18"/>
            <p:cNvSpPr txBox="1">
              <a:spLocks noChangeArrowheads="1"/>
            </p:cNvSpPr>
            <p:nvPr/>
          </p:nvSpPr>
          <p:spPr bwMode="auto">
            <a:xfrm rot="-3836503">
              <a:off x="3492" y="3642"/>
              <a:ext cx="56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ERG-V5 </a:t>
              </a:r>
            </a:p>
          </p:txBody>
        </p:sp>
        <p:sp>
          <p:nvSpPr>
            <p:cNvPr id="6178" name="Text Box 19"/>
            <p:cNvSpPr txBox="1">
              <a:spLocks noChangeArrowheads="1"/>
            </p:cNvSpPr>
            <p:nvPr/>
          </p:nvSpPr>
          <p:spPr bwMode="auto">
            <a:xfrm rot="-3836503">
              <a:off x="3685" y="3735"/>
              <a:ext cx="688"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ERG40-V5 </a:t>
              </a:r>
            </a:p>
          </p:txBody>
        </p:sp>
        <p:sp>
          <p:nvSpPr>
            <p:cNvPr id="6179" name="Text Box 21"/>
            <p:cNvSpPr txBox="1">
              <a:spLocks noChangeArrowheads="1"/>
            </p:cNvSpPr>
            <p:nvPr/>
          </p:nvSpPr>
          <p:spPr bwMode="auto">
            <a:xfrm rot="-3836503">
              <a:off x="3949" y="3778"/>
              <a:ext cx="838"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ERG-CTD-V5 </a:t>
              </a:r>
            </a:p>
          </p:txBody>
        </p:sp>
        <p:sp>
          <p:nvSpPr>
            <p:cNvPr id="6180" name="Text Box 23"/>
            <p:cNvSpPr txBox="1">
              <a:spLocks noChangeArrowheads="1"/>
            </p:cNvSpPr>
            <p:nvPr/>
          </p:nvSpPr>
          <p:spPr bwMode="auto">
            <a:xfrm rot="-5400000">
              <a:off x="1854" y="2802"/>
              <a:ext cx="1639" cy="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75000"/>
                </a:lnSpc>
              </a:pPr>
              <a:r>
                <a:rPr lang="en-US" sz="1400" b="1"/>
                <a:t>Fold induction of Luciferase/</a:t>
              </a:r>
            </a:p>
            <a:p>
              <a:pPr eaLnBrk="1" hangingPunct="1">
                <a:lnSpc>
                  <a:spcPct val="75000"/>
                </a:lnSpc>
              </a:pPr>
              <a:r>
                <a:rPr lang="en-US" sz="1400" b="1"/>
                <a:t>CMV-Renilla Luciferase</a:t>
              </a:r>
            </a:p>
          </p:txBody>
        </p:sp>
      </p:grpSp>
      <p:sp>
        <p:nvSpPr>
          <p:cNvPr id="6157" name="Text Box 24"/>
          <p:cNvSpPr txBox="1">
            <a:spLocks noChangeArrowheads="1"/>
          </p:cNvSpPr>
          <p:nvPr/>
        </p:nvSpPr>
        <p:spPr bwMode="auto">
          <a:xfrm>
            <a:off x="4953000" y="381000"/>
            <a:ext cx="1978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962 CXCR4 promoter</a:t>
            </a:r>
          </a:p>
        </p:txBody>
      </p:sp>
      <p:sp>
        <p:nvSpPr>
          <p:cNvPr id="6158" name="Text Box 25"/>
          <p:cNvSpPr txBox="1">
            <a:spLocks noChangeArrowheads="1"/>
          </p:cNvSpPr>
          <p:nvPr/>
        </p:nvSpPr>
        <p:spPr bwMode="auto">
          <a:xfrm>
            <a:off x="4897438" y="3505200"/>
            <a:ext cx="19780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899 CXCR4 promoter</a:t>
            </a:r>
          </a:p>
        </p:txBody>
      </p:sp>
      <p:sp>
        <p:nvSpPr>
          <p:cNvPr id="6159" name="Text Box 26"/>
          <p:cNvSpPr txBox="1">
            <a:spLocks noChangeArrowheads="1"/>
          </p:cNvSpPr>
          <p:nvPr/>
        </p:nvSpPr>
        <p:spPr bwMode="auto">
          <a:xfrm>
            <a:off x="381000" y="685800"/>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a:t>A</a:t>
            </a:r>
          </a:p>
        </p:txBody>
      </p:sp>
      <p:sp>
        <p:nvSpPr>
          <p:cNvPr id="6160" name="Text Box 27"/>
          <p:cNvSpPr txBox="1">
            <a:spLocks noChangeArrowheads="1"/>
          </p:cNvSpPr>
          <p:nvPr/>
        </p:nvSpPr>
        <p:spPr bwMode="auto">
          <a:xfrm>
            <a:off x="3429000" y="304800"/>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a:t>B</a:t>
            </a:r>
          </a:p>
        </p:txBody>
      </p:sp>
      <p:sp>
        <p:nvSpPr>
          <p:cNvPr id="6161" name="Text Box 28"/>
          <p:cNvSpPr txBox="1">
            <a:spLocks noChangeArrowheads="1"/>
          </p:cNvSpPr>
          <p:nvPr/>
        </p:nvSpPr>
        <p:spPr bwMode="auto">
          <a:xfrm>
            <a:off x="3505200" y="3413125"/>
            <a:ext cx="368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000" b="1"/>
              <a:t>C</a:t>
            </a:r>
          </a:p>
        </p:txBody>
      </p:sp>
      <p:pic>
        <p:nvPicPr>
          <p:cNvPr id="616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2690813"/>
            <a:ext cx="1600200" cy="157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4" name="Picture 26"/>
          <p:cNvPicPr>
            <a:picLocks noChangeAspect="1" noChangeArrowheads="1"/>
          </p:cNvPicPr>
          <p:nvPr/>
        </p:nvPicPr>
        <p:blipFill>
          <a:blip r:embed="rId6">
            <a:extLst>
              <a:ext uri="{28A0092B-C50C-407E-A947-70E740481C1C}">
                <a14:useLocalDpi xmlns:a14="http://schemas.microsoft.com/office/drawing/2010/main" val="0"/>
              </a:ext>
            </a:extLst>
          </a:blip>
          <a:srcRect l="20000"/>
          <a:stretch>
            <a:fillRect/>
          </a:stretch>
        </p:blipFill>
        <p:spPr bwMode="auto">
          <a:xfrm>
            <a:off x="762000" y="4381500"/>
            <a:ext cx="16002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5" name="TextBox 28"/>
          <p:cNvSpPr txBox="1">
            <a:spLocks noChangeArrowheads="1"/>
          </p:cNvSpPr>
          <p:nvPr/>
        </p:nvSpPr>
        <p:spPr bwMode="auto">
          <a:xfrm rot="-5400000">
            <a:off x="630237" y="1011238"/>
            <a:ext cx="186372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Topo empty</a:t>
            </a:r>
          </a:p>
          <a:p>
            <a:pPr eaLnBrk="1" hangingPunct="1"/>
            <a:endParaRPr lang="en-US" sz="1400" b="1"/>
          </a:p>
          <a:p>
            <a:pPr eaLnBrk="1" hangingPunct="1"/>
            <a:r>
              <a:rPr lang="en-US" sz="1400" b="1"/>
              <a:t>Topo ERG-Wt-V5</a:t>
            </a:r>
          </a:p>
          <a:p>
            <a:pPr eaLnBrk="1" hangingPunct="1"/>
            <a:endParaRPr lang="en-US" sz="1400" b="1"/>
          </a:p>
          <a:p>
            <a:pPr eaLnBrk="1" hangingPunct="1"/>
            <a:r>
              <a:rPr lang="en-US" sz="1400" b="1"/>
              <a:t>Topo ERG-40-V5</a:t>
            </a:r>
          </a:p>
          <a:p>
            <a:pPr eaLnBrk="1" hangingPunct="1"/>
            <a:endParaRPr lang="en-US" sz="1400" b="1"/>
          </a:p>
          <a:p>
            <a:pPr eaLnBrk="1" hangingPunct="1"/>
            <a:r>
              <a:rPr lang="en-US" sz="1400" b="1"/>
              <a:t>Topo ERG-CTD-V5</a:t>
            </a:r>
          </a:p>
        </p:txBody>
      </p:sp>
      <p:cxnSp>
        <p:nvCxnSpPr>
          <p:cNvPr id="31" name="Straight Arrow Connector 30"/>
          <p:cNvCxnSpPr/>
          <p:nvPr/>
        </p:nvCxnSpPr>
        <p:spPr>
          <a:xfrm>
            <a:off x="457200" y="2971800"/>
            <a:ext cx="2286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3" name="Straight Arrow Connector 32"/>
          <p:cNvCxnSpPr/>
          <p:nvPr/>
        </p:nvCxnSpPr>
        <p:spPr>
          <a:xfrm>
            <a:off x="457200" y="3429000"/>
            <a:ext cx="2286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5" name="Straight Arrow Connector 34"/>
          <p:cNvCxnSpPr/>
          <p:nvPr/>
        </p:nvCxnSpPr>
        <p:spPr>
          <a:xfrm>
            <a:off x="457200" y="3581400"/>
            <a:ext cx="2286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7" name="Straight Arrow Connector 36"/>
          <p:cNvCxnSpPr/>
          <p:nvPr/>
        </p:nvCxnSpPr>
        <p:spPr>
          <a:xfrm>
            <a:off x="457200" y="3962400"/>
            <a:ext cx="2286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170" name="TextBox 37"/>
          <p:cNvSpPr txBox="1">
            <a:spLocks noChangeArrowheads="1"/>
          </p:cNvSpPr>
          <p:nvPr/>
        </p:nvSpPr>
        <p:spPr bwMode="auto">
          <a:xfrm>
            <a:off x="92075" y="2357438"/>
            <a:ext cx="568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a:t> MW</a:t>
            </a:r>
          </a:p>
          <a:p>
            <a:pPr eaLnBrk="1" hangingPunct="1"/>
            <a:r>
              <a:rPr lang="en-US" sz="1200" b="1"/>
              <a:t>(kDa)</a:t>
            </a:r>
          </a:p>
        </p:txBody>
      </p:sp>
      <p:sp>
        <p:nvSpPr>
          <p:cNvPr id="6171" name="TextBox 38"/>
          <p:cNvSpPr txBox="1">
            <a:spLocks noChangeArrowheads="1"/>
          </p:cNvSpPr>
          <p:nvPr/>
        </p:nvSpPr>
        <p:spPr bwMode="auto">
          <a:xfrm>
            <a:off x="179388" y="2819400"/>
            <a:ext cx="354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a:t>82</a:t>
            </a:r>
          </a:p>
        </p:txBody>
      </p:sp>
      <p:sp>
        <p:nvSpPr>
          <p:cNvPr id="6172" name="TextBox 39"/>
          <p:cNvSpPr txBox="1">
            <a:spLocks noChangeArrowheads="1"/>
          </p:cNvSpPr>
          <p:nvPr/>
        </p:nvSpPr>
        <p:spPr bwMode="auto">
          <a:xfrm>
            <a:off x="179388" y="3200400"/>
            <a:ext cx="354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a:t>64</a:t>
            </a:r>
          </a:p>
        </p:txBody>
      </p:sp>
      <p:sp>
        <p:nvSpPr>
          <p:cNvPr id="6173" name="TextBox 40"/>
          <p:cNvSpPr txBox="1">
            <a:spLocks noChangeArrowheads="1"/>
          </p:cNvSpPr>
          <p:nvPr/>
        </p:nvSpPr>
        <p:spPr bwMode="auto">
          <a:xfrm>
            <a:off x="179388" y="3429000"/>
            <a:ext cx="354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a:t>49</a:t>
            </a:r>
          </a:p>
        </p:txBody>
      </p:sp>
      <p:sp>
        <p:nvSpPr>
          <p:cNvPr id="6174" name="TextBox 41"/>
          <p:cNvSpPr txBox="1">
            <a:spLocks noChangeArrowheads="1"/>
          </p:cNvSpPr>
          <p:nvPr/>
        </p:nvSpPr>
        <p:spPr bwMode="auto">
          <a:xfrm>
            <a:off x="179388" y="3810000"/>
            <a:ext cx="354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b="1"/>
              <a:t>37</a:t>
            </a:r>
          </a:p>
        </p:txBody>
      </p:sp>
      <p:sp>
        <p:nvSpPr>
          <p:cNvPr id="6175" name="Text Box 8"/>
          <p:cNvSpPr txBox="1">
            <a:spLocks noChangeArrowheads="1"/>
          </p:cNvSpPr>
          <p:nvPr/>
        </p:nvSpPr>
        <p:spPr bwMode="auto">
          <a:xfrm rot="-3836503">
            <a:off x="3983832" y="5853906"/>
            <a:ext cx="12334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 Topo empty</a:t>
            </a:r>
          </a:p>
        </p:txBody>
      </p:sp>
      <p:sp>
        <p:nvSpPr>
          <p:cNvPr id="38" name="TextBox 9"/>
          <p:cNvSpPr txBox="1">
            <a:spLocks noChangeArrowheads="1"/>
          </p:cNvSpPr>
          <p:nvPr/>
        </p:nvSpPr>
        <p:spPr bwMode="auto">
          <a:xfrm>
            <a:off x="92075" y="133350"/>
            <a:ext cx="24288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Supplemental figure </a:t>
            </a:r>
            <a:r>
              <a:rPr lang="en-US" dirty="0" smtClean="0"/>
              <a:t>3</a:t>
            </a:r>
            <a:endParaRPr lang="en-US" dirty="0"/>
          </a:p>
        </p:txBody>
      </p:sp>
    </p:spTree>
    <p:extLst>
      <p:ext uri="{BB962C8B-B14F-4D97-AF65-F5344CB8AC3E}">
        <p14:creationId xmlns:p14="http://schemas.microsoft.com/office/powerpoint/2010/main" val="2938309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8"/>
          <p:cNvGrpSpPr>
            <a:grpSpLocks/>
          </p:cNvGrpSpPr>
          <p:nvPr/>
        </p:nvGrpSpPr>
        <p:grpSpPr bwMode="auto">
          <a:xfrm>
            <a:off x="2127250" y="1676400"/>
            <a:ext cx="4933950" cy="3200400"/>
            <a:chOff x="2127647" y="1676400"/>
            <a:chExt cx="4933528" cy="3200400"/>
          </a:xfrm>
        </p:grpSpPr>
        <p:pic>
          <p:nvPicPr>
            <p:cNvPr id="11268"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1676400"/>
              <a:ext cx="3891857"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269" name="TextBox 3"/>
            <p:cNvSpPr txBox="1">
              <a:spLocks noChangeArrowheads="1"/>
            </p:cNvSpPr>
            <p:nvPr/>
          </p:nvSpPr>
          <p:spPr bwMode="auto">
            <a:xfrm>
              <a:off x="2259861" y="4279490"/>
              <a:ext cx="480131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R1881 (nM)      0	     5             0              5	</a:t>
              </a:r>
            </a:p>
          </p:txBody>
        </p:sp>
        <p:cxnSp>
          <p:nvCxnSpPr>
            <p:cNvPr id="6" name="Straight Connector 5"/>
            <p:cNvCxnSpPr/>
            <p:nvPr/>
          </p:nvCxnSpPr>
          <p:spPr>
            <a:xfrm>
              <a:off x="3276899" y="4572000"/>
              <a:ext cx="1336561" cy="0"/>
            </a:xfrm>
            <a:prstGeom prst="line">
              <a:avLst/>
            </a:prstGeom>
            <a:ln w="28575"/>
          </p:spPr>
          <p:style>
            <a:lnRef idx="1">
              <a:schemeClr val="dk1"/>
            </a:lnRef>
            <a:fillRef idx="0">
              <a:schemeClr val="dk1"/>
            </a:fillRef>
            <a:effectRef idx="0">
              <a:schemeClr val="dk1"/>
            </a:effectRef>
            <a:fontRef idx="minor">
              <a:schemeClr val="tx1"/>
            </a:fontRef>
          </p:style>
        </p:cxnSp>
        <p:sp>
          <p:nvSpPr>
            <p:cNvPr id="11271" name="TextBox 6"/>
            <p:cNvSpPr txBox="1">
              <a:spLocks noChangeArrowheads="1"/>
            </p:cNvSpPr>
            <p:nvPr/>
          </p:nvSpPr>
          <p:spPr bwMode="auto">
            <a:xfrm>
              <a:off x="3276600" y="4569023"/>
              <a:ext cx="127951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ARR2Pb-Luc</a:t>
              </a:r>
            </a:p>
          </p:txBody>
        </p:sp>
        <p:sp>
          <p:nvSpPr>
            <p:cNvPr id="11272" name="TextBox 13"/>
            <p:cNvSpPr txBox="1">
              <a:spLocks noChangeArrowheads="1"/>
            </p:cNvSpPr>
            <p:nvPr/>
          </p:nvSpPr>
          <p:spPr bwMode="auto">
            <a:xfrm>
              <a:off x="4824842" y="4569023"/>
              <a:ext cx="172835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b="1"/>
                <a:t>ARR2Pb-ERG-Luc</a:t>
              </a:r>
            </a:p>
          </p:txBody>
        </p:sp>
        <p:cxnSp>
          <p:nvCxnSpPr>
            <p:cNvPr id="15" name="Straight Connector 14"/>
            <p:cNvCxnSpPr/>
            <p:nvPr/>
          </p:nvCxnSpPr>
          <p:spPr>
            <a:xfrm>
              <a:off x="4988077" y="4572000"/>
              <a:ext cx="1336561" cy="0"/>
            </a:xfrm>
            <a:prstGeom prst="line">
              <a:avLst/>
            </a:prstGeom>
            <a:ln w="28575"/>
          </p:spPr>
          <p:style>
            <a:lnRef idx="1">
              <a:schemeClr val="dk1"/>
            </a:lnRef>
            <a:fillRef idx="0">
              <a:schemeClr val="dk1"/>
            </a:fillRef>
            <a:effectRef idx="0">
              <a:schemeClr val="dk1"/>
            </a:effectRef>
            <a:fontRef idx="minor">
              <a:schemeClr val="tx1"/>
            </a:fontRef>
          </p:style>
        </p:cxnSp>
        <p:sp>
          <p:nvSpPr>
            <p:cNvPr id="11274" name="TextBox 7"/>
            <p:cNvSpPr txBox="1">
              <a:spLocks noChangeArrowheads="1"/>
            </p:cNvSpPr>
            <p:nvPr/>
          </p:nvSpPr>
          <p:spPr bwMode="auto">
            <a:xfrm rot="-5400000">
              <a:off x="1436592" y="2664023"/>
              <a:ext cx="1997663"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b="1"/>
                <a:t>Normaliszed gene </a:t>
              </a:r>
            </a:p>
            <a:p>
              <a:pPr eaLnBrk="1" hangingPunct="1"/>
              <a:r>
                <a:rPr lang="en-US" sz="1600" b="1"/>
                <a:t>expression (folds</a:t>
              </a:r>
              <a:r>
                <a:rPr lang="en-US"/>
                <a:t>)</a:t>
              </a:r>
            </a:p>
          </p:txBody>
        </p:sp>
      </p:grpSp>
      <p:sp>
        <p:nvSpPr>
          <p:cNvPr id="11267" name="TextBox 9"/>
          <p:cNvSpPr txBox="1">
            <a:spLocks noChangeArrowheads="1"/>
          </p:cNvSpPr>
          <p:nvPr/>
        </p:nvSpPr>
        <p:spPr bwMode="auto">
          <a:xfrm>
            <a:off x="609600" y="544513"/>
            <a:ext cx="24288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Supplemental figure </a:t>
            </a:r>
            <a:r>
              <a:rPr lang="en-US" dirty="0"/>
              <a:t>4</a:t>
            </a:r>
            <a:endParaRPr lang="en-US" dirty="0"/>
          </a:p>
        </p:txBody>
      </p:sp>
    </p:spTree>
    <p:extLst>
      <p:ext uri="{BB962C8B-B14F-4D97-AF65-F5344CB8AC3E}">
        <p14:creationId xmlns:p14="http://schemas.microsoft.com/office/powerpoint/2010/main" val="1142560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533400"/>
            <a:ext cx="8839200" cy="3227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733800"/>
            <a:ext cx="8799513" cy="299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292" name="TextBox 5"/>
          <p:cNvSpPr txBox="1">
            <a:spLocks noChangeArrowheads="1"/>
          </p:cNvSpPr>
          <p:nvPr/>
        </p:nvSpPr>
        <p:spPr bwMode="auto">
          <a:xfrm>
            <a:off x="381000" y="163513"/>
            <a:ext cx="242887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Supplemental figure </a:t>
            </a:r>
            <a:r>
              <a:rPr lang="en-US" dirty="0" smtClean="0"/>
              <a:t>5</a:t>
            </a:r>
            <a:endParaRPr lang="en-US" dirty="0"/>
          </a:p>
          <a:p>
            <a:pPr eaLnBrk="1" hangingPunct="1"/>
            <a:endParaRPr lang="en-US" dirty="0"/>
          </a:p>
        </p:txBody>
      </p:sp>
    </p:spTree>
    <p:extLst>
      <p:ext uri="{BB962C8B-B14F-4D97-AF65-F5344CB8AC3E}">
        <p14:creationId xmlns:p14="http://schemas.microsoft.com/office/powerpoint/2010/main" val="2533384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905000" y="1371600"/>
          <a:ext cx="4648200" cy="4616451"/>
        </p:xfrm>
        <a:graphic>
          <a:graphicData uri="http://schemas.openxmlformats.org/drawingml/2006/table">
            <a:tbl>
              <a:tblPr>
                <a:tableStyleId>{5C22544A-7EE6-4342-B048-85BDC9FD1C3A}</a:tableStyleId>
              </a:tblPr>
              <a:tblGrid>
                <a:gridCol w="471859"/>
                <a:gridCol w="2459286"/>
                <a:gridCol w="1717055"/>
              </a:tblGrid>
              <a:tr h="435810">
                <a:tc>
                  <a:txBody>
                    <a:bodyPr/>
                    <a:lstStyle/>
                    <a:p>
                      <a:pPr algn="l" fontAlgn="b"/>
                      <a:endParaRPr lang="en-US" sz="1000" b="0" i="0" u="none" strike="noStrike" dirty="0">
                        <a:solidFill>
                          <a:srgbClr val="000000"/>
                        </a:solidFill>
                        <a:effectLst/>
                        <a:latin typeface="Calibri"/>
                      </a:endParaRPr>
                    </a:p>
                  </a:txBody>
                  <a:tcPr marL="9088" marR="9088" marT="9088" marB="0" anchor="b"/>
                </a:tc>
                <a:tc>
                  <a:txBody>
                    <a:bodyPr/>
                    <a:lstStyle/>
                    <a:p>
                      <a:pPr algn="ctr" fontAlgn="b"/>
                      <a:r>
                        <a:rPr lang="en-US" sz="1400" u="none" strike="noStrike" dirty="0">
                          <a:effectLst/>
                        </a:rPr>
                        <a:t>Primer sequence</a:t>
                      </a:r>
                      <a:endParaRPr lang="en-US" sz="1400" b="1" i="0" u="none" strike="noStrike" dirty="0">
                        <a:solidFill>
                          <a:srgbClr val="000000"/>
                        </a:solidFill>
                        <a:effectLst/>
                        <a:latin typeface="Calibri"/>
                      </a:endParaRPr>
                    </a:p>
                  </a:txBody>
                  <a:tcPr marL="9088" marR="9088" marT="9088" marB="0" anchor="b"/>
                </a:tc>
                <a:tc>
                  <a:txBody>
                    <a:bodyPr/>
                    <a:lstStyle/>
                    <a:p>
                      <a:pPr algn="ctr" fontAlgn="b"/>
                      <a:r>
                        <a:rPr lang="en-US" sz="1400" u="none" strike="noStrike" dirty="0">
                          <a:effectLst/>
                        </a:rPr>
                        <a:t>Position in CXCR4 promoter</a:t>
                      </a:r>
                      <a:endParaRPr lang="en-US" sz="1400" b="1" i="0" u="none" strike="noStrike" dirty="0">
                        <a:solidFill>
                          <a:srgbClr val="000000"/>
                        </a:solidFill>
                        <a:effectLst/>
                        <a:latin typeface="Calibri"/>
                      </a:endParaRPr>
                    </a:p>
                  </a:txBody>
                  <a:tcPr marL="9088" marR="9088" marT="9088" marB="0" anchor="b"/>
                </a:tc>
              </a:tr>
              <a:tr h="181767">
                <a:tc>
                  <a:txBody>
                    <a:bodyPr/>
                    <a:lstStyle/>
                    <a:p>
                      <a:pPr algn="ctr" fontAlgn="b"/>
                      <a:r>
                        <a:rPr lang="en-US" sz="1000" u="none" strike="noStrike">
                          <a:effectLst/>
                        </a:rPr>
                        <a:t>1</a:t>
                      </a:r>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dirty="0">
                          <a:effectLst/>
                        </a:rPr>
                        <a:t>5' AAT GCG GGC CTT GTC TGG TTC 3'</a:t>
                      </a:r>
                      <a:endParaRPr lang="en-US" sz="1000" b="0" i="0" u="none" strike="noStrike" dirty="0">
                        <a:solidFill>
                          <a:srgbClr val="000000"/>
                        </a:solidFill>
                        <a:effectLst/>
                        <a:latin typeface="Calibri"/>
                      </a:endParaRPr>
                    </a:p>
                  </a:txBody>
                  <a:tcPr marL="9088" marR="9088" marT="9088" marB="0" anchor="b"/>
                </a:tc>
                <a:tc>
                  <a:txBody>
                    <a:bodyPr/>
                    <a:lstStyle/>
                    <a:p>
                      <a:pPr algn="ctr" fontAlgn="b"/>
                      <a:r>
                        <a:rPr lang="en-US" sz="1000" u="none" strike="noStrike">
                          <a:effectLst/>
                        </a:rPr>
                        <a:t>912 - 932</a:t>
                      </a:r>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3' TTA CGC CCG GAA CAG ACC AAG 5'</a:t>
                      </a:r>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r>
                        <a:rPr lang="en-US" sz="1000" u="none" strike="noStrike">
                          <a:effectLst/>
                        </a:rPr>
                        <a:t>2</a:t>
                      </a:r>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5' CCC AAC  GCC TAG AAC AGT GCG 3'</a:t>
                      </a:r>
                      <a:endParaRPr lang="en-US" sz="1000" b="0" i="0" u="none" strike="noStrike">
                        <a:solidFill>
                          <a:srgbClr val="000000"/>
                        </a:solidFill>
                        <a:effectLst/>
                        <a:latin typeface="Calibri"/>
                      </a:endParaRPr>
                    </a:p>
                  </a:txBody>
                  <a:tcPr marL="9088" marR="9088" marT="9088" marB="0" anchor="b"/>
                </a:tc>
                <a:tc>
                  <a:txBody>
                    <a:bodyPr/>
                    <a:lstStyle/>
                    <a:p>
                      <a:pPr algn="ctr" fontAlgn="b"/>
                      <a:r>
                        <a:rPr lang="en-US" sz="1000" u="none" strike="noStrike">
                          <a:effectLst/>
                        </a:rPr>
                        <a:t>871 - 891</a:t>
                      </a:r>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3' GGG TTG CGG ATC TTG TCA CGC 5'</a:t>
                      </a:r>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r>
                        <a:rPr lang="en-US" sz="1000" u="none" strike="noStrike">
                          <a:effectLst/>
                        </a:rPr>
                        <a:t>3</a:t>
                      </a:r>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5' CAG TTC GTC CTT CTA TAA ATA 3'</a:t>
                      </a:r>
                      <a:endParaRPr lang="en-US" sz="1000" b="0" i="0" u="none" strike="noStrike">
                        <a:solidFill>
                          <a:srgbClr val="000000"/>
                        </a:solidFill>
                        <a:effectLst/>
                        <a:latin typeface="Calibri"/>
                      </a:endParaRPr>
                    </a:p>
                  </a:txBody>
                  <a:tcPr marL="9088" marR="9088" marT="9088" marB="0" anchor="b"/>
                </a:tc>
                <a:tc>
                  <a:txBody>
                    <a:bodyPr/>
                    <a:lstStyle/>
                    <a:p>
                      <a:pPr algn="ctr" fontAlgn="b"/>
                      <a:r>
                        <a:rPr lang="en-US" sz="1000" u="none" strike="noStrike">
                          <a:effectLst/>
                        </a:rPr>
                        <a:t>843 - 863</a:t>
                      </a:r>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r>
                        <a:rPr lang="sv-SE" sz="1000" u="none" strike="noStrike">
                          <a:effectLst/>
                        </a:rPr>
                        <a:t>3' GTC AAG CAG GAA GAT ATT TAT 5'</a:t>
                      </a:r>
                      <a:endParaRPr lang="sv-SE"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r>
                        <a:rPr lang="en-US" sz="1000" u="none" strike="noStrike">
                          <a:effectLst/>
                        </a:rPr>
                        <a:t>4</a:t>
                      </a:r>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5' CAT ACT TTT AGG ATA ATA AAG 3'</a:t>
                      </a:r>
                      <a:endParaRPr lang="en-US" sz="1000" b="0" i="0" u="none" strike="noStrike">
                        <a:solidFill>
                          <a:srgbClr val="000000"/>
                        </a:solidFill>
                        <a:effectLst/>
                        <a:latin typeface="Calibri"/>
                      </a:endParaRPr>
                    </a:p>
                  </a:txBody>
                  <a:tcPr marL="9088" marR="9088" marT="9088" marB="0" anchor="b"/>
                </a:tc>
                <a:tc>
                  <a:txBody>
                    <a:bodyPr/>
                    <a:lstStyle/>
                    <a:p>
                      <a:pPr algn="ctr" fontAlgn="b"/>
                      <a:r>
                        <a:rPr lang="en-US" sz="1000" u="none" strike="noStrike">
                          <a:effectLst/>
                        </a:rPr>
                        <a:t>694 - 794</a:t>
                      </a:r>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3' GTA TGA AAA TCC TAT TAT TTC 5'</a:t>
                      </a:r>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r>
                        <a:rPr lang="en-US" sz="1000" u="none" strike="noStrike">
                          <a:effectLst/>
                        </a:rPr>
                        <a:t>5</a:t>
                      </a:r>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5' TCC TCC GAA GGA AGG ATC TTT 3'</a:t>
                      </a:r>
                      <a:endParaRPr lang="en-US" sz="1000" b="0" i="0" u="none" strike="noStrike">
                        <a:solidFill>
                          <a:srgbClr val="000000"/>
                        </a:solidFill>
                        <a:effectLst/>
                        <a:latin typeface="Calibri"/>
                      </a:endParaRPr>
                    </a:p>
                  </a:txBody>
                  <a:tcPr marL="9088" marR="9088" marT="9088" marB="0" anchor="b"/>
                </a:tc>
                <a:tc>
                  <a:txBody>
                    <a:bodyPr/>
                    <a:lstStyle/>
                    <a:p>
                      <a:pPr algn="ctr" fontAlgn="b"/>
                      <a:r>
                        <a:rPr lang="en-US" sz="1000" u="none" strike="noStrike">
                          <a:effectLst/>
                        </a:rPr>
                        <a:t>509 - 529</a:t>
                      </a:r>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3' AGG AGG CTT CCT TCC TAG AAA 5'</a:t>
                      </a:r>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r>
                        <a:rPr lang="en-US" sz="1000" u="none" strike="noStrike">
                          <a:effectLst/>
                        </a:rPr>
                        <a:t>6</a:t>
                      </a:r>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5' GCA TTG CCG CCT ACT GGT TGG 3'</a:t>
                      </a:r>
                      <a:endParaRPr lang="en-US" sz="1000" b="0" i="0" u="none" strike="noStrike">
                        <a:solidFill>
                          <a:srgbClr val="000000"/>
                        </a:solidFill>
                        <a:effectLst/>
                        <a:latin typeface="Calibri"/>
                      </a:endParaRPr>
                    </a:p>
                  </a:txBody>
                  <a:tcPr marL="9088" marR="9088" marT="9088" marB="0" anchor="b"/>
                </a:tc>
                <a:tc>
                  <a:txBody>
                    <a:bodyPr/>
                    <a:lstStyle/>
                    <a:p>
                      <a:pPr algn="ctr" fontAlgn="b"/>
                      <a:r>
                        <a:rPr lang="en-US" sz="1000" u="none" strike="noStrike">
                          <a:effectLst/>
                        </a:rPr>
                        <a:t>409 - 429</a:t>
                      </a:r>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3' CGT AAC GGC GGA TGA CCA ACC 5'</a:t>
                      </a:r>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r>
                        <a:rPr lang="en-US" sz="1000" u="none" strike="noStrike">
                          <a:effectLst/>
                        </a:rPr>
                        <a:t>7</a:t>
                      </a:r>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5' TCA AAC TTA GGA AAT GCC TCT 3'</a:t>
                      </a:r>
                      <a:endParaRPr lang="en-US" sz="1000" b="0" i="0" u="none" strike="noStrike">
                        <a:solidFill>
                          <a:srgbClr val="000000"/>
                        </a:solidFill>
                        <a:effectLst/>
                        <a:latin typeface="Calibri"/>
                      </a:endParaRPr>
                    </a:p>
                  </a:txBody>
                  <a:tcPr marL="9088" marR="9088" marT="9088" marB="0" anchor="b"/>
                </a:tc>
                <a:tc>
                  <a:txBody>
                    <a:bodyPr/>
                    <a:lstStyle/>
                    <a:p>
                      <a:pPr algn="ctr" fontAlgn="b"/>
                      <a:r>
                        <a:rPr lang="en-US" sz="1000" u="none" strike="noStrike">
                          <a:effectLst/>
                        </a:rPr>
                        <a:t>228 - 248</a:t>
                      </a:r>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3' AGT TTG AAT CCT TTA CGG AGA 5'</a:t>
                      </a:r>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endParaRPr lang="en-US" sz="1000" b="0" i="0" u="none" strike="noStrike">
                        <a:solidFill>
                          <a:srgbClr val="000000"/>
                        </a:solidFill>
                        <a:effectLst/>
                        <a:latin typeface="Calibri"/>
                      </a:endParaRPr>
                    </a:p>
                  </a:txBody>
                  <a:tcPr marL="9088" marR="9088" marT="9088" marB="0" anchor="b"/>
                </a:tc>
                <a:tc>
                  <a:txBody>
                    <a:bodyPr/>
                    <a:lstStyle/>
                    <a:p>
                      <a:pPr algn="ctr" fontAlgn="b"/>
                      <a:endParaRPr lang="en-US" sz="1000" b="0" i="0" u="none" strike="noStrike">
                        <a:solidFill>
                          <a:srgbClr val="000000"/>
                        </a:solidFill>
                        <a:effectLst/>
                        <a:latin typeface="Calibri"/>
                      </a:endParaRPr>
                    </a:p>
                  </a:txBody>
                  <a:tcPr marL="9088" marR="9088" marT="9088" marB="0" anchor="b"/>
                </a:tc>
              </a:tr>
              <a:tr h="181767">
                <a:tc>
                  <a:txBody>
                    <a:bodyPr/>
                    <a:lstStyle/>
                    <a:p>
                      <a:pPr algn="ctr" fontAlgn="b"/>
                      <a:r>
                        <a:rPr lang="en-US" sz="1000" u="none" strike="noStrike">
                          <a:effectLst/>
                        </a:rPr>
                        <a:t>8</a:t>
                      </a:r>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5' TGC GCC CTC CTT CCT CGC GTC 3'</a:t>
                      </a:r>
                      <a:endParaRPr lang="en-US" sz="1000" b="0" i="0" u="none" strike="noStrike">
                        <a:solidFill>
                          <a:srgbClr val="000000"/>
                        </a:solidFill>
                        <a:effectLst/>
                        <a:latin typeface="Calibri"/>
                      </a:endParaRPr>
                    </a:p>
                  </a:txBody>
                  <a:tcPr marL="9088" marR="9088" marT="9088" marB="0" anchor="b"/>
                </a:tc>
                <a:tc>
                  <a:txBody>
                    <a:bodyPr/>
                    <a:lstStyle/>
                    <a:p>
                      <a:pPr algn="ctr" fontAlgn="b"/>
                      <a:r>
                        <a:rPr lang="en-US" sz="1000" u="none" strike="noStrike">
                          <a:effectLst/>
                        </a:rPr>
                        <a:t>112 - 132</a:t>
                      </a:r>
                      <a:endParaRPr lang="en-US" sz="1000" b="0" i="0" u="none" strike="noStrike">
                        <a:solidFill>
                          <a:srgbClr val="000000"/>
                        </a:solidFill>
                        <a:effectLst/>
                        <a:latin typeface="Calibri"/>
                      </a:endParaRPr>
                    </a:p>
                  </a:txBody>
                  <a:tcPr marL="9088" marR="9088" marT="9088" marB="0" anchor="b"/>
                </a:tc>
              </a:tr>
              <a:tr h="181767">
                <a:tc>
                  <a:txBody>
                    <a:bodyPr/>
                    <a:lstStyle/>
                    <a:p>
                      <a:pPr algn="ctr" fontAlgn="b"/>
                      <a:endParaRPr lang="en-US" sz="1000" b="0" i="0" u="none" strike="noStrike">
                        <a:solidFill>
                          <a:srgbClr val="000000"/>
                        </a:solidFill>
                        <a:effectLst/>
                        <a:latin typeface="Calibri"/>
                      </a:endParaRPr>
                    </a:p>
                  </a:txBody>
                  <a:tcPr marL="9088" marR="9088" marT="9088" marB="0" anchor="b"/>
                </a:tc>
                <a:tc>
                  <a:txBody>
                    <a:bodyPr/>
                    <a:lstStyle/>
                    <a:p>
                      <a:pPr algn="l" fontAlgn="b"/>
                      <a:r>
                        <a:rPr lang="en-US" sz="1000" u="none" strike="noStrike">
                          <a:effectLst/>
                        </a:rPr>
                        <a:t>3' ACG CGG GAG GAA GGA GCG CAG 5'</a:t>
                      </a:r>
                      <a:endParaRPr lang="en-US" sz="1000" b="0" i="0" u="none" strike="noStrike">
                        <a:solidFill>
                          <a:srgbClr val="000000"/>
                        </a:solidFill>
                        <a:effectLst/>
                        <a:latin typeface="Calibri"/>
                      </a:endParaRPr>
                    </a:p>
                  </a:txBody>
                  <a:tcPr marL="9088" marR="9088" marT="9088" marB="0" anchor="b"/>
                </a:tc>
                <a:tc>
                  <a:txBody>
                    <a:bodyPr/>
                    <a:lstStyle/>
                    <a:p>
                      <a:pPr algn="l" fontAlgn="b"/>
                      <a:endParaRPr lang="en-US" sz="1000" b="0" i="0" u="none" strike="noStrike" dirty="0">
                        <a:solidFill>
                          <a:srgbClr val="000000"/>
                        </a:solidFill>
                        <a:effectLst/>
                        <a:latin typeface="Calibri"/>
                      </a:endParaRPr>
                    </a:p>
                  </a:txBody>
                  <a:tcPr marL="9088" marR="9088" marT="9088" marB="0" anchor="b"/>
                </a:tc>
              </a:tr>
            </a:tbl>
          </a:graphicData>
        </a:graphic>
      </p:graphicFrame>
      <p:sp>
        <p:nvSpPr>
          <p:cNvPr id="13416" name="TextBox 5"/>
          <p:cNvSpPr txBox="1">
            <a:spLocks noChangeArrowheads="1"/>
          </p:cNvSpPr>
          <p:nvPr/>
        </p:nvSpPr>
        <p:spPr bwMode="auto">
          <a:xfrm>
            <a:off x="990600" y="685800"/>
            <a:ext cx="9286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Table 1</a:t>
            </a:r>
          </a:p>
        </p:txBody>
      </p:sp>
    </p:spTree>
    <p:extLst>
      <p:ext uri="{BB962C8B-B14F-4D97-AF65-F5344CB8AC3E}">
        <p14:creationId xmlns:p14="http://schemas.microsoft.com/office/powerpoint/2010/main" val="3099062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944643980"/>
              </p:ext>
            </p:extLst>
          </p:nvPr>
        </p:nvGraphicFramePr>
        <p:xfrm>
          <a:off x="1524000" y="838200"/>
          <a:ext cx="5715000" cy="4793910"/>
        </p:xfrm>
        <a:graphic>
          <a:graphicData uri="http://schemas.openxmlformats.org/drawingml/2006/table">
            <a:tbl>
              <a:tblPr>
                <a:tableStyleId>{5C22544A-7EE6-4342-B048-85BDC9FD1C3A}</a:tableStyleId>
              </a:tblPr>
              <a:tblGrid>
                <a:gridCol w="1143000"/>
                <a:gridCol w="2209800"/>
                <a:gridCol w="2362200"/>
              </a:tblGrid>
              <a:tr h="435810">
                <a:tc>
                  <a:txBody>
                    <a:bodyPr/>
                    <a:lstStyle/>
                    <a:p>
                      <a:pPr algn="ctr" fontAlgn="b"/>
                      <a:r>
                        <a:rPr lang="en-US" sz="1100" b="1" i="0" u="none" strike="noStrike" dirty="0">
                          <a:solidFill>
                            <a:srgbClr val="000000"/>
                          </a:solidFill>
                          <a:effectLst/>
                          <a:latin typeface="Calibri"/>
                        </a:rPr>
                        <a:t>Name of Gene</a:t>
                      </a:r>
                    </a:p>
                  </a:txBody>
                  <a:tcPr marL="9525" marR="9525" marT="9525" marB="0" anchor="ctr"/>
                </a:tc>
                <a:tc>
                  <a:txBody>
                    <a:bodyPr/>
                    <a:lstStyle/>
                    <a:p>
                      <a:pPr algn="ctr" fontAlgn="ctr"/>
                      <a:r>
                        <a:rPr lang="en-US" sz="1100" b="1" i="0" u="none" strike="noStrike" dirty="0">
                          <a:solidFill>
                            <a:srgbClr val="000000"/>
                          </a:solidFill>
                          <a:effectLst/>
                          <a:latin typeface="Calibri"/>
                        </a:rPr>
                        <a:t>Forward Primer Sequence</a:t>
                      </a:r>
                    </a:p>
                  </a:txBody>
                  <a:tcPr marL="9525" marR="9525" marT="9525" marB="0" anchor="ctr"/>
                </a:tc>
                <a:tc>
                  <a:txBody>
                    <a:bodyPr/>
                    <a:lstStyle/>
                    <a:p>
                      <a:pPr algn="ctr" fontAlgn="ctr"/>
                      <a:r>
                        <a:rPr lang="en-US" sz="1100" b="1" i="0" u="none" strike="noStrike" dirty="0">
                          <a:solidFill>
                            <a:srgbClr val="000000"/>
                          </a:solidFill>
                          <a:effectLst/>
                          <a:latin typeface="Calibri"/>
                        </a:rPr>
                        <a:t>Reverse Primer Sequence</a:t>
                      </a:r>
                    </a:p>
                  </a:txBody>
                  <a:tcPr marL="9525" marR="9525" marT="9525" marB="0" anchor="ctr"/>
                </a:tc>
              </a:tr>
              <a:tr h="435810">
                <a:tc>
                  <a:txBody>
                    <a:bodyPr/>
                    <a:lstStyle/>
                    <a:p>
                      <a:pPr algn="ctr" fontAlgn="b"/>
                      <a:r>
                        <a:rPr lang="en-US" sz="1100" b="1" i="0" u="none" strike="noStrike" dirty="0">
                          <a:solidFill>
                            <a:srgbClr val="000000"/>
                          </a:solidFill>
                          <a:effectLst/>
                          <a:latin typeface="Calibri"/>
                        </a:rPr>
                        <a:t>ERG</a:t>
                      </a:r>
                    </a:p>
                  </a:txBody>
                  <a:tcPr marL="9525" marR="9525" marT="9525" marB="0" anchor="ctr"/>
                </a:tc>
                <a:tc>
                  <a:txBody>
                    <a:bodyPr/>
                    <a:lstStyle/>
                    <a:p>
                      <a:pPr algn="ctr" fontAlgn="ctr"/>
                      <a:r>
                        <a:rPr lang="en-US" sz="1000" b="0" i="0" u="none" strike="noStrike">
                          <a:solidFill>
                            <a:srgbClr val="000000"/>
                          </a:solidFill>
                          <a:effectLst/>
                          <a:latin typeface="Times New Roman"/>
                        </a:rPr>
                        <a:t>AACGAGCGCAGAGTTATCGT</a:t>
                      </a:r>
                    </a:p>
                  </a:txBody>
                  <a:tcPr marL="9525" marR="9525" marT="9525" marB="0" anchor="ctr"/>
                </a:tc>
                <a:tc>
                  <a:txBody>
                    <a:bodyPr/>
                    <a:lstStyle/>
                    <a:p>
                      <a:pPr algn="ctr" fontAlgn="ctr"/>
                      <a:r>
                        <a:rPr lang="en-US" sz="1000" b="0" i="0" u="none" strike="noStrike">
                          <a:solidFill>
                            <a:srgbClr val="000000"/>
                          </a:solidFill>
                          <a:effectLst/>
                          <a:latin typeface="Times New Roman"/>
                        </a:rPr>
                        <a:t>GTGAGCCTCTGGAAGTCGTC</a:t>
                      </a:r>
                    </a:p>
                  </a:txBody>
                  <a:tcPr marL="9525" marR="9525" marT="9525" marB="0" anchor="ctr"/>
                </a:tc>
              </a:tr>
              <a:tr h="435810">
                <a:tc>
                  <a:txBody>
                    <a:bodyPr/>
                    <a:lstStyle/>
                    <a:p>
                      <a:pPr algn="ctr" fontAlgn="b"/>
                      <a:r>
                        <a:rPr lang="en-US" sz="1100" b="1" i="0" u="none" strike="noStrike" dirty="0">
                          <a:solidFill>
                            <a:srgbClr val="000000"/>
                          </a:solidFill>
                          <a:effectLst/>
                          <a:latin typeface="Calibri"/>
                        </a:rPr>
                        <a:t>CXCR4</a:t>
                      </a:r>
                    </a:p>
                  </a:txBody>
                  <a:tcPr marL="9525" marR="9525" marT="9525" marB="0" anchor="ctr"/>
                </a:tc>
                <a:tc>
                  <a:txBody>
                    <a:bodyPr/>
                    <a:lstStyle/>
                    <a:p>
                      <a:pPr algn="ctr" fontAlgn="ctr"/>
                      <a:r>
                        <a:rPr lang="en-US" sz="1000" b="0" i="0" u="none" strike="noStrike">
                          <a:solidFill>
                            <a:srgbClr val="000000"/>
                          </a:solidFill>
                          <a:effectLst/>
                          <a:latin typeface="Times New Roman"/>
                        </a:rPr>
                        <a:t>CCGTGGCAAACTGGTACTTT</a:t>
                      </a:r>
                    </a:p>
                  </a:txBody>
                  <a:tcPr marL="9525" marR="9525" marT="9525" marB="0" anchor="ctr"/>
                </a:tc>
                <a:tc>
                  <a:txBody>
                    <a:bodyPr/>
                    <a:lstStyle/>
                    <a:p>
                      <a:pPr algn="ctr" fontAlgn="ctr"/>
                      <a:r>
                        <a:rPr lang="en-US" sz="1000" b="0" i="0" u="none" strike="noStrike">
                          <a:solidFill>
                            <a:srgbClr val="000000"/>
                          </a:solidFill>
                          <a:effectLst/>
                          <a:latin typeface="Times New Roman"/>
                        </a:rPr>
                        <a:t>GACGCCAACATAGACCACCT</a:t>
                      </a:r>
                    </a:p>
                  </a:txBody>
                  <a:tcPr marL="9525" marR="9525" marT="9525" marB="0" anchor="ctr"/>
                </a:tc>
              </a:tr>
              <a:tr h="435810">
                <a:tc>
                  <a:txBody>
                    <a:bodyPr/>
                    <a:lstStyle/>
                    <a:p>
                      <a:pPr algn="ctr" fontAlgn="b"/>
                      <a:r>
                        <a:rPr lang="en-US" sz="1100" b="1" i="0" u="none" strike="noStrike" dirty="0">
                          <a:solidFill>
                            <a:srgbClr val="000000"/>
                          </a:solidFill>
                          <a:effectLst/>
                          <a:latin typeface="Calibri"/>
                        </a:rPr>
                        <a:t>CXCR7</a:t>
                      </a:r>
                    </a:p>
                  </a:txBody>
                  <a:tcPr marL="9525" marR="9525" marT="9525" marB="0" anchor="ctr"/>
                </a:tc>
                <a:tc>
                  <a:txBody>
                    <a:bodyPr/>
                    <a:lstStyle/>
                    <a:p>
                      <a:pPr algn="ctr" fontAlgn="ctr"/>
                      <a:r>
                        <a:rPr lang="en-US" sz="1000" b="0" i="0" u="none" strike="noStrike">
                          <a:solidFill>
                            <a:srgbClr val="000000"/>
                          </a:solidFill>
                          <a:effectLst/>
                          <a:latin typeface="Times New Roman"/>
                        </a:rPr>
                        <a:t>ACGTGGTGGTCTTCCTTGTC</a:t>
                      </a:r>
                    </a:p>
                  </a:txBody>
                  <a:tcPr marL="9525" marR="9525" marT="9525" marB="0" anchor="ctr"/>
                </a:tc>
                <a:tc>
                  <a:txBody>
                    <a:bodyPr/>
                    <a:lstStyle/>
                    <a:p>
                      <a:pPr algn="ctr" fontAlgn="ctr"/>
                      <a:r>
                        <a:rPr lang="en-US" sz="1000" b="0" i="0" u="none" strike="noStrike" dirty="0">
                          <a:solidFill>
                            <a:srgbClr val="000000"/>
                          </a:solidFill>
                          <a:effectLst/>
                          <a:latin typeface="Times New Roman"/>
                        </a:rPr>
                        <a:t>AAGGCCTTCATCAGCTCGTA</a:t>
                      </a:r>
                    </a:p>
                  </a:txBody>
                  <a:tcPr marL="9525" marR="9525" marT="9525" marB="0" anchor="ctr"/>
                </a:tc>
              </a:tr>
              <a:tr h="435810">
                <a:tc>
                  <a:txBody>
                    <a:bodyPr/>
                    <a:lstStyle/>
                    <a:p>
                      <a:pPr algn="ctr" fontAlgn="b"/>
                      <a:r>
                        <a:rPr lang="en-US" sz="1100" b="1" i="0" u="none" strike="noStrike" dirty="0">
                          <a:solidFill>
                            <a:srgbClr val="000000"/>
                          </a:solidFill>
                          <a:effectLst/>
                          <a:latin typeface="Calibri"/>
                        </a:rPr>
                        <a:t>GAPDH</a:t>
                      </a:r>
                    </a:p>
                  </a:txBody>
                  <a:tcPr marL="9525" marR="9525" marT="9525" marB="0" anchor="ctr"/>
                </a:tc>
                <a:tc>
                  <a:txBody>
                    <a:bodyPr/>
                    <a:lstStyle/>
                    <a:p>
                      <a:pPr algn="ctr" fontAlgn="ctr"/>
                      <a:r>
                        <a:rPr lang="en-US" sz="1000" b="0" i="0" u="none" strike="noStrike">
                          <a:solidFill>
                            <a:srgbClr val="000000"/>
                          </a:solidFill>
                          <a:effectLst/>
                          <a:latin typeface="Times New Roman"/>
                        </a:rPr>
                        <a:t>ATCACCATCTTCCAGGAGCGA</a:t>
                      </a:r>
                    </a:p>
                  </a:txBody>
                  <a:tcPr marL="9525" marR="9525" marT="9525" marB="0" anchor="ctr"/>
                </a:tc>
                <a:tc>
                  <a:txBody>
                    <a:bodyPr/>
                    <a:lstStyle/>
                    <a:p>
                      <a:pPr algn="ctr" fontAlgn="ctr"/>
                      <a:r>
                        <a:rPr lang="en-US" sz="1000" b="0" i="0" u="none" strike="noStrike">
                          <a:solidFill>
                            <a:srgbClr val="000000"/>
                          </a:solidFill>
                          <a:effectLst/>
                          <a:latin typeface="Times New Roman"/>
                        </a:rPr>
                        <a:t>GCCAGTGAGCTTCCCGTTCA</a:t>
                      </a:r>
                    </a:p>
                  </a:txBody>
                  <a:tcPr marL="9525" marR="9525" marT="9525" marB="0" anchor="ctr"/>
                </a:tc>
              </a:tr>
              <a:tr h="435810">
                <a:tc>
                  <a:txBody>
                    <a:bodyPr/>
                    <a:lstStyle/>
                    <a:p>
                      <a:pPr algn="ctr" fontAlgn="b"/>
                      <a:r>
                        <a:rPr lang="en-US" sz="1100" b="1" i="0" u="none" strike="noStrike" dirty="0">
                          <a:solidFill>
                            <a:srgbClr val="000000"/>
                          </a:solidFill>
                          <a:effectLst/>
                          <a:latin typeface="Calibri"/>
                        </a:rPr>
                        <a:t>ETS1</a:t>
                      </a:r>
                    </a:p>
                  </a:txBody>
                  <a:tcPr marL="9525" marR="9525" marT="9525" marB="0" anchor="ctr"/>
                </a:tc>
                <a:tc>
                  <a:txBody>
                    <a:bodyPr/>
                    <a:lstStyle/>
                    <a:p>
                      <a:pPr algn="ctr" fontAlgn="ctr"/>
                      <a:r>
                        <a:rPr lang="en-US" sz="1000" b="0" i="0" u="none" strike="noStrike">
                          <a:solidFill>
                            <a:srgbClr val="000000"/>
                          </a:solidFill>
                          <a:effectLst/>
                          <a:latin typeface="Times New Roman"/>
                        </a:rPr>
                        <a:t>ACCCAGCCTATCCAGAATCC</a:t>
                      </a:r>
                    </a:p>
                  </a:txBody>
                  <a:tcPr marL="9525" marR="9525" marT="9525" marB="0" anchor="ctr"/>
                </a:tc>
                <a:tc>
                  <a:txBody>
                    <a:bodyPr/>
                    <a:lstStyle/>
                    <a:p>
                      <a:pPr algn="ctr" fontAlgn="ctr"/>
                      <a:r>
                        <a:rPr lang="en-US" sz="1000" b="0" i="0" u="none" strike="noStrike">
                          <a:solidFill>
                            <a:srgbClr val="000000"/>
                          </a:solidFill>
                          <a:effectLst/>
                          <a:latin typeface="Times New Roman"/>
                        </a:rPr>
                        <a:t>TCTGCAAGGTGTCTGTCTGG</a:t>
                      </a:r>
                    </a:p>
                  </a:txBody>
                  <a:tcPr marL="9525" marR="9525" marT="9525" marB="0" anchor="ctr"/>
                </a:tc>
              </a:tr>
              <a:tr h="435810">
                <a:tc>
                  <a:txBody>
                    <a:bodyPr/>
                    <a:lstStyle/>
                    <a:p>
                      <a:pPr algn="ctr" fontAlgn="b"/>
                      <a:r>
                        <a:rPr lang="en-US" sz="1100" b="1" i="0" u="none" strike="noStrike" dirty="0">
                          <a:solidFill>
                            <a:srgbClr val="000000"/>
                          </a:solidFill>
                          <a:effectLst/>
                          <a:latin typeface="Calibri"/>
                        </a:rPr>
                        <a:t>ETS2</a:t>
                      </a:r>
                    </a:p>
                  </a:txBody>
                  <a:tcPr marL="9525" marR="9525" marT="9525" marB="0" anchor="ctr"/>
                </a:tc>
                <a:tc>
                  <a:txBody>
                    <a:bodyPr/>
                    <a:lstStyle/>
                    <a:p>
                      <a:pPr algn="ctr" fontAlgn="ctr"/>
                      <a:r>
                        <a:rPr lang="en-US" sz="1000" b="0" i="0" u="none" strike="noStrike" dirty="0">
                          <a:solidFill>
                            <a:srgbClr val="000000"/>
                          </a:solidFill>
                          <a:effectLst/>
                          <a:latin typeface="Times New Roman"/>
                        </a:rPr>
                        <a:t>CAAGGCTGTGATGAGTCAAGC</a:t>
                      </a:r>
                    </a:p>
                  </a:txBody>
                  <a:tcPr marL="9525" marR="9525" marT="9525" marB="0" anchor="ctr"/>
                </a:tc>
                <a:tc>
                  <a:txBody>
                    <a:bodyPr/>
                    <a:lstStyle/>
                    <a:p>
                      <a:pPr algn="ctr" fontAlgn="ctr"/>
                      <a:r>
                        <a:rPr lang="en-US" sz="1000" b="0" i="0" u="none" strike="noStrike" dirty="0">
                          <a:solidFill>
                            <a:srgbClr val="000000"/>
                          </a:solidFill>
                          <a:effectLst/>
                          <a:latin typeface="Times New Roman"/>
                        </a:rPr>
                        <a:t>GGTGCCAGCTCCAGAAAGC</a:t>
                      </a:r>
                    </a:p>
                  </a:txBody>
                  <a:tcPr marL="9525" marR="9525" marT="9525" marB="0" anchor="ctr"/>
                </a:tc>
              </a:tr>
              <a:tr h="435810">
                <a:tc>
                  <a:txBody>
                    <a:bodyPr/>
                    <a:lstStyle/>
                    <a:p>
                      <a:pPr algn="ctr" fontAlgn="b"/>
                      <a:r>
                        <a:rPr lang="en-US" sz="1100" b="1" i="0" u="none" strike="noStrike" dirty="0">
                          <a:solidFill>
                            <a:srgbClr val="000000"/>
                          </a:solidFill>
                          <a:effectLst/>
                          <a:latin typeface="Calibri"/>
                        </a:rPr>
                        <a:t>ETV 1</a:t>
                      </a:r>
                    </a:p>
                  </a:txBody>
                  <a:tcPr marL="9525" marR="9525" marT="9525" marB="0" anchor="ctr"/>
                </a:tc>
                <a:tc>
                  <a:txBody>
                    <a:bodyPr/>
                    <a:lstStyle/>
                    <a:p>
                      <a:pPr algn="ctr" fontAlgn="ctr"/>
                      <a:r>
                        <a:rPr lang="en-US" sz="1000" b="0" i="0" u="none" strike="noStrike">
                          <a:solidFill>
                            <a:srgbClr val="000000"/>
                          </a:solidFill>
                          <a:effectLst/>
                          <a:latin typeface="Times New Roman"/>
                        </a:rPr>
                        <a:t>ATGGATGGATTTTATGACCAGCA</a:t>
                      </a:r>
                    </a:p>
                  </a:txBody>
                  <a:tcPr marL="9525" marR="9525" marT="9525" marB="0" anchor="ctr"/>
                </a:tc>
                <a:tc>
                  <a:txBody>
                    <a:bodyPr/>
                    <a:lstStyle/>
                    <a:p>
                      <a:pPr algn="ctr" fontAlgn="ctr"/>
                      <a:r>
                        <a:rPr lang="en-US" sz="1000" b="0" i="0" u="none" strike="noStrike">
                          <a:solidFill>
                            <a:srgbClr val="000000"/>
                          </a:solidFill>
                          <a:effectLst/>
                          <a:latin typeface="Times New Roman"/>
                        </a:rPr>
                        <a:t>GACTTAGATCTTGAAAGAGTTCTTCTG</a:t>
                      </a:r>
                    </a:p>
                  </a:txBody>
                  <a:tcPr marL="9525" marR="9525" marT="9525" marB="0" anchor="ctr"/>
                </a:tc>
              </a:tr>
              <a:tr h="435810">
                <a:tc>
                  <a:txBody>
                    <a:bodyPr/>
                    <a:lstStyle/>
                    <a:p>
                      <a:pPr algn="ctr" fontAlgn="b"/>
                      <a:r>
                        <a:rPr lang="en-US" sz="1100" b="1" i="0" u="none" strike="noStrike" dirty="0">
                          <a:solidFill>
                            <a:srgbClr val="000000"/>
                          </a:solidFill>
                          <a:effectLst/>
                          <a:latin typeface="Calibri"/>
                        </a:rPr>
                        <a:t>ETV4</a:t>
                      </a:r>
                    </a:p>
                  </a:txBody>
                  <a:tcPr marL="9525" marR="9525" marT="9525" marB="0" anchor="ctr"/>
                </a:tc>
                <a:tc>
                  <a:txBody>
                    <a:bodyPr/>
                    <a:lstStyle/>
                    <a:p>
                      <a:pPr algn="ctr" fontAlgn="ctr"/>
                      <a:r>
                        <a:rPr lang="en-US" sz="1000" b="0" i="0" u="none" strike="noStrike">
                          <a:solidFill>
                            <a:srgbClr val="000000"/>
                          </a:solidFill>
                          <a:effectLst/>
                          <a:latin typeface="Times New Roman"/>
                        </a:rPr>
                        <a:t>TCATGCATCTCCAAACTCAACTC</a:t>
                      </a:r>
                    </a:p>
                  </a:txBody>
                  <a:tcPr marL="9525" marR="9525" marT="9525" marB="0" anchor="ctr"/>
                </a:tc>
                <a:tc>
                  <a:txBody>
                    <a:bodyPr/>
                    <a:lstStyle/>
                    <a:p>
                      <a:pPr algn="ctr" fontAlgn="ctr"/>
                      <a:r>
                        <a:rPr lang="en-US" sz="1000" b="0" i="0" u="none" strike="noStrike">
                          <a:solidFill>
                            <a:srgbClr val="000000"/>
                          </a:solidFill>
                          <a:effectLst/>
                          <a:latin typeface="Times New Roman"/>
                        </a:rPr>
                        <a:t>CAAAGGAGGAAAGGAGTTACAG</a:t>
                      </a:r>
                    </a:p>
                  </a:txBody>
                  <a:tcPr marL="9525" marR="9525" marT="9525" marB="0" anchor="ctr"/>
                </a:tc>
              </a:tr>
              <a:tr h="435810">
                <a:tc>
                  <a:txBody>
                    <a:bodyPr/>
                    <a:lstStyle/>
                    <a:p>
                      <a:pPr algn="ctr" fontAlgn="b"/>
                      <a:r>
                        <a:rPr lang="en-US" sz="1100" b="1" i="0" u="none" strike="noStrike" dirty="0">
                          <a:solidFill>
                            <a:srgbClr val="000000"/>
                          </a:solidFill>
                          <a:effectLst/>
                          <a:latin typeface="Calibri"/>
                        </a:rPr>
                        <a:t>ETV5</a:t>
                      </a:r>
                    </a:p>
                  </a:txBody>
                  <a:tcPr marL="9525" marR="9525" marT="9525" marB="0" anchor="ctr"/>
                </a:tc>
                <a:tc>
                  <a:txBody>
                    <a:bodyPr/>
                    <a:lstStyle/>
                    <a:p>
                      <a:pPr algn="ctr" fontAlgn="ctr"/>
                      <a:r>
                        <a:rPr lang="en-US" sz="1000" b="0" i="0" u="none" strike="noStrike">
                          <a:solidFill>
                            <a:srgbClr val="000000"/>
                          </a:solidFill>
                          <a:effectLst/>
                          <a:latin typeface="Times New Roman"/>
                        </a:rPr>
                        <a:t>CTCCTTTGCCGACGATGC</a:t>
                      </a:r>
                    </a:p>
                  </a:txBody>
                  <a:tcPr marL="9525" marR="9525" marT="9525" marB="0" anchor="ctr"/>
                </a:tc>
                <a:tc>
                  <a:txBody>
                    <a:bodyPr/>
                    <a:lstStyle/>
                    <a:p>
                      <a:pPr algn="ctr" fontAlgn="ctr"/>
                      <a:r>
                        <a:rPr lang="en-US" sz="1000" b="0" i="0" u="none" strike="noStrike">
                          <a:solidFill>
                            <a:srgbClr val="000000"/>
                          </a:solidFill>
                          <a:effectLst/>
                          <a:latin typeface="Times New Roman"/>
                        </a:rPr>
                        <a:t>TGCCAACCATGGTGTTGTG</a:t>
                      </a:r>
                    </a:p>
                  </a:txBody>
                  <a:tcPr marL="9525" marR="9525" marT="9525" marB="0" anchor="ctr"/>
                </a:tc>
              </a:tr>
              <a:tr h="435810">
                <a:tc>
                  <a:txBody>
                    <a:bodyPr/>
                    <a:lstStyle/>
                    <a:p>
                      <a:pPr algn="ctr" fontAlgn="b"/>
                      <a:r>
                        <a:rPr lang="en-US" sz="1100" b="1" i="0" u="none" strike="noStrike" dirty="0">
                          <a:solidFill>
                            <a:srgbClr val="000000"/>
                          </a:solidFill>
                          <a:effectLst/>
                          <a:latin typeface="Calibri"/>
                        </a:rPr>
                        <a:t>FLI-1</a:t>
                      </a:r>
                    </a:p>
                  </a:txBody>
                  <a:tcPr marL="9525" marR="9525" marT="9525" marB="0" anchor="ctr"/>
                </a:tc>
                <a:tc>
                  <a:txBody>
                    <a:bodyPr/>
                    <a:lstStyle/>
                    <a:p>
                      <a:pPr algn="ctr" fontAlgn="ctr"/>
                      <a:r>
                        <a:rPr lang="en-US" sz="1000" b="0" i="0" u="none" strike="noStrike">
                          <a:solidFill>
                            <a:srgbClr val="000000"/>
                          </a:solidFill>
                          <a:effectLst/>
                          <a:latin typeface="Times New Roman"/>
                        </a:rPr>
                        <a:t>ACGGGGAGTTCAAAATGACG</a:t>
                      </a:r>
                    </a:p>
                  </a:txBody>
                  <a:tcPr marL="9525" marR="9525" marT="9525" marB="0" anchor="ctr"/>
                </a:tc>
                <a:tc>
                  <a:txBody>
                    <a:bodyPr/>
                    <a:lstStyle/>
                    <a:p>
                      <a:pPr algn="ctr" fontAlgn="ctr"/>
                      <a:r>
                        <a:rPr lang="en-US" sz="1000" b="0" i="0" u="none" strike="noStrike" dirty="0">
                          <a:solidFill>
                            <a:srgbClr val="000000"/>
                          </a:solidFill>
                          <a:effectLst/>
                          <a:latin typeface="Times New Roman"/>
                        </a:rPr>
                        <a:t>GCATGTAGGAGATGTCAGAAGG</a:t>
                      </a:r>
                    </a:p>
                  </a:txBody>
                  <a:tcPr marL="9525" marR="9525" marT="9525" marB="0" anchor="ctr"/>
                </a:tc>
              </a:tr>
            </a:tbl>
          </a:graphicData>
        </a:graphic>
      </p:graphicFrame>
      <p:sp>
        <p:nvSpPr>
          <p:cNvPr id="5" name="TextBox 5"/>
          <p:cNvSpPr txBox="1">
            <a:spLocks noChangeArrowheads="1"/>
          </p:cNvSpPr>
          <p:nvPr/>
        </p:nvSpPr>
        <p:spPr bwMode="auto">
          <a:xfrm>
            <a:off x="970625" y="228600"/>
            <a:ext cx="9285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Table </a:t>
            </a:r>
            <a:r>
              <a:rPr lang="en-US" dirty="0" smtClean="0"/>
              <a:t>2</a:t>
            </a:r>
            <a:endParaRPr lang="en-US" dirty="0"/>
          </a:p>
        </p:txBody>
      </p:sp>
    </p:spTree>
    <p:extLst>
      <p:ext uri="{BB962C8B-B14F-4D97-AF65-F5344CB8AC3E}">
        <p14:creationId xmlns:p14="http://schemas.microsoft.com/office/powerpoint/2010/main" val="23954461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30710</TotalTime>
  <Words>662</Words>
  <Application>Microsoft Office PowerPoint</Application>
  <PresentationFormat>On-screen Show (4:3)</PresentationFormat>
  <Paragraphs>146</Paragraphs>
  <Slides>7</Slides>
  <Notes>4</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Wayne State University School of Medicine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Sreenivasa Chinni</dc:creator>
  <cp:lastModifiedBy>Sreenivasa Chinni</cp:lastModifiedBy>
  <cp:revision>21</cp:revision>
  <dcterms:created xsi:type="dcterms:W3CDTF">2012-08-28T17:17:22Z</dcterms:created>
  <dcterms:modified xsi:type="dcterms:W3CDTF">2013-05-31T21:58:27Z</dcterms:modified>
</cp:coreProperties>
</file>