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EB8"/>
    <a:srgbClr val="EAFFC1"/>
    <a:srgbClr val="CC3399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2" autoAdjust="0"/>
    <p:restoredTop sz="94660"/>
  </p:normalViewPr>
  <p:slideViewPr>
    <p:cSldViewPr>
      <p:cViewPr>
        <p:scale>
          <a:sx n="100" d="100"/>
          <a:sy n="100" d="100"/>
        </p:scale>
        <p:origin x="-498" y="15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6BDE8-DFE1-4BC9-8E59-437131BA90BA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1CB2B-DA8B-4779-94DD-50B8904A41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384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17463" y="0"/>
            <a:ext cx="20379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Supplementary 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Figure S4</a:t>
            </a:r>
            <a:endParaRPr lang="en-US" sz="14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398086" y="4163856"/>
            <a:ext cx="1313478" cy="507680"/>
            <a:chOff x="227755" y="793432"/>
            <a:chExt cx="1313478" cy="507680"/>
          </a:xfrm>
        </p:grpSpPr>
        <p:sp>
          <p:nvSpPr>
            <p:cNvPr id="58" name="Rounded Rectangle 57"/>
            <p:cNvSpPr/>
            <p:nvPr/>
          </p:nvSpPr>
          <p:spPr>
            <a:xfrm>
              <a:off x="227755" y="935352"/>
              <a:ext cx="1313478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298087" y="1022533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568194" y="1026162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7" name="Flowchart: Connector 46"/>
            <p:cNvSpPr/>
            <p:nvPr/>
          </p:nvSpPr>
          <p:spPr>
            <a:xfrm>
              <a:off x="892321" y="1044306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8" name="Flowchart: Connector 47"/>
            <p:cNvSpPr/>
            <p:nvPr/>
          </p:nvSpPr>
          <p:spPr>
            <a:xfrm>
              <a:off x="1148924" y="1008018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9" name="Flowchart: Connector 48"/>
            <p:cNvSpPr/>
            <p:nvPr/>
          </p:nvSpPr>
          <p:spPr>
            <a:xfrm>
              <a:off x="1365954" y="1068978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45548" y="793432"/>
              <a:ext cx="1280160" cy="182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0" name="Oval 59"/>
            <p:cNvSpPr/>
            <p:nvPr/>
          </p:nvSpPr>
          <p:spPr>
            <a:xfrm>
              <a:off x="261936" y="1219200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19112" y="1219200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762000" y="1219200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004888" y="1219200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1252536" y="1219200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1846731" y="4163856"/>
            <a:ext cx="1313478" cy="507680"/>
            <a:chOff x="1676400" y="804864"/>
            <a:chExt cx="1313478" cy="507680"/>
          </a:xfrm>
        </p:grpSpPr>
        <p:sp>
          <p:nvSpPr>
            <p:cNvPr id="65" name="Rounded Rectangle 64"/>
            <p:cNvSpPr/>
            <p:nvPr/>
          </p:nvSpPr>
          <p:spPr>
            <a:xfrm>
              <a:off x="1676400" y="946784"/>
              <a:ext cx="1313478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6" name="Flowchart: Connector 65"/>
            <p:cNvSpPr/>
            <p:nvPr/>
          </p:nvSpPr>
          <p:spPr>
            <a:xfrm>
              <a:off x="1746732" y="1033965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7" name="Flowchart: Connector 66"/>
            <p:cNvSpPr/>
            <p:nvPr/>
          </p:nvSpPr>
          <p:spPr>
            <a:xfrm>
              <a:off x="2016839" y="1037594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8" name="Flowchart: Connector 67"/>
            <p:cNvSpPr/>
            <p:nvPr/>
          </p:nvSpPr>
          <p:spPr>
            <a:xfrm>
              <a:off x="2340966" y="1055738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9" name="Flowchart: Connector 68"/>
            <p:cNvSpPr/>
            <p:nvPr/>
          </p:nvSpPr>
          <p:spPr>
            <a:xfrm>
              <a:off x="2597569" y="1019450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0" name="Flowchart: Connector 69"/>
            <p:cNvSpPr/>
            <p:nvPr/>
          </p:nvSpPr>
          <p:spPr>
            <a:xfrm>
              <a:off x="2814599" y="1080410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694193" y="804864"/>
              <a:ext cx="1280160" cy="182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2" name="Oval 71"/>
            <p:cNvSpPr/>
            <p:nvPr/>
          </p:nvSpPr>
          <p:spPr>
            <a:xfrm>
              <a:off x="1710581" y="1230632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1967757" y="1230632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2210645" y="1230632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453533" y="1230632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701181" y="1230632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295376" y="4163856"/>
            <a:ext cx="1313478" cy="507680"/>
            <a:chOff x="3125045" y="816296"/>
            <a:chExt cx="1313478" cy="507680"/>
          </a:xfrm>
        </p:grpSpPr>
        <p:sp>
          <p:nvSpPr>
            <p:cNvPr id="77" name="Rounded Rectangle 76"/>
            <p:cNvSpPr/>
            <p:nvPr/>
          </p:nvSpPr>
          <p:spPr>
            <a:xfrm>
              <a:off x="3125045" y="958216"/>
              <a:ext cx="1313478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8" name="Flowchart: Connector 77"/>
            <p:cNvSpPr/>
            <p:nvPr/>
          </p:nvSpPr>
          <p:spPr>
            <a:xfrm>
              <a:off x="3195377" y="1045397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9" name="Flowchart: Connector 78"/>
            <p:cNvSpPr/>
            <p:nvPr/>
          </p:nvSpPr>
          <p:spPr>
            <a:xfrm>
              <a:off x="3465484" y="1049026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0" name="Flowchart: Connector 79"/>
            <p:cNvSpPr/>
            <p:nvPr/>
          </p:nvSpPr>
          <p:spPr>
            <a:xfrm>
              <a:off x="3789611" y="1067170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1" name="Flowchart: Connector 80"/>
            <p:cNvSpPr/>
            <p:nvPr/>
          </p:nvSpPr>
          <p:spPr>
            <a:xfrm>
              <a:off x="4046214" y="1030882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2" name="Flowchart: Connector 81"/>
            <p:cNvSpPr/>
            <p:nvPr/>
          </p:nvSpPr>
          <p:spPr>
            <a:xfrm>
              <a:off x="4263244" y="1091842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142838" y="816296"/>
              <a:ext cx="1280160" cy="182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4" name="Oval 83"/>
            <p:cNvSpPr/>
            <p:nvPr/>
          </p:nvSpPr>
          <p:spPr>
            <a:xfrm>
              <a:off x="3159226" y="1242064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3416402" y="1242064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3659290" y="1242064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3902178" y="1242064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4149826" y="1242064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744021" y="4163856"/>
            <a:ext cx="1313478" cy="507680"/>
            <a:chOff x="4573690" y="827728"/>
            <a:chExt cx="1313478" cy="507680"/>
          </a:xfrm>
        </p:grpSpPr>
        <p:sp>
          <p:nvSpPr>
            <p:cNvPr id="89" name="Rounded Rectangle 88"/>
            <p:cNvSpPr/>
            <p:nvPr/>
          </p:nvSpPr>
          <p:spPr>
            <a:xfrm>
              <a:off x="4573690" y="969648"/>
              <a:ext cx="1313478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0" name="Flowchart: Connector 89"/>
            <p:cNvSpPr/>
            <p:nvPr/>
          </p:nvSpPr>
          <p:spPr>
            <a:xfrm>
              <a:off x="4644022" y="1056829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1" name="Flowchart: Connector 90"/>
            <p:cNvSpPr/>
            <p:nvPr/>
          </p:nvSpPr>
          <p:spPr>
            <a:xfrm>
              <a:off x="4914129" y="1060458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2" name="Flowchart: Connector 91"/>
            <p:cNvSpPr/>
            <p:nvPr/>
          </p:nvSpPr>
          <p:spPr>
            <a:xfrm>
              <a:off x="5238256" y="1078602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3" name="Flowchart: Connector 92"/>
            <p:cNvSpPr/>
            <p:nvPr/>
          </p:nvSpPr>
          <p:spPr>
            <a:xfrm>
              <a:off x="5494859" y="1042314"/>
              <a:ext cx="119116" cy="128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4" name="Flowchart: Connector 93"/>
            <p:cNvSpPr/>
            <p:nvPr/>
          </p:nvSpPr>
          <p:spPr>
            <a:xfrm>
              <a:off x="5711889" y="1103274"/>
              <a:ext cx="85084" cy="91440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4591483" y="827728"/>
              <a:ext cx="1280160" cy="182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6" name="Oval 95"/>
            <p:cNvSpPr/>
            <p:nvPr/>
          </p:nvSpPr>
          <p:spPr>
            <a:xfrm>
              <a:off x="4607871" y="1253496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4865047" y="1253496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5107935" y="1253496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5350823" y="1253496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5598471" y="1253496"/>
              <a:ext cx="228600" cy="4571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Oval 104"/>
          <p:cNvSpPr/>
          <p:nvPr/>
        </p:nvSpPr>
        <p:spPr>
          <a:xfrm>
            <a:off x="6312274" y="4804689"/>
            <a:ext cx="228600" cy="45719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lowchart: Connector 105"/>
          <p:cNvSpPr/>
          <p:nvPr/>
        </p:nvSpPr>
        <p:spPr>
          <a:xfrm>
            <a:off x="6367016" y="3567112"/>
            <a:ext cx="119116" cy="128016"/>
          </a:xfrm>
          <a:prstGeom prst="flowChartConnector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071349" y="4875668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Stromal cell </a:t>
            </a:r>
          </a:p>
          <a:p>
            <a:pPr algn="ctr"/>
            <a:r>
              <a:rPr lang="en-US" sz="800" b="1" dirty="0" smtClean="0"/>
              <a:t>layer</a:t>
            </a:r>
            <a:endParaRPr lang="en-US" sz="8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879787" y="4763156"/>
            <a:ext cx="1795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Culture with Estrogen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208808" y="6172200"/>
            <a:ext cx="1414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No Estrogen + Olaparib</a:t>
            </a:r>
            <a:endParaRPr lang="en-US" sz="10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1913408" y="6172200"/>
            <a:ext cx="11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Estrogen + Vehicle</a:t>
            </a:r>
            <a:endParaRPr lang="en-US" sz="10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3637432" y="4763156"/>
            <a:ext cx="2076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Culture with NO Estrogen</a:t>
            </a:r>
          </a:p>
        </p:txBody>
      </p:sp>
      <p:sp>
        <p:nvSpPr>
          <p:cNvPr id="113" name="TextBox 41"/>
          <p:cNvSpPr txBox="1">
            <a:spLocks noChangeArrowheads="1"/>
          </p:cNvSpPr>
          <p:nvPr/>
        </p:nvSpPr>
        <p:spPr bwMode="auto">
          <a:xfrm>
            <a:off x="685800" y="514290"/>
            <a:ext cx="1075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Uteri </a:t>
            </a:r>
            <a:r>
              <a:rPr lang="en-US" sz="1000" b="1" dirty="0">
                <a:solidFill>
                  <a:schemeClr val="tx1"/>
                </a:solidFill>
                <a:cs typeface="Arial" charset="0"/>
              </a:rPr>
              <a:t>from </a:t>
            </a:r>
          </a:p>
          <a:p>
            <a:pPr algn="ctr"/>
            <a:r>
              <a:rPr lang="en-US" sz="1000" b="1" dirty="0" err="1">
                <a:solidFill>
                  <a:schemeClr val="tx1"/>
                </a:solidFill>
                <a:cs typeface="Arial" charset="0"/>
              </a:rPr>
              <a:t>PTEN</a:t>
            </a:r>
            <a:r>
              <a:rPr lang="en-US" sz="1000" b="1" baseline="30000" dirty="0" err="1">
                <a:solidFill>
                  <a:schemeClr val="tx1"/>
                </a:solidFill>
                <a:cs typeface="Arial" charset="0"/>
              </a:rPr>
              <a:t>loxP</a:t>
            </a:r>
            <a:r>
              <a:rPr lang="en-US" sz="1000" b="1" baseline="30000" dirty="0">
                <a:solidFill>
                  <a:schemeClr val="tx1"/>
                </a:solidFill>
                <a:cs typeface="Arial" charset="0"/>
              </a:rPr>
              <a:t>/loxP </a:t>
            </a:r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mice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026" name="Picture 2" descr="N:\Data Manuscripts Grants\Manuscripts\Stem Endometrial manuscript\Data\Stem Cells\Sphere Assays\Hormonal Milieu\Intact v Ooph v Addback 5-16-11\Intact\Image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764813" y="934998"/>
            <a:ext cx="914400" cy="914400"/>
          </a:xfrm>
          <a:prstGeom prst="rect">
            <a:avLst/>
          </a:prstGeom>
          <a:noFill/>
        </p:spPr>
      </p:pic>
      <p:grpSp>
        <p:nvGrpSpPr>
          <p:cNvPr id="114" name="Group 42"/>
          <p:cNvGrpSpPr>
            <a:grpSpLocks/>
          </p:cNvGrpSpPr>
          <p:nvPr/>
        </p:nvGrpSpPr>
        <p:grpSpPr bwMode="auto">
          <a:xfrm>
            <a:off x="4832021" y="147404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15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16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17" name="Group 6"/>
          <p:cNvGrpSpPr>
            <a:grpSpLocks noChangeAspect="1"/>
          </p:cNvGrpSpPr>
          <p:nvPr/>
        </p:nvGrpSpPr>
        <p:grpSpPr bwMode="auto">
          <a:xfrm>
            <a:off x="4960793" y="734913"/>
            <a:ext cx="386473" cy="368287"/>
            <a:chOff x="2448" y="1776"/>
            <a:chExt cx="764" cy="716"/>
          </a:xfrm>
        </p:grpSpPr>
        <p:pic>
          <p:nvPicPr>
            <p:cNvPr id="11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48" y="1828"/>
              <a:ext cx="664" cy="6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9" name="Oval 8"/>
            <p:cNvSpPr>
              <a:spLocks noChangeAspect="1" noChangeArrowheads="1"/>
            </p:cNvSpPr>
            <p:nvPr/>
          </p:nvSpPr>
          <p:spPr bwMode="auto">
            <a:xfrm>
              <a:off x="244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sp>
        <p:nvSpPr>
          <p:cNvPr id="120" name="AutoShape 12"/>
          <p:cNvSpPr>
            <a:spLocks noChangeAspect="1" noChangeArrowheads="1"/>
          </p:cNvSpPr>
          <p:nvPr/>
        </p:nvSpPr>
        <p:spPr bwMode="auto">
          <a:xfrm rot="19494165" flipH="1">
            <a:off x="4854755" y="1173960"/>
            <a:ext cx="595623" cy="134129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22" name="TextBox 50"/>
          <p:cNvSpPr txBox="1">
            <a:spLocks noChangeArrowheads="1"/>
          </p:cNvSpPr>
          <p:nvPr/>
        </p:nvSpPr>
        <p:spPr bwMode="auto">
          <a:xfrm>
            <a:off x="4482714" y="1754088"/>
            <a:ext cx="11560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Infect </a:t>
            </a:r>
            <a:r>
              <a:rPr lang="en-US" sz="1000" b="1" dirty="0" err="1" smtClean="0">
                <a:solidFill>
                  <a:schemeClr val="tx1"/>
                </a:solidFill>
                <a:cs typeface="Arial" charset="0"/>
              </a:rPr>
              <a:t>PTEN</a:t>
            </a:r>
            <a:r>
              <a:rPr lang="en-US" sz="1000" b="1" baseline="30000" dirty="0" err="1" smtClean="0">
                <a:solidFill>
                  <a:schemeClr val="tx1"/>
                </a:solidFill>
                <a:cs typeface="Arial" charset="0"/>
              </a:rPr>
              <a:t>loxP</a:t>
            </a:r>
            <a:r>
              <a:rPr lang="en-US" sz="1000" b="1" baseline="30000" dirty="0" smtClean="0">
                <a:solidFill>
                  <a:schemeClr val="tx1"/>
                </a:solidFill>
                <a:cs typeface="Arial" charset="0"/>
              </a:rPr>
              <a:t>/loxP 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  <a:p>
            <a:pPr algn="ctr"/>
            <a:r>
              <a:rPr lang="en-US" sz="1000" b="1" dirty="0" smtClean="0">
                <a:cs typeface="Arial" charset="0"/>
              </a:rPr>
              <a:t>E</a:t>
            </a:r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pithelia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2480559" y="534888"/>
            <a:ext cx="1544955" cy="1600260"/>
            <a:chOff x="1579245" y="1200090"/>
            <a:chExt cx="1544955" cy="1600260"/>
          </a:xfrm>
        </p:grpSpPr>
        <p:grpSp>
          <p:nvGrpSpPr>
            <p:cNvPr id="130" name="Group 129"/>
            <p:cNvGrpSpPr/>
            <p:nvPr/>
          </p:nvGrpSpPr>
          <p:grpSpPr>
            <a:xfrm>
              <a:off x="1579245" y="1295400"/>
              <a:ext cx="1544955" cy="1504950"/>
              <a:chOff x="1350645" y="1295400"/>
              <a:chExt cx="1544955" cy="1504950"/>
            </a:xfrm>
          </p:grpSpPr>
          <p:pic>
            <p:nvPicPr>
              <p:cNvPr id="124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28753" y="1483040"/>
                <a:ext cx="1301394" cy="1188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6" name="Rectangle 125"/>
              <p:cNvSpPr/>
              <p:nvPr/>
            </p:nvSpPr>
            <p:spPr>
              <a:xfrm>
                <a:off x="1419225" y="2543175"/>
                <a:ext cx="1371600" cy="1828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409700" y="1419225"/>
                <a:ext cx="1371600" cy="1828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 rot="5400000">
                <a:off x="2118360" y="1889760"/>
                <a:ext cx="1371600" cy="1828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 rot="5400000">
                <a:off x="756285" y="2023110"/>
                <a:ext cx="1371600" cy="1828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5" name="TextBox 41"/>
            <p:cNvSpPr txBox="1">
              <a:spLocks noChangeArrowheads="1"/>
            </p:cNvSpPr>
            <p:nvPr/>
          </p:nvSpPr>
          <p:spPr bwMode="auto">
            <a:xfrm>
              <a:off x="1956663" y="1200090"/>
              <a:ext cx="86273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cs typeface="Arial" charset="0"/>
                </a:rPr>
                <a:t>FACS isolate </a:t>
              </a:r>
            </a:p>
            <a:p>
              <a:pPr algn="ctr"/>
              <a:r>
                <a:rPr lang="en-US" sz="1000" b="1" dirty="0" smtClean="0">
                  <a:cs typeface="Arial" charset="0"/>
                </a:rPr>
                <a:t>epithelia</a:t>
              </a:r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1905000" y="1657350"/>
              <a:ext cx="304800" cy="3048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41"/>
            <p:cNvSpPr txBox="1">
              <a:spLocks noChangeArrowheads="1"/>
            </p:cNvSpPr>
            <p:nvPr/>
          </p:nvSpPr>
          <p:spPr bwMode="auto">
            <a:xfrm>
              <a:off x="2100773" y="2505075"/>
              <a:ext cx="60946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  <a:cs typeface="Arial" charset="0"/>
                </a:rPr>
                <a:t>CD90-APC</a:t>
              </a:r>
              <a:endParaRPr lang="en-US" sz="8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33" name="TextBox 41"/>
            <p:cNvSpPr txBox="1">
              <a:spLocks noChangeArrowheads="1"/>
            </p:cNvSpPr>
            <p:nvPr/>
          </p:nvSpPr>
          <p:spPr bwMode="auto">
            <a:xfrm rot="16200000">
              <a:off x="1407809" y="1920046"/>
              <a:ext cx="56938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  <a:cs typeface="Arial" charset="0"/>
                </a:rPr>
                <a:t>Trop1-PE</a:t>
              </a:r>
              <a:endParaRPr lang="en-US" sz="8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sp>
        <p:nvSpPr>
          <p:cNvPr id="135" name="AutoShape 45"/>
          <p:cNvSpPr>
            <a:spLocks noChangeArrowheads="1"/>
          </p:cNvSpPr>
          <p:nvPr/>
        </p:nvSpPr>
        <p:spPr bwMode="auto">
          <a:xfrm>
            <a:off x="1755413" y="1239798"/>
            <a:ext cx="640080" cy="182880"/>
          </a:xfrm>
          <a:prstGeom prst="notchedRightArrow">
            <a:avLst>
              <a:gd name="adj1" fmla="val 50000"/>
              <a:gd name="adj2" fmla="val 74074"/>
            </a:avLst>
          </a:prstGeom>
          <a:solidFill>
            <a:schemeClr val="accent4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AutoShape 45"/>
          <p:cNvSpPr>
            <a:spLocks noChangeArrowheads="1"/>
          </p:cNvSpPr>
          <p:nvPr/>
        </p:nvSpPr>
        <p:spPr bwMode="auto">
          <a:xfrm>
            <a:off x="3949314" y="1239798"/>
            <a:ext cx="640080" cy="182880"/>
          </a:xfrm>
          <a:prstGeom prst="notchedRightArrow">
            <a:avLst>
              <a:gd name="adj1" fmla="val 50000"/>
              <a:gd name="adj2" fmla="val 74074"/>
            </a:avLst>
          </a:prstGeom>
          <a:solidFill>
            <a:schemeClr val="accent4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TextBox 41"/>
          <p:cNvSpPr txBox="1">
            <a:spLocks noChangeArrowheads="1"/>
          </p:cNvSpPr>
          <p:nvPr/>
        </p:nvSpPr>
        <p:spPr bwMode="auto">
          <a:xfrm>
            <a:off x="4632795" y="432903"/>
            <a:ext cx="6848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cs typeface="Arial" charset="0"/>
              </a:rPr>
              <a:t>Cre</a:t>
            </a:r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-RFP </a:t>
            </a:r>
          </a:p>
          <a:p>
            <a:pPr algn="ctr"/>
            <a:r>
              <a:rPr lang="en-US" sz="1000" b="1" dirty="0" err="1" smtClean="0">
                <a:cs typeface="Arial" charset="0"/>
              </a:rPr>
              <a:t>lentivirus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39" name="AutoShape 45"/>
          <p:cNvSpPr>
            <a:spLocks noChangeArrowheads="1"/>
          </p:cNvSpPr>
          <p:nvPr/>
        </p:nvSpPr>
        <p:spPr bwMode="auto">
          <a:xfrm rot="5400000">
            <a:off x="3032760" y="2301240"/>
            <a:ext cx="365760" cy="182880"/>
          </a:xfrm>
          <a:prstGeom prst="notchedRightArrow">
            <a:avLst>
              <a:gd name="adj1" fmla="val 50000"/>
              <a:gd name="adj2" fmla="val 74074"/>
            </a:avLst>
          </a:prstGeom>
          <a:solidFill>
            <a:schemeClr val="accent4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Flowchart: Connector 185"/>
          <p:cNvSpPr/>
          <p:nvPr/>
        </p:nvSpPr>
        <p:spPr>
          <a:xfrm>
            <a:off x="6367016" y="4172248"/>
            <a:ext cx="119116" cy="128016"/>
          </a:xfrm>
          <a:prstGeom prst="flowChartConnector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47" name="Group 42"/>
          <p:cNvGrpSpPr>
            <a:grpSpLocks/>
          </p:cNvGrpSpPr>
          <p:nvPr/>
        </p:nvGrpSpPr>
        <p:grpSpPr bwMode="auto">
          <a:xfrm>
            <a:off x="3194767" y="28527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48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49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50" name="Group 42"/>
          <p:cNvGrpSpPr>
            <a:grpSpLocks/>
          </p:cNvGrpSpPr>
          <p:nvPr/>
        </p:nvGrpSpPr>
        <p:grpSpPr bwMode="auto">
          <a:xfrm>
            <a:off x="3347167" y="26241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51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52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53" name="Group 42"/>
          <p:cNvGrpSpPr>
            <a:grpSpLocks/>
          </p:cNvGrpSpPr>
          <p:nvPr/>
        </p:nvGrpSpPr>
        <p:grpSpPr bwMode="auto">
          <a:xfrm>
            <a:off x="2395536" y="27765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54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55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56" name="Group 42"/>
          <p:cNvGrpSpPr>
            <a:grpSpLocks/>
          </p:cNvGrpSpPr>
          <p:nvPr/>
        </p:nvGrpSpPr>
        <p:grpSpPr bwMode="auto">
          <a:xfrm>
            <a:off x="2624136" y="30051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57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58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59" name="Group 42"/>
          <p:cNvGrpSpPr>
            <a:grpSpLocks/>
          </p:cNvGrpSpPr>
          <p:nvPr/>
        </p:nvGrpSpPr>
        <p:grpSpPr bwMode="auto">
          <a:xfrm>
            <a:off x="3499567" y="28527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60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61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62" name="Group 42"/>
          <p:cNvGrpSpPr>
            <a:grpSpLocks/>
          </p:cNvGrpSpPr>
          <p:nvPr/>
        </p:nvGrpSpPr>
        <p:grpSpPr bwMode="auto">
          <a:xfrm>
            <a:off x="3728167" y="27765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63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64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65" name="Group 42"/>
          <p:cNvGrpSpPr>
            <a:grpSpLocks/>
          </p:cNvGrpSpPr>
          <p:nvPr/>
        </p:nvGrpSpPr>
        <p:grpSpPr bwMode="auto">
          <a:xfrm>
            <a:off x="2700336" y="27765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66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67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68" name="Group 42"/>
          <p:cNvGrpSpPr>
            <a:grpSpLocks/>
          </p:cNvGrpSpPr>
          <p:nvPr/>
        </p:nvGrpSpPr>
        <p:grpSpPr bwMode="auto">
          <a:xfrm>
            <a:off x="3347167" y="302418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69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70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71" name="Group 42"/>
          <p:cNvGrpSpPr>
            <a:grpSpLocks/>
          </p:cNvGrpSpPr>
          <p:nvPr/>
        </p:nvGrpSpPr>
        <p:grpSpPr bwMode="auto">
          <a:xfrm>
            <a:off x="2166936" y="26241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72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73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74" name="Group 42"/>
          <p:cNvGrpSpPr>
            <a:grpSpLocks/>
          </p:cNvGrpSpPr>
          <p:nvPr/>
        </p:nvGrpSpPr>
        <p:grpSpPr bwMode="auto">
          <a:xfrm>
            <a:off x="3880567" y="26241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75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76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77" name="Group 42"/>
          <p:cNvGrpSpPr>
            <a:grpSpLocks/>
          </p:cNvGrpSpPr>
          <p:nvPr/>
        </p:nvGrpSpPr>
        <p:grpSpPr bwMode="auto">
          <a:xfrm>
            <a:off x="3804367" y="30051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78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79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80" name="Group 42"/>
          <p:cNvGrpSpPr>
            <a:grpSpLocks/>
          </p:cNvGrpSpPr>
          <p:nvPr/>
        </p:nvGrpSpPr>
        <p:grpSpPr bwMode="auto">
          <a:xfrm>
            <a:off x="2776536" y="26241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81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82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83" name="Group 42"/>
          <p:cNvGrpSpPr>
            <a:grpSpLocks/>
          </p:cNvGrpSpPr>
          <p:nvPr/>
        </p:nvGrpSpPr>
        <p:grpSpPr bwMode="auto">
          <a:xfrm>
            <a:off x="3005136" y="28527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84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85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sp>
        <p:nvSpPr>
          <p:cNvPr id="200" name="TextBox 50"/>
          <p:cNvSpPr txBox="1">
            <a:spLocks noChangeArrowheads="1"/>
          </p:cNvSpPr>
          <p:nvPr/>
        </p:nvSpPr>
        <p:spPr bwMode="auto">
          <a:xfrm>
            <a:off x="4105275" y="2466975"/>
            <a:ext cx="2590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cs typeface="Arial" charset="0"/>
              </a:rPr>
              <a:t>Lentivirus</a:t>
            </a:r>
            <a:r>
              <a:rPr lang="en-US" sz="1000" b="1" dirty="0" smtClean="0">
                <a:cs typeface="Arial" charset="0"/>
              </a:rPr>
              <a:t> infects subsets of </a:t>
            </a:r>
            <a:r>
              <a:rPr lang="en-US" sz="1000" b="1" dirty="0" err="1" smtClean="0">
                <a:cs typeface="Arial" charset="0"/>
              </a:rPr>
              <a:t>PTEN</a:t>
            </a:r>
            <a:r>
              <a:rPr lang="en-US" sz="1000" b="1" baseline="30000" dirty="0" err="1" smtClean="0">
                <a:cs typeface="Arial" charset="0"/>
              </a:rPr>
              <a:t>loxP</a:t>
            </a:r>
            <a:r>
              <a:rPr lang="en-US" sz="1000" b="1" baseline="30000" dirty="0" smtClean="0">
                <a:cs typeface="Arial" charset="0"/>
              </a:rPr>
              <a:t>/</a:t>
            </a:r>
            <a:r>
              <a:rPr lang="en-US" sz="1000" b="1" baseline="30000" dirty="0" err="1" smtClean="0">
                <a:cs typeface="Arial" charset="0"/>
              </a:rPr>
              <a:t>loxP</a:t>
            </a:r>
            <a:r>
              <a:rPr lang="en-US" sz="1000" b="1" dirty="0" smtClean="0">
                <a:cs typeface="Arial" charset="0"/>
              </a:rPr>
              <a:t> epithelia. Expression of </a:t>
            </a:r>
            <a:r>
              <a:rPr lang="en-US" sz="1000" b="1" dirty="0" err="1" smtClean="0">
                <a:cs typeface="Arial" charset="0"/>
              </a:rPr>
              <a:t>Cre-recombinase</a:t>
            </a:r>
            <a:r>
              <a:rPr lang="en-US" sz="1000" b="1" dirty="0" smtClean="0">
                <a:cs typeface="Arial" charset="0"/>
              </a:rPr>
              <a:t> in infected cells results in deletion of PTEN. Infected cells can be visualized and selected by expression of RFP.</a:t>
            </a:r>
          </a:p>
        </p:txBody>
      </p:sp>
      <p:grpSp>
        <p:nvGrpSpPr>
          <p:cNvPr id="141" name="Group 42"/>
          <p:cNvGrpSpPr>
            <a:grpSpLocks/>
          </p:cNvGrpSpPr>
          <p:nvPr/>
        </p:nvGrpSpPr>
        <p:grpSpPr bwMode="auto">
          <a:xfrm>
            <a:off x="2090736" y="2852736"/>
            <a:ext cx="320545" cy="243251"/>
            <a:chOff x="5970171" y="1728265"/>
            <a:chExt cx="314325" cy="238602"/>
          </a:xfrm>
          <a:solidFill>
            <a:schemeClr val="bg2">
              <a:lumMod val="90000"/>
            </a:schemeClr>
          </a:solidFill>
        </p:grpSpPr>
        <p:sp>
          <p:nvSpPr>
            <p:cNvPr id="142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43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grpSp>
        <p:nvGrpSpPr>
          <p:cNvPr id="144" name="Group 42"/>
          <p:cNvGrpSpPr>
            <a:grpSpLocks/>
          </p:cNvGrpSpPr>
          <p:nvPr/>
        </p:nvGrpSpPr>
        <p:grpSpPr bwMode="auto">
          <a:xfrm>
            <a:off x="3042367" y="2624136"/>
            <a:ext cx="320545" cy="243251"/>
            <a:chOff x="5970171" y="1728265"/>
            <a:chExt cx="314325" cy="23860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45" name="Freeform 24"/>
            <p:cNvSpPr>
              <a:spLocks/>
            </p:cNvSpPr>
            <p:nvPr/>
          </p:nvSpPr>
          <p:spPr bwMode="auto">
            <a:xfrm flipV="1">
              <a:off x="5970171" y="1728265"/>
              <a:ext cx="314325" cy="238602"/>
            </a:xfrm>
            <a:custGeom>
              <a:avLst/>
              <a:gdLst>
                <a:gd name="T0" fmla="*/ 0 w 1048"/>
                <a:gd name="T1" fmla="*/ 0 h 848"/>
                <a:gd name="T2" fmla="*/ 0 w 1048"/>
                <a:gd name="T3" fmla="*/ 0 h 848"/>
                <a:gd name="T4" fmla="*/ 0 w 1048"/>
                <a:gd name="T5" fmla="*/ 0 h 848"/>
                <a:gd name="T6" fmla="*/ 0 w 1048"/>
                <a:gd name="T7" fmla="*/ 0 h 848"/>
                <a:gd name="T8" fmla="*/ 0 w 1048"/>
                <a:gd name="T9" fmla="*/ 0 h 848"/>
                <a:gd name="T10" fmla="*/ 0 w 1048"/>
                <a:gd name="T11" fmla="*/ 0 h 848"/>
                <a:gd name="T12" fmla="*/ 0 w 1048"/>
                <a:gd name="T13" fmla="*/ 0 h 848"/>
                <a:gd name="T14" fmla="*/ 0 w 1048"/>
                <a:gd name="T15" fmla="*/ 0 h 848"/>
                <a:gd name="T16" fmla="*/ 0 w 1048"/>
                <a:gd name="T17" fmla="*/ 0 h 848"/>
                <a:gd name="T18" fmla="*/ 0 w 1048"/>
                <a:gd name="T19" fmla="*/ 0 h 848"/>
                <a:gd name="T20" fmla="*/ 0 w 1048"/>
                <a:gd name="T21" fmla="*/ 0 h 8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8"/>
                <a:gd name="T34" fmla="*/ 0 h 848"/>
                <a:gd name="T35" fmla="*/ 1048 w 1048"/>
                <a:gd name="T36" fmla="*/ 848 h 8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8" h="848">
                  <a:moveTo>
                    <a:pt x="304" y="64"/>
                  </a:moveTo>
                  <a:cubicBezTo>
                    <a:pt x="368" y="48"/>
                    <a:pt x="496" y="264"/>
                    <a:pt x="592" y="256"/>
                  </a:cubicBezTo>
                  <a:cubicBezTo>
                    <a:pt x="688" y="248"/>
                    <a:pt x="840" y="0"/>
                    <a:pt x="880" y="16"/>
                  </a:cubicBezTo>
                  <a:cubicBezTo>
                    <a:pt x="920" y="32"/>
                    <a:pt x="808" y="272"/>
                    <a:pt x="832" y="352"/>
                  </a:cubicBezTo>
                  <a:cubicBezTo>
                    <a:pt x="856" y="432"/>
                    <a:pt x="1048" y="456"/>
                    <a:pt x="1024" y="496"/>
                  </a:cubicBezTo>
                  <a:cubicBezTo>
                    <a:pt x="1000" y="536"/>
                    <a:pt x="768" y="536"/>
                    <a:pt x="688" y="592"/>
                  </a:cubicBezTo>
                  <a:cubicBezTo>
                    <a:pt x="608" y="648"/>
                    <a:pt x="608" y="816"/>
                    <a:pt x="544" y="832"/>
                  </a:cubicBezTo>
                  <a:cubicBezTo>
                    <a:pt x="480" y="848"/>
                    <a:pt x="392" y="720"/>
                    <a:pt x="304" y="688"/>
                  </a:cubicBezTo>
                  <a:cubicBezTo>
                    <a:pt x="216" y="656"/>
                    <a:pt x="32" y="696"/>
                    <a:pt x="16" y="640"/>
                  </a:cubicBezTo>
                  <a:cubicBezTo>
                    <a:pt x="0" y="584"/>
                    <a:pt x="160" y="448"/>
                    <a:pt x="208" y="352"/>
                  </a:cubicBezTo>
                  <a:cubicBezTo>
                    <a:pt x="256" y="256"/>
                    <a:pt x="240" y="80"/>
                    <a:pt x="304" y="64"/>
                  </a:cubicBez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146" name="Oval 25"/>
            <p:cNvSpPr>
              <a:spLocks noChangeArrowheads="1"/>
            </p:cNvSpPr>
            <p:nvPr/>
          </p:nvSpPr>
          <p:spPr bwMode="auto">
            <a:xfrm flipV="1">
              <a:off x="6047297" y="1813843"/>
              <a:ext cx="114961" cy="40613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 sz="1000" b="1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6120240" y="4277023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RFP+</a:t>
            </a:r>
          </a:p>
          <a:p>
            <a:pPr algn="ctr"/>
            <a:r>
              <a:rPr lang="en-US" sz="800" b="1" dirty="0" smtClean="0"/>
              <a:t>PTEN null </a:t>
            </a:r>
          </a:p>
          <a:p>
            <a:pPr algn="ctr"/>
            <a:r>
              <a:rPr lang="en-US" sz="800" b="1" dirty="0" smtClean="0"/>
              <a:t>sphere</a:t>
            </a:r>
            <a:endParaRPr lang="en-US" sz="800" b="1" dirty="0"/>
          </a:p>
        </p:txBody>
      </p:sp>
      <p:sp>
        <p:nvSpPr>
          <p:cNvPr id="204" name="TextBox 203"/>
          <p:cNvSpPr txBox="1"/>
          <p:nvPr/>
        </p:nvSpPr>
        <p:spPr>
          <a:xfrm>
            <a:off x="6128255" y="368141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RFP+</a:t>
            </a:r>
          </a:p>
          <a:p>
            <a:pPr algn="ctr"/>
            <a:r>
              <a:rPr lang="en-US" sz="800" b="1" dirty="0" smtClean="0"/>
              <a:t>PTEN WT </a:t>
            </a:r>
          </a:p>
          <a:p>
            <a:pPr algn="ctr"/>
            <a:r>
              <a:rPr lang="en-US" sz="800" b="1" dirty="0" smtClean="0"/>
              <a:t>sphere</a:t>
            </a:r>
            <a:endParaRPr lang="en-US" sz="800" b="1" dirty="0"/>
          </a:p>
        </p:txBody>
      </p:sp>
      <p:pic>
        <p:nvPicPr>
          <p:cNvPr id="207" name="Picture 2" descr="F:\PARP manuscript\Manuscript data\3D model\Olaparib E2\Image0063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664" y="5610224"/>
            <a:ext cx="548640" cy="548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8" name="Picture 3" descr="F:\PARP manuscript\Manuscript data\3D model\Olaparib E2\Image0064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6160" y="5610224"/>
            <a:ext cx="548640" cy="5486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0" name="Picture 3" descr="F:\PARP manuscript\Manuscript data\3D model\Olaparib no E2\Image0008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720" y="5610224"/>
            <a:ext cx="548640" cy="5486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1" name="Picture 4" descr="F:\PARP manuscript\Manuscript data\3D model\Olaparib no E2\Image0007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13408" y="5610224"/>
            <a:ext cx="548640" cy="548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3" name="Picture 5" descr="F:\PARP manuscript\Manuscript data\3D model\Vehicle E2\Image0079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42232" y="5610224"/>
            <a:ext cx="548640" cy="5486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4" name="Picture 7" descr="F:\PARP manuscript\Manuscript data\3D model\Vehicle E2\Image0076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65968" y="5610224"/>
            <a:ext cx="548640" cy="5486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7" name="Picture 10" descr="F:\PARP manuscript\Manuscript data\3D model\Vehicle no E\Image0044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0032" y="5610224"/>
            <a:ext cx="548640" cy="5486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232" name="Straight Arrow Connector 231"/>
          <p:cNvCxnSpPr/>
          <p:nvPr/>
        </p:nvCxnSpPr>
        <p:spPr>
          <a:xfrm>
            <a:off x="1060919" y="5057776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/>
          <p:nvPr/>
        </p:nvCxnSpPr>
        <p:spPr>
          <a:xfrm>
            <a:off x="2493512" y="6515104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>
            <a:off x="3926105" y="6515104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>
            <a:off x="5373446" y="6515104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50"/>
          <p:cNvSpPr txBox="1">
            <a:spLocks noChangeArrowheads="1"/>
          </p:cNvSpPr>
          <p:nvPr/>
        </p:nvSpPr>
        <p:spPr bwMode="auto">
          <a:xfrm>
            <a:off x="1587417" y="6568603"/>
            <a:ext cx="3264914" cy="276999"/>
          </a:xfrm>
          <a:prstGeom prst="rect">
            <a:avLst/>
          </a:prstGeom>
          <a:solidFill>
            <a:srgbClr val="FFFFFF">
              <a:alpha val="65098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cs typeface="Arial" charset="0"/>
              </a:rPr>
              <a:t>Hand-pick RPF positive spheres</a:t>
            </a:r>
            <a:endParaRPr lang="en-US" sz="1200" b="1" dirty="0" smtClean="0">
              <a:cs typeface="Arial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82841" y="7068054"/>
            <a:ext cx="1386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Dissociate</a:t>
            </a:r>
          </a:p>
          <a:p>
            <a:pPr algn="ctr"/>
            <a:r>
              <a:rPr lang="en-US" sz="1200" b="1" dirty="0" err="1" smtClean="0"/>
              <a:t>Cytospin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&amp; Co-</a:t>
            </a:r>
            <a:r>
              <a:rPr lang="en-US" sz="1200" b="1" dirty="0" err="1" smtClean="0"/>
              <a:t>immunostain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for </a:t>
            </a:r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H2A.X/Rad51</a:t>
            </a:r>
            <a:endParaRPr lang="en-US" sz="1200" b="1" dirty="0"/>
          </a:p>
        </p:txBody>
      </p:sp>
      <p:sp>
        <p:nvSpPr>
          <p:cNvPr id="245" name="TextBox 244"/>
          <p:cNvSpPr txBox="1"/>
          <p:nvPr/>
        </p:nvSpPr>
        <p:spPr>
          <a:xfrm>
            <a:off x="1811573" y="7076637"/>
            <a:ext cx="1386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Dissociate</a:t>
            </a:r>
          </a:p>
          <a:p>
            <a:pPr algn="ctr"/>
            <a:r>
              <a:rPr lang="en-US" sz="1200" b="1" dirty="0" err="1" smtClean="0"/>
              <a:t>Cytospin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&amp; Co-</a:t>
            </a:r>
            <a:r>
              <a:rPr lang="en-US" sz="1200" b="1" dirty="0" err="1" smtClean="0"/>
              <a:t>immunostain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for </a:t>
            </a:r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H2A.X/Rad51</a:t>
            </a:r>
            <a:endParaRPr lang="en-US" sz="1200" b="1" dirty="0"/>
          </a:p>
        </p:txBody>
      </p:sp>
      <p:sp>
        <p:nvSpPr>
          <p:cNvPr id="246" name="TextBox 245"/>
          <p:cNvSpPr txBox="1"/>
          <p:nvPr/>
        </p:nvSpPr>
        <p:spPr>
          <a:xfrm>
            <a:off x="3240305" y="7085220"/>
            <a:ext cx="1386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Dissociate</a:t>
            </a:r>
          </a:p>
          <a:p>
            <a:pPr algn="ctr"/>
            <a:r>
              <a:rPr lang="en-US" sz="1200" b="1" dirty="0" err="1" smtClean="0"/>
              <a:t>Cytospin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&amp; Co-</a:t>
            </a:r>
            <a:r>
              <a:rPr lang="en-US" sz="1200" b="1" dirty="0" err="1" smtClean="0"/>
              <a:t>immunostain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for </a:t>
            </a:r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H2A.X/Rad51</a:t>
            </a:r>
            <a:endParaRPr lang="en-US" sz="1200" b="1" dirty="0"/>
          </a:p>
        </p:txBody>
      </p:sp>
      <p:sp>
        <p:nvSpPr>
          <p:cNvPr id="247" name="TextBox 246"/>
          <p:cNvSpPr txBox="1"/>
          <p:nvPr/>
        </p:nvSpPr>
        <p:spPr>
          <a:xfrm>
            <a:off x="4681722" y="7093803"/>
            <a:ext cx="1390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Dissociate</a:t>
            </a:r>
          </a:p>
          <a:p>
            <a:pPr algn="ctr"/>
            <a:r>
              <a:rPr lang="en-US" sz="1200" b="1" dirty="0" err="1" smtClean="0"/>
              <a:t>Cytospin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&amp; Co-</a:t>
            </a:r>
            <a:r>
              <a:rPr lang="en-US" sz="1200" b="1" dirty="0" err="1" smtClean="0"/>
              <a:t>immunostain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for </a:t>
            </a:r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H2A.X/Rad51</a:t>
            </a:r>
            <a:endParaRPr lang="en-US" sz="1200" b="1" dirty="0"/>
          </a:p>
        </p:txBody>
      </p:sp>
      <p:sp>
        <p:nvSpPr>
          <p:cNvPr id="248" name="TextBox 247"/>
          <p:cNvSpPr txBox="1"/>
          <p:nvPr/>
        </p:nvSpPr>
        <p:spPr>
          <a:xfrm>
            <a:off x="405553" y="6172200"/>
            <a:ext cx="1231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Estrogen + Olaparib</a:t>
            </a:r>
            <a:endParaRPr lang="en-US" sz="1000" b="1" dirty="0"/>
          </a:p>
        </p:txBody>
      </p:sp>
      <p:sp>
        <p:nvSpPr>
          <p:cNvPr id="249" name="TextBox 248"/>
          <p:cNvSpPr txBox="1"/>
          <p:nvPr/>
        </p:nvSpPr>
        <p:spPr>
          <a:xfrm>
            <a:off x="4687727" y="6172200"/>
            <a:ext cx="1345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No Estrogen + Vehicle</a:t>
            </a:r>
            <a:endParaRPr lang="en-US" sz="1000" b="1" dirty="0"/>
          </a:p>
        </p:txBody>
      </p:sp>
      <p:sp>
        <p:nvSpPr>
          <p:cNvPr id="251" name="Rectangle 250"/>
          <p:cNvSpPr/>
          <p:nvPr/>
        </p:nvSpPr>
        <p:spPr>
          <a:xfrm>
            <a:off x="914400" y="2219328"/>
            <a:ext cx="4724400" cy="45719"/>
          </a:xfrm>
          <a:prstGeom prst="rect">
            <a:avLst/>
          </a:prstGeom>
          <a:solidFill>
            <a:schemeClr val="accent4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2" name="Straight Arrow Connector 251"/>
          <p:cNvCxnSpPr/>
          <p:nvPr/>
        </p:nvCxnSpPr>
        <p:spPr>
          <a:xfrm>
            <a:off x="1060920" y="3374712"/>
            <a:ext cx="1" cy="8229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/>
          <p:cNvCxnSpPr/>
          <p:nvPr/>
        </p:nvCxnSpPr>
        <p:spPr>
          <a:xfrm>
            <a:off x="2503960" y="3374712"/>
            <a:ext cx="1" cy="8229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/>
          <p:nvPr/>
        </p:nvCxnSpPr>
        <p:spPr>
          <a:xfrm>
            <a:off x="3947000" y="3374712"/>
            <a:ext cx="1" cy="8229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/>
          <p:nvPr/>
        </p:nvCxnSpPr>
        <p:spPr>
          <a:xfrm>
            <a:off x="5390040" y="3374712"/>
            <a:ext cx="1" cy="8229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50"/>
          <p:cNvSpPr txBox="1">
            <a:spLocks noChangeArrowheads="1"/>
          </p:cNvSpPr>
          <p:nvPr/>
        </p:nvSpPr>
        <p:spPr bwMode="auto">
          <a:xfrm>
            <a:off x="632296" y="3509960"/>
            <a:ext cx="5486400" cy="400110"/>
          </a:xfrm>
          <a:prstGeom prst="rect">
            <a:avLst/>
          </a:prstGeom>
          <a:solidFill>
            <a:srgbClr val="FFFFFF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cs typeface="Arial" charset="0"/>
              </a:rPr>
              <a:t>Plate endometrial epithelia in 3-dimensional culture with endometrial </a:t>
            </a:r>
            <a:r>
              <a:rPr lang="en-US" sz="1000" b="1" dirty="0" smtClean="0">
                <a:cs typeface="Arial" charset="0"/>
              </a:rPr>
              <a:t>stromal layer at the culture base. Culture 2 weeks with or without estrogen to form epithelial spheres.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284632" y="5119688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+ Olaparib</a:t>
            </a:r>
            <a:endParaRPr lang="en-US" sz="1200" b="1" dirty="0"/>
          </a:p>
        </p:txBody>
      </p:sp>
      <p:cxnSp>
        <p:nvCxnSpPr>
          <p:cNvPr id="257" name="Straight Arrow Connector 256"/>
          <p:cNvCxnSpPr/>
          <p:nvPr/>
        </p:nvCxnSpPr>
        <p:spPr>
          <a:xfrm>
            <a:off x="2503494" y="5057776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xtBox 257"/>
          <p:cNvSpPr txBox="1"/>
          <p:nvPr/>
        </p:nvSpPr>
        <p:spPr>
          <a:xfrm>
            <a:off x="1772829" y="5119688"/>
            <a:ext cx="758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+ Vehicle</a:t>
            </a:r>
            <a:endParaRPr lang="en-US" sz="1200" b="1" dirty="0"/>
          </a:p>
        </p:txBody>
      </p:sp>
      <p:cxnSp>
        <p:nvCxnSpPr>
          <p:cNvPr id="259" name="Straight Arrow Connector 258"/>
          <p:cNvCxnSpPr/>
          <p:nvPr/>
        </p:nvCxnSpPr>
        <p:spPr>
          <a:xfrm>
            <a:off x="3946069" y="5057776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3169782" y="5119688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+ Olaparib</a:t>
            </a:r>
            <a:endParaRPr lang="en-US" sz="1200" b="1" dirty="0"/>
          </a:p>
        </p:txBody>
      </p:sp>
      <p:cxnSp>
        <p:nvCxnSpPr>
          <p:cNvPr id="261" name="Straight Arrow Connector 260"/>
          <p:cNvCxnSpPr/>
          <p:nvPr/>
        </p:nvCxnSpPr>
        <p:spPr>
          <a:xfrm>
            <a:off x="5388644" y="5057776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4657979" y="5119688"/>
            <a:ext cx="758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+ Vehicle</a:t>
            </a:r>
            <a:endParaRPr lang="en-US" sz="1200" b="1" dirty="0"/>
          </a:p>
        </p:txBody>
      </p:sp>
      <p:cxnSp>
        <p:nvCxnSpPr>
          <p:cNvPr id="264" name="Straight Connector 263"/>
          <p:cNvCxnSpPr/>
          <p:nvPr/>
        </p:nvCxnSpPr>
        <p:spPr>
          <a:xfrm>
            <a:off x="413224" y="4800600"/>
            <a:ext cx="27432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3346920" y="4800600"/>
            <a:ext cx="27432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/>
          <p:cNvCxnSpPr/>
          <p:nvPr/>
        </p:nvCxnSpPr>
        <p:spPr>
          <a:xfrm>
            <a:off x="1060920" y="6515104"/>
            <a:ext cx="1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4" name="Group 273"/>
          <p:cNvGrpSpPr/>
          <p:nvPr/>
        </p:nvGrpSpPr>
        <p:grpSpPr>
          <a:xfrm>
            <a:off x="4809008" y="5610224"/>
            <a:ext cx="548640" cy="548623"/>
            <a:chOff x="4809008" y="5610224"/>
            <a:chExt cx="548640" cy="548623"/>
          </a:xfrm>
        </p:grpSpPr>
        <p:pic>
          <p:nvPicPr>
            <p:cNvPr id="219" name="Picture 11" descr="F:\PARP manuscript\Manuscript data\3D model\Vehicle no E\Image0043.ti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809008" y="5610224"/>
              <a:ext cx="548640" cy="54862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273" name="Picture 12" descr="F:\PARP manuscript\Manuscript data\3D model\Vehicle no E\Image0040.tif"/>
            <p:cNvPicPr>
              <a:picLocks noChangeAspect="1" noChangeArrowheads="1"/>
            </p:cNvPicPr>
            <p:nvPr/>
          </p:nvPicPr>
          <p:blipFill>
            <a:blip r:embed="rId13" cstate="print">
              <a:lum bright="-5000"/>
            </a:blip>
            <a:srcRect/>
            <a:stretch>
              <a:fillRect/>
            </a:stretch>
          </p:blipFill>
          <p:spPr bwMode="auto">
            <a:xfrm>
              <a:off x="4823103" y="5622578"/>
              <a:ext cx="244200" cy="254347"/>
            </a:xfrm>
            <a:prstGeom prst="ellipse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4200</TotalTime>
  <Words>149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djansen</dc:creator>
  <cp:lastModifiedBy>Dani</cp:lastModifiedBy>
  <cp:revision>323</cp:revision>
  <cp:lastPrinted>2013-02-21T18:21:19Z</cp:lastPrinted>
  <dcterms:created xsi:type="dcterms:W3CDTF">2013-02-18T23:45:09Z</dcterms:created>
  <dcterms:modified xsi:type="dcterms:W3CDTF">2013-09-12T06:22:39Z</dcterms:modified>
</cp:coreProperties>
</file>