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1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FEB8"/>
    <a:srgbClr val="EAFFC1"/>
    <a:srgbClr val="CC339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2" autoAdjust="0"/>
    <p:restoredTop sz="94660"/>
  </p:normalViewPr>
  <p:slideViewPr>
    <p:cSldViewPr>
      <p:cViewPr>
        <p:scale>
          <a:sx n="100" d="100"/>
          <a:sy n="100" d="100"/>
        </p:scale>
        <p:origin x="-498" y="15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6BDE8-DFE1-4BC9-8E59-437131BA90BA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D1CB2B-DA8B-4779-94DD-50B8904A418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63843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37B8-BC06-445F-A63B-2A3E68A25E88}" type="datetimeFigureOut">
              <a:rPr lang="en-US" smtClean="0"/>
              <a:pPr/>
              <a:t>9/11/2013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D7FF1E-BE19-4553-A1EE-0CE965618C4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tiff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tiff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roup 198"/>
          <p:cNvGrpSpPr>
            <a:grpSpLocks noChangeAspect="1"/>
          </p:cNvGrpSpPr>
          <p:nvPr/>
        </p:nvGrpSpPr>
        <p:grpSpPr>
          <a:xfrm>
            <a:off x="1584959" y="6212123"/>
            <a:ext cx="1232532" cy="1225296"/>
            <a:chOff x="5376062" y="4506163"/>
            <a:chExt cx="1207093" cy="1200006"/>
          </a:xfrm>
        </p:grpSpPr>
        <p:pic>
          <p:nvPicPr>
            <p:cNvPr id="200" name="Picture 3" descr="I:\3D model ICC\No E and O RFP\4.jpg_Files\4_c3 adj r cont.jpg"/>
            <p:cNvPicPr>
              <a:picLocks noChangeAspect="1" noChangeArrowheads="1"/>
            </p:cNvPicPr>
            <p:nvPr/>
          </p:nvPicPr>
          <p:blipFill>
            <a:blip r:embed="rId2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5376062" y="4506163"/>
              <a:ext cx="1207093" cy="1200006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201" name="Picture 3" descr="I:\3D model ICC\No E and O RFP\4.jpg_Files\4_c3 adj r cont.jpg"/>
            <p:cNvPicPr>
              <a:picLocks noChangeAspect="1" noChangeArrowheads="1"/>
            </p:cNvPicPr>
            <p:nvPr/>
          </p:nvPicPr>
          <p:blipFill>
            <a:blip r:embed="rId3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5730240" y="4522470"/>
              <a:ext cx="271667" cy="457319"/>
            </a:xfrm>
            <a:prstGeom prst="rect">
              <a:avLst/>
            </a:prstGeom>
            <a:noFill/>
          </p:spPr>
        </p:pic>
      </p:grpSp>
      <p:grpSp>
        <p:nvGrpSpPr>
          <p:cNvPr id="180" name="Group 179"/>
          <p:cNvGrpSpPr>
            <a:grpSpLocks noChangeAspect="1"/>
          </p:cNvGrpSpPr>
          <p:nvPr/>
        </p:nvGrpSpPr>
        <p:grpSpPr>
          <a:xfrm>
            <a:off x="1584959" y="7459438"/>
            <a:ext cx="1232542" cy="1225296"/>
            <a:chOff x="2251862" y="4201363"/>
            <a:chExt cx="1207093" cy="1199997"/>
          </a:xfrm>
        </p:grpSpPr>
        <p:pic>
          <p:nvPicPr>
            <p:cNvPr id="181" name="Picture 2" descr="I:\3D model ICC\No E and O RFP\4.jpg_Files\Composite redone.jpg"/>
            <p:cNvPicPr>
              <a:picLocks noChangeAspect="1" noChangeArrowheads="1"/>
            </p:cNvPicPr>
            <p:nvPr/>
          </p:nvPicPr>
          <p:blipFill>
            <a:blip r:embed="rId4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2251862" y="4201363"/>
              <a:ext cx="1207093" cy="119999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198" name="Picture 2" descr="I:\3D model ICC\No E and O RFP\4.jpg_Files\Composite redone.jpg"/>
            <p:cNvPicPr>
              <a:picLocks noChangeAspect="1" noChangeArrowheads="1"/>
            </p:cNvPicPr>
            <p:nvPr/>
          </p:nvPicPr>
          <p:blipFill>
            <a:blip r:embed="rId5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2579370" y="4221480"/>
              <a:ext cx="271667" cy="457319"/>
            </a:xfrm>
            <a:prstGeom prst="rect">
              <a:avLst/>
            </a:prstGeom>
            <a:noFill/>
          </p:spPr>
        </p:pic>
      </p:grpSp>
      <p:grpSp>
        <p:nvGrpSpPr>
          <p:cNvPr id="202" name="Group 201"/>
          <p:cNvGrpSpPr>
            <a:grpSpLocks noChangeAspect="1"/>
          </p:cNvGrpSpPr>
          <p:nvPr/>
        </p:nvGrpSpPr>
        <p:grpSpPr>
          <a:xfrm>
            <a:off x="1584959" y="4983479"/>
            <a:ext cx="1232526" cy="1225296"/>
            <a:chOff x="-2396343" y="4864280"/>
            <a:chExt cx="1207060" cy="1199979"/>
          </a:xfrm>
        </p:grpSpPr>
        <p:pic>
          <p:nvPicPr>
            <p:cNvPr id="203" name="Picture 4" descr="I:\3D model ICC\No E and O RFP\4.jpg_Files\4_c1 adj g.jpg"/>
            <p:cNvPicPr>
              <a:picLocks noChangeAspect="1" noChangeArrowheads="1"/>
            </p:cNvPicPr>
            <p:nvPr/>
          </p:nvPicPr>
          <p:blipFill>
            <a:blip r:embed="rId6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-2396343" y="4864280"/>
              <a:ext cx="1207060" cy="1199979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pic>
          <p:nvPicPr>
            <p:cNvPr id="204" name="Picture 4" descr="I:\3D model ICC\No E and O RFP\4.jpg_Files\4_c1 adj g.jpg"/>
            <p:cNvPicPr>
              <a:picLocks noChangeAspect="1" noChangeArrowheads="1"/>
            </p:cNvPicPr>
            <p:nvPr/>
          </p:nvPicPr>
          <p:blipFill>
            <a:blip r:embed="rId7" cstate="print">
              <a:lum bright="30000" contrast="40000"/>
            </a:blip>
            <a:srcRect/>
            <a:stretch>
              <a:fillRect/>
            </a:stretch>
          </p:blipFill>
          <p:spPr bwMode="auto">
            <a:xfrm>
              <a:off x="-2057400" y="4876800"/>
              <a:ext cx="271658" cy="457200"/>
            </a:xfrm>
            <a:prstGeom prst="rect">
              <a:avLst/>
            </a:prstGeom>
            <a:noFill/>
          </p:spPr>
        </p:pic>
      </p:grpSp>
      <p:cxnSp>
        <p:nvCxnSpPr>
          <p:cNvPr id="154" name="Straight Connector 153"/>
          <p:cNvCxnSpPr/>
          <p:nvPr/>
        </p:nvCxnSpPr>
        <p:spPr>
          <a:xfrm>
            <a:off x="2985283" y="289750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2985283" y="275844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2985283" y="260032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>
            <a:off x="2985283" y="310515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>
            <a:off x="2985283" y="340042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2985283" y="266319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>
            <a:off x="2985283" y="254317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>
            <a:off x="2985283" y="2495550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>
            <a:off x="2985283" y="244792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2985283" y="2409825"/>
            <a:ext cx="228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C:\Documents and Settings\djansen\Desktop\pten null 042513.jpg"/>
          <p:cNvPicPr>
            <a:picLocks noChangeAspect="1" noChangeArrowheads="1"/>
          </p:cNvPicPr>
          <p:nvPr/>
        </p:nvPicPr>
        <p:blipFill>
          <a:blip r:embed="rId8" cstate="print"/>
          <a:srcRect l="5556" t="19097" r="37500" b="14931"/>
          <a:stretch>
            <a:fillRect/>
          </a:stretch>
        </p:blipFill>
        <p:spPr bwMode="auto">
          <a:xfrm>
            <a:off x="775483" y="1905000"/>
            <a:ext cx="2286000" cy="2118734"/>
          </a:xfrm>
          <a:prstGeom prst="rect">
            <a:avLst/>
          </a:prstGeom>
          <a:noFill/>
        </p:spPr>
      </p:pic>
      <p:sp>
        <p:nvSpPr>
          <p:cNvPr id="165" name="TextBox 18"/>
          <p:cNvSpPr txBox="1">
            <a:spLocks noChangeArrowheads="1"/>
          </p:cNvSpPr>
          <p:nvPr/>
        </p:nvSpPr>
        <p:spPr bwMode="auto">
          <a:xfrm>
            <a:off x="17463" y="0"/>
            <a:ext cx="20379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Supplementary 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Figure S5</a:t>
            </a:r>
            <a:endParaRPr lang="en-US" sz="14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67" name="TextBox 12"/>
          <p:cNvSpPr txBox="1">
            <a:spLocks noChangeArrowheads="1"/>
          </p:cNvSpPr>
          <p:nvPr/>
        </p:nvSpPr>
        <p:spPr bwMode="auto">
          <a:xfrm>
            <a:off x="76200" y="606623"/>
            <a:ext cx="3657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A.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0" name="TextBox 12"/>
          <p:cNvSpPr txBox="1">
            <a:spLocks noChangeArrowheads="1"/>
          </p:cNvSpPr>
          <p:nvPr/>
        </p:nvSpPr>
        <p:spPr bwMode="auto">
          <a:xfrm>
            <a:off x="3819756" y="457200"/>
            <a:ext cx="3657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B.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1" name="TextBox 18"/>
          <p:cNvSpPr txBox="1">
            <a:spLocks noChangeArrowheads="1"/>
          </p:cNvSpPr>
          <p:nvPr/>
        </p:nvSpPr>
        <p:spPr bwMode="auto">
          <a:xfrm>
            <a:off x="4124556" y="457200"/>
            <a:ext cx="59984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Calibri" pitchFamily="34" charset="0"/>
                <a:cs typeface="Arial" charset="0"/>
              </a:rPr>
              <a:t>QPCR</a:t>
            </a:r>
            <a:endParaRPr lang="en-US" sz="14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2" name="TextBox 12"/>
          <p:cNvSpPr txBox="1">
            <a:spLocks noChangeArrowheads="1"/>
          </p:cNvSpPr>
          <p:nvPr/>
        </p:nvSpPr>
        <p:spPr bwMode="auto">
          <a:xfrm>
            <a:off x="0" y="4492823"/>
            <a:ext cx="3657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C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977" y="2743200"/>
            <a:ext cx="5741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b="1" dirty="0" smtClean="0"/>
              <a:t>Δ</a:t>
            </a:r>
            <a:r>
              <a:rPr lang="en-US" sz="1000" b="1" dirty="0" smtClean="0"/>
              <a:t> PTEN</a:t>
            </a:r>
            <a:endParaRPr lang="en-US" sz="1000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56902" y="2362200"/>
            <a:ext cx="566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/>
              <a:t>Floxed</a:t>
            </a:r>
            <a:r>
              <a:rPr lang="en-US" sz="1000" b="1" dirty="0" smtClean="0"/>
              <a:t> </a:t>
            </a:r>
          </a:p>
          <a:p>
            <a:r>
              <a:rPr lang="en-US" sz="1000" b="1" dirty="0" smtClean="0"/>
              <a:t>PTEN</a:t>
            </a:r>
            <a:endParaRPr lang="en-US" sz="1000" b="1" dirty="0"/>
          </a:p>
        </p:txBody>
      </p:sp>
      <p:cxnSp>
        <p:nvCxnSpPr>
          <p:cNvPr id="60" name="Straight Connector 59"/>
          <p:cNvCxnSpPr/>
          <p:nvPr/>
        </p:nvCxnSpPr>
        <p:spPr>
          <a:xfrm>
            <a:off x="582287" y="2557057"/>
            <a:ext cx="1188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82287" y="2861857"/>
            <a:ext cx="1188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 rot="16200000">
            <a:off x="1250868" y="1443309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DNA Ladder</a:t>
            </a:r>
            <a:endParaRPr lang="en-US" sz="1000" b="1" dirty="0"/>
          </a:p>
        </p:txBody>
      </p:sp>
      <p:sp>
        <p:nvSpPr>
          <p:cNvPr id="71" name="TextBox 70"/>
          <p:cNvSpPr txBox="1"/>
          <p:nvPr/>
        </p:nvSpPr>
        <p:spPr>
          <a:xfrm rot="16200000">
            <a:off x="519743" y="1436897"/>
            <a:ext cx="8322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cs typeface="Arial" charset="0"/>
              </a:rPr>
              <a:t>PTEN</a:t>
            </a:r>
            <a:r>
              <a:rPr lang="en-US" sz="1000" b="1" baseline="30000" dirty="0" err="1" smtClean="0">
                <a:cs typeface="Arial" charset="0"/>
              </a:rPr>
              <a:t>loxP</a:t>
            </a:r>
            <a:r>
              <a:rPr lang="en-US" sz="1000" b="1" baseline="30000" dirty="0" smtClean="0">
                <a:cs typeface="Arial" charset="0"/>
              </a:rPr>
              <a:t>/loxP</a:t>
            </a:r>
            <a:r>
              <a:rPr lang="en-US" sz="1000" b="1" dirty="0" smtClean="0">
                <a:cs typeface="Arial" charset="0"/>
              </a:rPr>
              <a:t> </a:t>
            </a:r>
            <a:endParaRPr lang="en-US" sz="1000" b="1" dirty="0"/>
          </a:p>
        </p:txBody>
      </p:sp>
      <p:sp>
        <p:nvSpPr>
          <p:cNvPr id="73" name="TextBox 72"/>
          <p:cNvSpPr txBox="1"/>
          <p:nvPr/>
        </p:nvSpPr>
        <p:spPr>
          <a:xfrm rot="16200000">
            <a:off x="2265752" y="1151840"/>
            <a:ext cx="13452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 Estrogen + Vehicle</a:t>
            </a:r>
            <a:endParaRPr lang="en-US" sz="1000" b="1" dirty="0"/>
          </a:p>
        </p:txBody>
      </p:sp>
      <p:sp>
        <p:nvSpPr>
          <p:cNvPr id="74" name="TextBox 73"/>
          <p:cNvSpPr txBox="1"/>
          <p:nvPr/>
        </p:nvSpPr>
        <p:spPr>
          <a:xfrm rot="16200000">
            <a:off x="2094641" y="1257360"/>
            <a:ext cx="11913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 Estrogen + Vehicle</a:t>
            </a:r>
            <a:endParaRPr lang="en-US" sz="1000" b="1" dirty="0"/>
          </a:p>
        </p:txBody>
      </p:sp>
      <p:sp>
        <p:nvSpPr>
          <p:cNvPr id="75" name="TextBox 74"/>
          <p:cNvSpPr txBox="1"/>
          <p:nvPr/>
        </p:nvSpPr>
        <p:spPr>
          <a:xfrm rot="16200000">
            <a:off x="1734964" y="1117375"/>
            <a:ext cx="14141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No Estrogen + Olaparib</a:t>
            </a:r>
            <a:endParaRPr lang="en-US" sz="1000" b="1" dirty="0"/>
          </a:p>
        </p:txBody>
      </p:sp>
      <p:sp>
        <p:nvSpPr>
          <p:cNvPr id="76" name="TextBox 75"/>
          <p:cNvSpPr txBox="1"/>
          <p:nvPr/>
        </p:nvSpPr>
        <p:spPr>
          <a:xfrm rot="16200000">
            <a:off x="1583308" y="1222896"/>
            <a:ext cx="12602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 Estrogen + Olaparib</a:t>
            </a:r>
            <a:endParaRPr lang="en-US" sz="1000" b="1" dirty="0"/>
          </a:p>
        </p:txBody>
      </p:sp>
      <p:grpSp>
        <p:nvGrpSpPr>
          <p:cNvPr id="4" name="Group 180"/>
          <p:cNvGrpSpPr/>
          <p:nvPr/>
        </p:nvGrpSpPr>
        <p:grpSpPr>
          <a:xfrm>
            <a:off x="3825240" y="990600"/>
            <a:ext cx="2651760" cy="3339426"/>
            <a:chOff x="3456780" y="1219200"/>
            <a:chExt cx="3081179" cy="3339426"/>
          </a:xfrm>
        </p:grpSpPr>
        <p:sp>
          <p:nvSpPr>
            <p:cNvPr id="82" name="Rectangle 37"/>
            <p:cNvSpPr>
              <a:spLocks noChangeArrowheads="1"/>
            </p:cNvSpPr>
            <p:nvPr/>
          </p:nvSpPr>
          <p:spPr bwMode="auto">
            <a:xfrm>
              <a:off x="3521649" y="3949128"/>
              <a:ext cx="490519" cy="483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ts val="2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50" b="1" dirty="0" smtClean="0">
                  <a:solidFill>
                    <a:srgbClr val="000000"/>
                  </a:solidFill>
                  <a:latin typeface="Calibri" pitchFamily="34" charset="0"/>
                </a:rPr>
                <a:t>Estrogen</a:t>
              </a:r>
            </a:p>
            <a:p>
              <a:pPr marL="0" marR="0" lvl="0" indent="0" algn="ctr" defTabSz="914400" rtl="0" eaLnBrk="1" fontAlgn="base" latinLnBrk="0" hangingPunct="1">
                <a:lnSpc>
                  <a:spcPts val="2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Olaparib</a:t>
              </a:r>
              <a:endPara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6" name="Rectangle 78"/>
            <p:cNvSpPr>
              <a:spLocks noChangeArrowheads="1"/>
            </p:cNvSpPr>
            <p:nvPr/>
          </p:nvSpPr>
          <p:spPr bwMode="auto">
            <a:xfrm rot="16200000">
              <a:off x="2370905" y="2305075"/>
              <a:ext cx="251030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Rad51 Transcript Levels</a:t>
              </a:r>
              <a:r>
                <a:rPr lang="en-US" sz="1100" b="1" dirty="0" smtClean="0">
                  <a:solidFill>
                    <a:srgbClr val="000000"/>
                  </a:solidFill>
                  <a:latin typeface="Calibri" pitchFamily="34" charset="0"/>
                </a:rPr>
                <a:t>  relative to GAPDH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(X 10</a:t>
              </a:r>
              <a:r>
                <a:rPr kumimoji="0" lang="en-US" sz="1100" b="1" i="0" u="none" strike="noStrike" cap="none" normalizeH="0" baseline="3000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-3</a:t>
              </a:r>
              <a:r>
                <a:rPr kumimoji="0" lang="en-US" sz="11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</a:rPr>
                <a:t>)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5" name="Group 179"/>
            <p:cNvGrpSpPr/>
            <p:nvPr/>
          </p:nvGrpSpPr>
          <p:grpSpPr>
            <a:xfrm>
              <a:off x="3886199" y="1617544"/>
              <a:ext cx="2651760" cy="2286000"/>
              <a:chOff x="3886200" y="2393950"/>
              <a:chExt cx="2670969" cy="1983789"/>
            </a:xfrm>
          </p:grpSpPr>
          <p:sp>
            <p:nvSpPr>
              <p:cNvPr id="86" name="Rectangle 52"/>
              <p:cNvSpPr>
                <a:spLocks noChangeArrowheads="1"/>
              </p:cNvSpPr>
              <p:nvPr/>
            </p:nvSpPr>
            <p:spPr bwMode="auto">
              <a:xfrm>
                <a:off x="4180847" y="2773362"/>
                <a:ext cx="364649" cy="1530350"/>
              </a:xfrm>
              <a:prstGeom prst="rect">
                <a:avLst/>
              </a:prstGeom>
              <a:solidFill>
                <a:srgbClr val="C050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87" name="Rectangle 53"/>
              <p:cNvSpPr>
                <a:spLocks noChangeArrowheads="1"/>
              </p:cNvSpPr>
              <p:nvPr/>
            </p:nvSpPr>
            <p:spPr bwMode="auto">
              <a:xfrm>
                <a:off x="4802032" y="4060825"/>
                <a:ext cx="377475" cy="242888"/>
              </a:xfrm>
              <a:prstGeom prst="rect">
                <a:avLst/>
              </a:prstGeom>
              <a:solidFill>
                <a:srgbClr val="C050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88" name="Rectangle 54"/>
              <p:cNvSpPr>
                <a:spLocks noChangeArrowheads="1"/>
              </p:cNvSpPr>
              <p:nvPr/>
            </p:nvSpPr>
            <p:spPr bwMode="auto">
              <a:xfrm>
                <a:off x="5434211" y="2879725"/>
                <a:ext cx="377475" cy="1423988"/>
              </a:xfrm>
              <a:prstGeom prst="rect">
                <a:avLst/>
              </a:prstGeom>
              <a:solidFill>
                <a:srgbClr val="C050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89" name="Rectangle 55"/>
              <p:cNvSpPr>
                <a:spLocks noChangeArrowheads="1"/>
              </p:cNvSpPr>
              <p:nvPr/>
            </p:nvSpPr>
            <p:spPr bwMode="auto">
              <a:xfrm>
                <a:off x="6068224" y="4049712"/>
                <a:ext cx="364649" cy="254000"/>
              </a:xfrm>
              <a:prstGeom prst="rect">
                <a:avLst/>
              </a:prstGeom>
              <a:solidFill>
                <a:srgbClr val="C0504D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0" name="Freeform 57"/>
              <p:cNvSpPr>
                <a:spLocks noEditPoints="1"/>
              </p:cNvSpPr>
              <p:nvPr/>
            </p:nvSpPr>
            <p:spPr bwMode="auto">
              <a:xfrm>
                <a:off x="4314612" y="2668587"/>
                <a:ext cx="73296" cy="211138"/>
              </a:xfrm>
              <a:custGeom>
                <a:avLst/>
                <a:gdLst/>
                <a:ahLst/>
                <a:cxnLst>
                  <a:cxn ang="0">
                    <a:pos x="20" y="133"/>
                  </a:cxn>
                  <a:cxn ang="0">
                    <a:pos x="20" y="66"/>
                  </a:cxn>
                  <a:cxn ang="0">
                    <a:pos x="20" y="0"/>
                  </a:cxn>
                  <a:cxn ang="0">
                    <a:pos x="20" y="133"/>
                  </a:cxn>
                  <a:cxn ang="0">
                    <a:pos x="0" y="133"/>
                  </a:cxn>
                  <a:cxn ang="0">
                    <a:pos x="40" y="133"/>
                  </a:cxn>
                  <a:cxn ang="0">
                    <a:pos x="0" y="133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133">
                    <a:moveTo>
                      <a:pt x="20" y="133"/>
                    </a:moveTo>
                    <a:lnTo>
                      <a:pt x="20" y="66"/>
                    </a:lnTo>
                    <a:lnTo>
                      <a:pt x="20" y="0"/>
                    </a:lnTo>
                    <a:lnTo>
                      <a:pt x="20" y="133"/>
                    </a:lnTo>
                    <a:close/>
                    <a:moveTo>
                      <a:pt x="0" y="133"/>
                    </a:moveTo>
                    <a:lnTo>
                      <a:pt x="40" y="133"/>
                    </a:lnTo>
                    <a:lnTo>
                      <a:pt x="0" y="133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1" name="Freeform 58"/>
              <p:cNvSpPr>
                <a:spLocks noEditPoints="1"/>
              </p:cNvSpPr>
              <p:nvPr/>
            </p:nvSpPr>
            <p:spPr bwMode="auto">
              <a:xfrm>
                <a:off x="4314612" y="2668587"/>
                <a:ext cx="73296" cy="220663"/>
              </a:xfrm>
              <a:custGeom>
                <a:avLst/>
                <a:gdLst/>
                <a:ahLst/>
                <a:cxnLst>
                  <a:cxn ang="0">
                    <a:pos x="20" y="133"/>
                  </a:cxn>
                  <a:cxn ang="0">
                    <a:pos x="20" y="66"/>
                  </a:cxn>
                  <a:cxn ang="0">
                    <a:pos x="20" y="0"/>
                  </a:cxn>
                  <a:cxn ang="0">
                    <a:pos x="27" y="0"/>
                  </a:cxn>
                  <a:cxn ang="0">
                    <a:pos x="27" y="66"/>
                  </a:cxn>
                  <a:cxn ang="0">
                    <a:pos x="27" y="133"/>
                  </a:cxn>
                  <a:cxn ang="0">
                    <a:pos x="20" y="133"/>
                  </a:cxn>
                  <a:cxn ang="0">
                    <a:pos x="0" y="133"/>
                  </a:cxn>
                  <a:cxn ang="0">
                    <a:pos x="40" y="133"/>
                  </a:cxn>
                  <a:cxn ang="0">
                    <a:pos x="40" y="139"/>
                  </a:cxn>
                  <a:cxn ang="0">
                    <a:pos x="0" y="139"/>
                  </a:cxn>
                  <a:cxn ang="0">
                    <a:pos x="0" y="133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6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0" t="0" r="r" b="b"/>
                <a:pathLst>
                  <a:path w="40" h="139">
                    <a:moveTo>
                      <a:pt x="20" y="133"/>
                    </a:moveTo>
                    <a:lnTo>
                      <a:pt x="20" y="66"/>
                    </a:lnTo>
                    <a:lnTo>
                      <a:pt x="20" y="0"/>
                    </a:lnTo>
                    <a:lnTo>
                      <a:pt x="27" y="0"/>
                    </a:lnTo>
                    <a:lnTo>
                      <a:pt x="27" y="66"/>
                    </a:lnTo>
                    <a:lnTo>
                      <a:pt x="27" y="133"/>
                    </a:lnTo>
                    <a:lnTo>
                      <a:pt x="20" y="133"/>
                    </a:lnTo>
                    <a:close/>
                    <a:moveTo>
                      <a:pt x="0" y="133"/>
                    </a:moveTo>
                    <a:lnTo>
                      <a:pt x="40" y="133"/>
                    </a:lnTo>
                    <a:lnTo>
                      <a:pt x="40" y="139"/>
                    </a:lnTo>
                    <a:lnTo>
                      <a:pt x="0" y="139"/>
                    </a:lnTo>
                    <a:lnTo>
                      <a:pt x="0" y="133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40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2" name="Freeform 59"/>
              <p:cNvSpPr>
                <a:spLocks noEditPoints="1"/>
              </p:cNvSpPr>
              <p:nvPr/>
            </p:nvSpPr>
            <p:spPr bwMode="auto">
              <a:xfrm>
                <a:off x="4948624" y="4049712"/>
                <a:ext cx="73296" cy="22225"/>
              </a:xfrm>
              <a:custGeom>
                <a:avLst/>
                <a:gdLst/>
                <a:ahLst/>
                <a:cxnLst>
                  <a:cxn ang="0">
                    <a:pos x="20" y="14"/>
                  </a:cxn>
                  <a:cxn ang="0">
                    <a:pos x="20" y="7"/>
                  </a:cxn>
                  <a:cxn ang="0">
                    <a:pos x="20" y="0"/>
                  </a:cxn>
                  <a:cxn ang="0">
                    <a:pos x="20" y="14"/>
                  </a:cxn>
                  <a:cxn ang="0">
                    <a:pos x="0" y="14"/>
                  </a:cxn>
                  <a:cxn ang="0">
                    <a:pos x="40" y="14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14">
                    <a:moveTo>
                      <a:pt x="20" y="14"/>
                    </a:moveTo>
                    <a:lnTo>
                      <a:pt x="20" y="7"/>
                    </a:lnTo>
                    <a:lnTo>
                      <a:pt x="20" y="0"/>
                    </a:lnTo>
                    <a:lnTo>
                      <a:pt x="20" y="14"/>
                    </a:lnTo>
                    <a:close/>
                    <a:moveTo>
                      <a:pt x="0" y="14"/>
                    </a:moveTo>
                    <a:lnTo>
                      <a:pt x="40" y="14"/>
                    </a:lnTo>
                    <a:lnTo>
                      <a:pt x="0" y="14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3" name="Freeform 60"/>
              <p:cNvSpPr>
                <a:spLocks noEditPoints="1"/>
              </p:cNvSpPr>
              <p:nvPr/>
            </p:nvSpPr>
            <p:spPr bwMode="auto">
              <a:xfrm>
                <a:off x="4948624" y="4049712"/>
                <a:ext cx="73296" cy="31750"/>
              </a:xfrm>
              <a:custGeom>
                <a:avLst/>
                <a:gdLst/>
                <a:ahLst/>
                <a:cxnLst>
                  <a:cxn ang="0">
                    <a:pos x="20" y="14"/>
                  </a:cxn>
                  <a:cxn ang="0">
                    <a:pos x="20" y="7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26" y="7"/>
                  </a:cxn>
                  <a:cxn ang="0">
                    <a:pos x="26" y="14"/>
                  </a:cxn>
                  <a:cxn ang="0">
                    <a:pos x="20" y="14"/>
                  </a:cxn>
                  <a:cxn ang="0">
                    <a:pos x="0" y="14"/>
                  </a:cxn>
                  <a:cxn ang="0">
                    <a:pos x="40" y="14"/>
                  </a:cxn>
                  <a:cxn ang="0">
                    <a:pos x="40" y="20"/>
                  </a:cxn>
                  <a:cxn ang="0">
                    <a:pos x="0" y="20"/>
                  </a:cxn>
                  <a:cxn ang="0">
                    <a:pos x="0" y="14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7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40" h="20">
                    <a:moveTo>
                      <a:pt x="20" y="14"/>
                    </a:moveTo>
                    <a:lnTo>
                      <a:pt x="20" y="7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26" y="7"/>
                    </a:lnTo>
                    <a:lnTo>
                      <a:pt x="26" y="14"/>
                    </a:lnTo>
                    <a:lnTo>
                      <a:pt x="20" y="14"/>
                    </a:lnTo>
                    <a:close/>
                    <a:moveTo>
                      <a:pt x="0" y="14"/>
                    </a:moveTo>
                    <a:lnTo>
                      <a:pt x="40" y="14"/>
                    </a:lnTo>
                    <a:lnTo>
                      <a:pt x="40" y="20"/>
                    </a:lnTo>
                    <a:lnTo>
                      <a:pt x="0" y="20"/>
                    </a:lnTo>
                    <a:lnTo>
                      <a:pt x="0" y="14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40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4" name="Freeform 61"/>
              <p:cNvSpPr>
                <a:spLocks noEditPoints="1"/>
              </p:cNvSpPr>
              <p:nvPr/>
            </p:nvSpPr>
            <p:spPr bwMode="auto">
              <a:xfrm>
                <a:off x="5580804" y="2752725"/>
                <a:ext cx="73296" cy="252413"/>
              </a:xfrm>
              <a:custGeom>
                <a:avLst/>
                <a:gdLst/>
                <a:ahLst/>
                <a:cxnLst>
                  <a:cxn ang="0">
                    <a:pos x="20" y="159"/>
                  </a:cxn>
                  <a:cxn ang="0">
                    <a:pos x="20" y="80"/>
                  </a:cxn>
                  <a:cxn ang="0">
                    <a:pos x="20" y="0"/>
                  </a:cxn>
                  <a:cxn ang="0">
                    <a:pos x="20" y="159"/>
                  </a:cxn>
                  <a:cxn ang="0">
                    <a:pos x="0" y="159"/>
                  </a:cxn>
                  <a:cxn ang="0">
                    <a:pos x="40" y="159"/>
                  </a:cxn>
                  <a:cxn ang="0">
                    <a:pos x="0" y="159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159">
                    <a:moveTo>
                      <a:pt x="20" y="159"/>
                    </a:moveTo>
                    <a:lnTo>
                      <a:pt x="20" y="80"/>
                    </a:lnTo>
                    <a:lnTo>
                      <a:pt x="20" y="0"/>
                    </a:lnTo>
                    <a:lnTo>
                      <a:pt x="20" y="159"/>
                    </a:lnTo>
                    <a:close/>
                    <a:moveTo>
                      <a:pt x="0" y="159"/>
                    </a:moveTo>
                    <a:lnTo>
                      <a:pt x="40" y="159"/>
                    </a:lnTo>
                    <a:lnTo>
                      <a:pt x="0" y="159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5" name="Freeform 62"/>
              <p:cNvSpPr>
                <a:spLocks noEditPoints="1"/>
              </p:cNvSpPr>
              <p:nvPr/>
            </p:nvSpPr>
            <p:spPr bwMode="auto">
              <a:xfrm>
                <a:off x="5580804" y="2752725"/>
                <a:ext cx="73296" cy="263525"/>
              </a:xfrm>
              <a:custGeom>
                <a:avLst/>
                <a:gdLst/>
                <a:ahLst/>
                <a:cxnLst>
                  <a:cxn ang="0">
                    <a:pos x="20" y="159"/>
                  </a:cxn>
                  <a:cxn ang="0">
                    <a:pos x="20" y="80"/>
                  </a:cxn>
                  <a:cxn ang="0">
                    <a:pos x="20" y="0"/>
                  </a:cxn>
                  <a:cxn ang="0">
                    <a:pos x="27" y="0"/>
                  </a:cxn>
                  <a:cxn ang="0">
                    <a:pos x="27" y="80"/>
                  </a:cxn>
                  <a:cxn ang="0">
                    <a:pos x="27" y="159"/>
                  </a:cxn>
                  <a:cxn ang="0">
                    <a:pos x="20" y="159"/>
                  </a:cxn>
                  <a:cxn ang="0">
                    <a:pos x="0" y="159"/>
                  </a:cxn>
                  <a:cxn ang="0">
                    <a:pos x="40" y="159"/>
                  </a:cxn>
                  <a:cxn ang="0">
                    <a:pos x="40" y="166"/>
                  </a:cxn>
                  <a:cxn ang="0">
                    <a:pos x="0" y="166"/>
                  </a:cxn>
                  <a:cxn ang="0">
                    <a:pos x="0" y="159"/>
                  </a:cxn>
                  <a:cxn ang="0">
                    <a:pos x="0" y="0"/>
                  </a:cxn>
                  <a:cxn ang="0">
                    <a:pos x="40" y="0"/>
                  </a:cxn>
                  <a:cxn ang="0">
                    <a:pos x="40" y="7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40" h="166">
                    <a:moveTo>
                      <a:pt x="20" y="159"/>
                    </a:moveTo>
                    <a:lnTo>
                      <a:pt x="20" y="80"/>
                    </a:lnTo>
                    <a:lnTo>
                      <a:pt x="20" y="0"/>
                    </a:lnTo>
                    <a:lnTo>
                      <a:pt x="27" y="0"/>
                    </a:lnTo>
                    <a:lnTo>
                      <a:pt x="27" y="80"/>
                    </a:lnTo>
                    <a:lnTo>
                      <a:pt x="27" y="159"/>
                    </a:lnTo>
                    <a:lnTo>
                      <a:pt x="20" y="159"/>
                    </a:lnTo>
                    <a:close/>
                    <a:moveTo>
                      <a:pt x="0" y="159"/>
                    </a:moveTo>
                    <a:lnTo>
                      <a:pt x="40" y="159"/>
                    </a:lnTo>
                    <a:lnTo>
                      <a:pt x="40" y="166"/>
                    </a:lnTo>
                    <a:lnTo>
                      <a:pt x="0" y="166"/>
                    </a:lnTo>
                    <a:lnTo>
                      <a:pt x="0" y="159"/>
                    </a:lnTo>
                    <a:close/>
                    <a:moveTo>
                      <a:pt x="0" y="0"/>
                    </a:moveTo>
                    <a:lnTo>
                      <a:pt x="40" y="0"/>
                    </a:lnTo>
                    <a:lnTo>
                      <a:pt x="40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6" name="Freeform 63"/>
              <p:cNvSpPr>
                <a:spLocks noEditPoints="1"/>
              </p:cNvSpPr>
              <p:nvPr/>
            </p:nvSpPr>
            <p:spPr bwMode="auto">
              <a:xfrm>
                <a:off x="6214816" y="4017962"/>
                <a:ext cx="71465" cy="63500"/>
              </a:xfrm>
              <a:custGeom>
                <a:avLst/>
                <a:gdLst/>
                <a:ahLst/>
                <a:cxnLst>
                  <a:cxn ang="0">
                    <a:pos x="19" y="40"/>
                  </a:cxn>
                  <a:cxn ang="0">
                    <a:pos x="19" y="20"/>
                  </a:cxn>
                  <a:cxn ang="0">
                    <a:pos x="19" y="0"/>
                  </a:cxn>
                  <a:cxn ang="0">
                    <a:pos x="19" y="40"/>
                  </a:cxn>
                  <a:cxn ang="0">
                    <a:pos x="0" y="40"/>
                  </a:cxn>
                  <a:cxn ang="0">
                    <a:pos x="39" y="40"/>
                  </a:cxn>
                  <a:cxn ang="0">
                    <a:pos x="0" y="40"/>
                  </a:cxn>
                  <a:cxn ang="0">
                    <a:pos x="0" y="0"/>
                  </a:cxn>
                  <a:cxn ang="0">
                    <a:pos x="39" y="0"/>
                  </a:cxn>
                  <a:cxn ang="0">
                    <a:pos x="0" y="0"/>
                  </a:cxn>
                </a:cxnLst>
                <a:rect l="0" t="0" r="r" b="b"/>
                <a:pathLst>
                  <a:path w="39" h="40">
                    <a:moveTo>
                      <a:pt x="19" y="40"/>
                    </a:moveTo>
                    <a:lnTo>
                      <a:pt x="19" y="20"/>
                    </a:lnTo>
                    <a:lnTo>
                      <a:pt x="19" y="0"/>
                    </a:lnTo>
                    <a:lnTo>
                      <a:pt x="19" y="40"/>
                    </a:lnTo>
                    <a:close/>
                    <a:moveTo>
                      <a:pt x="0" y="40"/>
                    </a:moveTo>
                    <a:lnTo>
                      <a:pt x="39" y="40"/>
                    </a:lnTo>
                    <a:lnTo>
                      <a:pt x="0" y="40"/>
                    </a:lnTo>
                    <a:close/>
                    <a:moveTo>
                      <a:pt x="0" y="0"/>
                    </a:moveTo>
                    <a:lnTo>
                      <a:pt x="39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7" name="Freeform 64"/>
              <p:cNvSpPr>
                <a:spLocks noEditPoints="1"/>
              </p:cNvSpPr>
              <p:nvPr/>
            </p:nvSpPr>
            <p:spPr bwMode="auto">
              <a:xfrm>
                <a:off x="6214816" y="4017962"/>
                <a:ext cx="71465" cy="74613"/>
              </a:xfrm>
              <a:custGeom>
                <a:avLst/>
                <a:gdLst/>
                <a:ahLst/>
                <a:cxnLst>
                  <a:cxn ang="0">
                    <a:pos x="19" y="40"/>
                  </a:cxn>
                  <a:cxn ang="0">
                    <a:pos x="19" y="20"/>
                  </a:cxn>
                  <a:cxn ang="0">
                    <a:pos x="19" y="0"/>
                  </a:cxn>
                  <a:cxn ang="0">
                    <a:pos x="26" y="0"/>
                  </a:cxn>
                  <a:cxn ang="0">
                    <a:pos x="26" y="20"/>
                  </a:cxn>
                  <a:cxn ang="0">
                    <a:pos x="26" y="40"/>
                  </a:cxn>
                  <a:cxn ang="0">
                    <a:pos x="19" y="40"/>
                  </a:cxn>
                  <a:cxn ang="0">
                    <a:pos x="0" y="40"/>
                  </a:cxn>
                  <a:cxn ang="0">
                    <a:pos x="39" y="40"/>
                  </a:cxn>
                  <a:cxn ang="0">
                    <a:pos x="39" y="47"/>
                  </a:cxn>
                  <a:cxn ang="0">
                    <a:pos x="0" y="47"/>
                  </a:cxn>
                  <a:cxn ang="0">
                    <a:pos x="0" y="40"/>
                  </a:cxn>
                  <a:cxn ang="0">
                    <a:pos x="0" y="0"/>
                  </a:cxn>
                  <a:cxn ang="0">
                    <a:pos x="39" y="0"/>
                  </a:cxn>
                  <a:cxn ang="0">
                    <a:pos x="39" y="7"/>
                  </a:cxn>
                  <a:cxn ang="0">
                    <a:pos x="0" y="7"/>
                  </a:cxn>
                  <a:cxn ang="0">
                    <a:pos x="0" y="0"/>
                  </a:cxn>
                </a:cxnLst>
                <a:rect l="0" t="0" r="r" b="b"/>
                <a:pathLst>
                  <a:path w="39" h="47">
                    <a:moveTo>
                      <a:pt x="19" y="40"/>
                    </a:moveTo>
                    <a:lnTo>
                      <a:pt x="19" y="20"/>
                    </a:lnTo>
                    <a:lnTo>
                      <a:pt x="19" y="0"/>
                    </a:lnTo>
                    <a:lnTo>
                      <a:pt x="26" y="0"/>
                    </a:lnTo>
                    <a:lnTo>
                      <a:pt x="26" y="20"/>
                    </a:lnTo>
                    <a:lnTo>
                      <a:pt x="26" y="40"/>
                    </a:lnTo>
                    <a:lnTo>
                      <a:pt x="19" y="40"/>
                    </a:lnTo>
                    <a:close/>
                    <a:moveTo>
                      <a:pt x="0" y="40"/>
                    </a:moveTo>
                    <a:lnTo>
                      <a:pt x="39" y="40"/>
                    </a:lnTo>
                    <a:lnTo>
                      <a:pt x="39" y="47"/>
                    </a:lnTo>
                    <a:lnTo>
                      <a:pt x="0" y="47"/>
                    </a:lnTo>
                    <a:lnTo>
                      <a:pt x="0" y="40"/>
                    </a:lnTo>
                    <a:close/>
                    <a:moveTo>
                      <a:pt x="0" y="0"/>
                    </a:moveTo>
                    <a:lnTo>
                      <a:pt x="39" y="0"/>
                    </a:lnTo>
                    <a:lnTo>
                      <a:pt x="39" y="7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b="1"/>
              </a:p>
            </p:txBody>
          </p:sp>
          <p:sp>
            <p:nvSpPr>
              <p:cNvPr id="98" name="Rectangle 77"/>
              <p:cNvSpPr>
                <a:spLocks noChangeArrowheads="1"/>
              </p:cNvSpPr>
              <p:nvPr/>
            </p:nvSpPr>
            <p:spPr bwMode="auto">
              <a:xfrm>
                <a:off x="3898611" y="4208462"/>
                <a:ext cx="59725" cy="169277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0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99" name="Rectangle 78"/>
              <p:cNvSpPr>
                <a:spLocks noChangeArrowheads="1"/>
              </p:cNvSpPr>
              <p:nvPr/>
            </p:nvSpPr>
            <p:spPr bwMode="auto">
              <a:xfrm>
                <a:off x="3886200" y="3838575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1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0" name="Rectangle 79"/>
              <p:cNvSpPr>
                <a:spLocks noChangeArrowheads="1"/>
              </p:cNvSpPr>
              <p:nvPr/>
            </p:nvSpPr>
            <p:spPr bwMode="auto">
              <a:xfrm>
                <a:off x="3886200" y="3479800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2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1" name="Rectangle 80"/>
              <p:cNvSpPr>
                <a:spLocks noChangeArrowheads="1"/>
              </p:cNvSpPr>
              <p:nvPr/>
            </p:nvSpPr>
            <p:spPr bwMode="auto">
              <a:xfrm>
                <a:off x="3886200" y="3121025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3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2" name="Rectangle 81"/>
              <p:cNvSpPr>
                <a:spLocks noChangeArrowheads="1"/>
              </p:cNvSpPr>
              <p:nvPr/>
            </p:nvSpPr>
            <p:spPr bwMode="auto">
              <a:xfrm>
                <a:off x="3886200" y="2762250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4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3" name="Rectangle 82"/>
              <p:cNvSpPr>
                <a:spLocks noChangeArrowheads="1"/>
              </p:cNvSpPr>
              <p:nvPr/>
            </p:nvSpPr>
            <p:spPr bwMode="auto">
              <a:xfrm>
                <a:off x="3886200" y="2393950"/>
                <a:ext cx="72136" cy="1692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1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</a:rPr>
                  <a:t>5</a:t>
                </a:r>
                <a:endPara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cxnSp>
            <p:nvCxnSpPr>
              <p:cNvPr id="123" name="Straight Connector 122"/>
              <p:cNvCxnSpPr/>
              <p:nvPr/>
            </p:nvCxnSpPr>
            <p:spPr>
              <a:xfrm>
                <a:off x="4044990" y="2495145"/>
                <a:ext cx="0" cy="182880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>
              <a:xfrm rot="5400000">
                <a:off x="5307990" y="3035709"/>
                <a:ext cx="0" cy="2498359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Straight Connector 148"/>
              <p:cNvCxnSpPr/>
              <p:nvPr/>
            </p:nvCxnSpPr>
            <p:spPr>
              <a:xfrm>
                <a:off x="3981900" y="2485117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3" name="Straight Connector 162"/>
              <p:cNvCxnSpPr/>
              <p:nvPr/>
            </p:nvCxnSpPr>
            <p:spPr>
              <a:xfrm>
                <a:off x="3981900" y="2847973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4" name="Straight Connector 163"/>
              <p:cNvCxnSpPr/>
              <p:nvPr/>
            </p:nvCxnSpPr>
            <p:spPr>
              <a:xfrm>
                <a:off x="3981900" y="3210829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Connector 165"/>
              <p:cNvCxnSpPr/>
              <p:nvPr/>
            </p:nvCxnSpPr>
            <p:spPr>
              <a:xfrm>
                <a:off x="3981900" y="3573685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8" name="Straight Connector 167"/>
              <p:cNvCxnSpPr/>
              <p:nvPr/>
            </p:nvCxnSpPr>
            <p:spPr>
              <a:xfrm>
                <a:off x="3981900" y="3922027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9" name="Straight Connector 168"/>
              <p:cNvCxnSpPr/>
              <p:nvPr/>
            </p:nvCxnSpPr>
            <p:spPr>
              <a:xfrm>
                <a:off x="3981900" y="4284883"/>
                <a:ext cx="63090" cy="0"/>
              </a:xfrm>
              <a:prstGeom prst="line">
                <a:avLst/>
              </a:prstGeom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2" name="TextBox 171"/>
            <p:cNvSpPr txBox="1"/>
            <p:nvPr/>
          </p:nvSpPr>
          <p:spPr>
            <a:xfrm>
              <a:off x="4195718" y="390354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4195718" y="418929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4856335" y="390354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4833893" y="418929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</a:p>
          </p:txBody>
        </p:sp>
        <p:sp>
          <p:nvSpPr>
            <p:cNvPr id="176" name="TextBox 175"/>
            <p:cNvSpPr txBox="1"/>
            <p:nvPr/>
          </p:nvSpPr>
          <p:spPr>
            <a:xfrm>
              <a:off x="5472068" y="390354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+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5494510" y="418929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</a:p>
          </p:txBody>
        </p:sp>
        <p:sp>
          <p:nvSpPr>
            <p:cNvPr id="178" name="TextBox 177"/>
            <p:cNvSpPr txBox="1"/>
            <p:nvPr/>
          </p:nvSpPr>
          <p:spPr>
            <a:xfrm>
              <a:off x="6110243" y="390354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6110243" y="4189294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-</a:t>
              </a:r>
            </a:p>
          </p:txBody>
        </p:sp>
      </p:grpSp>
      <p:sp>
        <p:nvSpPr>
          <p:cNvPr id="182" name="TextBox 181"/>
          <p:cNvSpPr txBox="1"/>
          <p:nvPr/>
        </p:nvSpPr>
        <p:spPr>
          <a:xfrm rot="16200000">
            <a:off x="634979" y="1302244"/>
            <a:ext cx="1101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cs typeface="Arial" charset="0"/>
              </a:rPr>
              <a:t>PTEN</a:t>
            </a:r>
            <a:r>
              <a:rPr lang="en-US" sz="1000" b="1" baseline="30000" dirty="0" err="1" smtClean="0">
                <a:cs typeface="Arial" charset="0"/>
              </a:rPr>
              <a:t>loxP</a:t>
            </a:r>
            <a:r>
              <a:rPr lang="en-US" sz="1000" b="1" baseline="30000" dirty="0" smtClean="0">
                <a:cs typeface="Arial" charset="0"/>
              </a:rPr>
              <a:t>/loxP</a:t>
            </a:r>
            <a:r>
              <a:rPr lang="en-US" sz="1000" b="1" dirty="0" smtClean="0">
                <a:cs typeface="Arial" charset="0"/>
              </a:rPr>
              <a:t> + Cre</a:t>
            </a:r>
            <a:endParaRPr lang="en-US" sz="1000" b="1" dirty="0"/>
          </a:p>
        </p:txBody>
      </p:sp>
      <p:sp>
        <p:nvSpPr>
          <p:cNvPr id="188" name="TextBox 187"/>
          <p:cNvSpPr txBox="1"/>
          <p:nvPr/>
        </p:nvSpPr>
        <p:spPr>
          <a:xfrm>
            <a:off x="3176593" y="3024999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200</a:t>
            </a:r>
          </a:p>
        </p:txBody>
      </p:sp>
      <p:sp>
        <p:nvSpPr>
          <p:cNvPr id="190" name="TextBox 189"/>
          <p:cNvSpPr txBox="1"/>
          <p:nvPr/>
        </p:nvSpPr>
        <p:spPr>
          <a:xfrm>
            <a:off x="3176593" y="2689389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400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3176593" y="2520177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600</a:t>
            </a:r>
          </a:p>
        </p:txBody>
      </p:sp>
      <p:sp>
        <p:nvSpPr>
          <p:cNvPr id="193" name="TextBox 192"/>
          <p:cNvSpPr txBox="1"/>
          <p:nvPr/>
        </p:nvSpPr>
        <p:spPr>
          <a:xfrm>
            <a:off x="3176593" y="2410636"/>
            <a:ext cx="3577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800</a:t>
            </a:r>
          </a:p>
        </p:txBody>
      </p:sp>
      <p:sp>
        <p:nvSpPr>
          <p:cNvPr id="194" name="TextBox 193"/>
          <p:cNvSpPr txBox="1"/>
          <p:nvPr/>
        </p:nvSpPr>
        <p:spPr>
          <a:xfrm>
            <a:off x="3165902" y="2305455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/>
              <a:t>1000</a:t>
            </a:r>
          </a:p>
        </p:txBody>
      </p:sp>
      <p:cxnSp>
        <p:nvCxnSpPr>
          <p:cNvPr id="148" name="Straight Connector 147"/>
          <p:cNvCxnSpPr/>
          <p:nvPr/>
        </p:nvCxnSpPr>
        <p:spPr>
          <a:xfrm>
            <a:off x="4648200" y="1295400"/>
            <a:ext cx="990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5179980" y="2819400"/>
            <a:ext cx="990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rot="5400000">
            <a:off x="4546830" y="1386840"/>
            <a:ext cx="182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 rot="5400000">
            <a:off x="5547765" y="1386840"/>
            <a:ext cx="182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rot="5400000">
            <a:off x="6079545" y="2909745"/>
            <a:ext cx="182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rot="5400000">
            <a:off x="5082060" y="2909625"/>
            <a:ext cx="1828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5181600" y="1066800"/>
            <a:ext cx="8229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 rot="5400000">
            <a:off x="5067300" y="1181100"/>
            <a:ext cx="2286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Connector 190"/>
          <p:cNvCxnSpPr/>
          <p:nvPr/>
        </p:nvCxnSpPr>
        <p:spPr>
          <a:xfrm rot="5400000">
            <a:off x="5131665" y="1933860"/>
            <a:ext cx="173736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4543425" y="1047750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 &gt; 0.05</a:t>
            </a:r>
            <a:endParaRPr lang="en-US" sz="1000" b="1" dirty="0"/>
          </a:p>
        </p:txBody>
      </p:sp>
      <p:sp>
        <p:nvSpPr>
          <p:cNvPr id="196" name="TextBox 195"/>
          <p:cNvSpPr txBox="1"/>
          <p:nvPr/>
        </p:nvSpPr>
        <p:spPr>
          <a:xfrm>
            <a:off x="5267325" y="819150"/>
            <a:ext cx="6719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 &lt; 0.001</a:t>
            </a:r>
            <a:endParaRPr lang="en-US" sz="1000" b="1" dirty="0"/>
          </a:p>
        </p:txBody>
      </p:sp>
      <p:sp>
        <p:nvSpPr>
          <p:cNvPr id="197" name="TextBox 196"/>
          <p:cNvSpPr txBox="1"/>
          <p:nvPr/>
        </p:nvSpPr>
        <p:spPr>
          <a:xfrm>
            <a:off x="5457825" y="2590800"/>
            <a:ext cx="60625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p &gt; 0.05</a:t>
            </a:r>
            <a:endParaRPr lang="en-US" sz="1000" b="1" dirty="0"/>
          </a:p>
        </p:txBody>
      </p:sp>
      <p:pic>
        <p:nvPicPr>
          <p:cNvPr id="209" name="Picture 4" descr="F:\3D model ICC\E and O RFP\EO RFP 1a.jpg_Files\Composite.jpg"/>
          <p:cNvPicPr>
            <a:picLocks noChangeAspect="1" noChangeArrowheads="1"/>
          </p:cNvPicPr>
          <p:nvPr/>
        </p:nvPicPr>
        <p:blipFill>
          <a:blip r:embed="rId9" cstate="print">
            <a:lum bright="30000" contrast="30000"/>
          </a:blip>
          <a:srcRect/>
          <a:stretch>
            <a:fillRect/>
          </a:stretch>
        </p:blipFill>
        <p:spPr bwMode="auto">
          <a:xfrm>
            <a:off x="333443" y="7459438"/>
            <a:ext cx="1225995" cy="1225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10" name="Picture 5" descr="F:\3D model ICC\E and O RFP\EO RFP 1a.jpg_Files\EO RFP 1a_c1 g.tif"/>
          <p:cNvPicPr>
            <a:picLocks noChangeAspect="1" noChangeArrowheads="1"/>
          </p:cNvPicPr>
          <p:nvPr/>
        </p:nvPicPr>
        <p:blipFill>
          <a:blip r:embed="rId10" cstate="print">
            <a:lum bright="30000" contrast="30000"/>
          </a:blip>
          <a:srcRect/>
          <a:stretch>
            <a:fillRect/>
          </a:stretch>
        </p:blipFill>
        <p:spPr bwMode="auto">
          <a:xfrm>
            <a:off x="333443" y="4983479"/>
            <a:ext cx="1225995" cy="1225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11" name="Picture 6" descr="F:\3D model ICC\E and O RFP\EO RFP 1a.jpg_Files\EO RFP 1a_c3 r.tif"/>
          <p:cNvPicPr>
            <a:picLocks noChangeAspect="1" noChangeArrowheads="1"/>
          </p:cNvPicPr>
          <p:nvPr/>
        </p:nvPicPr>
        <p:blipFill>
          <a:blip r:embed="rId11" cstate="print">
            <a:lum bright="30000" contrast="40000"/>
          </a:blip>
          <a:srcRect/>
          <a:stretch>
            <a:fillRect/>
          </a:stretch>
        </p:blipFill>
        <p:spPr bwMode="auto">
          <a:xfrm>
            <a:off x="333443" y="6212123"/>
            <a:ext cx="1225995" cy="12259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214" name="TextBox 12"/>
          <p:cNvSpPr txBox="1">
            <a:spLocks noChangeArrowheads="1"/>
          </p:cNvSpPr>
          <p:nvPr/>
        </p:nvSpPr>
        <p:spPr bwMode="auto">
          <a:xfrm>
            <a:off x="3124200" y="4797623"/>
            <a:ext cx="3657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Calibri" pitchFamily="34" charset="0"/>
              </a:rPr>
              <a:t>D</a:t>
            </a:r>
            <a:r>
              <a:rPr lang="en-US" sz="1400" b="1" dirty="0" smtClean="0">
                <a:solidFill>
                  <a:schemeClr val="tx1"/>
                </a:solidFill>
                <a:latin typeface="Calibri" pitchFamily="34" charset="0"/>
              </a:rPr>
              <a:t>.</a:t>
            </a:r>
            <a:endParaRPr lang="en-US" sz="14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 rot="16200000">
            <a:off x="-91440" y="5410200"/>
            <a:ext cx="6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H2AX</a:t>
            </a:r>
            <a:endParaRPr lang="en-US" sz="1200" b="1" dirty="0"/>
          </a:p>
        </p:txBody>
      </p:sp>
      <p:sp>
        <p:nvSpPr>
          <p:cNvPr id="216" name="TextBox 215"/>
          <p:cNvSpPr txBox="1"/>
          <p:nvPr/>
        </p:nvSpPr>
        <p:spPr>
          <a:xfrm rot="16200000">
            <a:off x="-84900" y="7924800"/>
            <a:ext cx="5979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Merge</a:t>
            </a:r>
            <a:endParaRPr lang="en-US" sz="1200" b="1" dirty="0"/>
          </a:p>
        </p:txBody>
      </p:sp>
      <p:sp>
        <p:nvSpPr>
          <p:cNvPr id="220" name="TextBox 219"/>
          <p:cNvSpPr txBox="1"/>
          <p:nvPr/>
        </p:nvSpPr>
        <p:spPr>
          <a:xfrm rot="16200000">
            <a:off x="-79418" y="6705600"/>
            <a:ext cx="5870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Rad51</a:t>
            </a:r>
            <a:endParaRPr lang="en-US" sz="1200" b="1" dirty="0"/>
          </a:p>
        </p:txBody>
      </p:sp>
      <p:cxnSp>
        <p:nvCxnSpPr>
          <p:cNvPr id="221" name="Straight Connector 220"/>
          <p:cNvCxnSpPr/>
          <p:nvPr/>
        </p:nvCxnSpPr>
        <p:spPr>
          <a:xfrm>
            <a:off x="1323975" y="5048250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2" name="Straight Connector 221"/>
          <p:cNvCxnSpPr/>
          <p:nvPr/>
        </p:nvCxnSpPr>
        <p:spPr>
          <a:xfrm>
            <a:off x="2578608" y="5048250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>
            <a:off x="1323975" y="6296025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5" name="Straight Connector 224"/>
          <p:cNvCxnSpPr/>
          <p:nvPr/>
        </p:nvCxnSpPr>
        <p:spPr>
          <a:xfrm>
            <a:off x="2578608" y="6296025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>
            <a:off x="1323975" y="7543800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Connector 226"/>
          <p:cNvCxnSpPr/>
          <p:nvPr/>
        </p:nvCxnSpPr>
        <p:spPr>
          <a:xfrm>
            <a:off x="2578608" y="7543800"/>
            <a:ext cx="164592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8" name="TextBox 227"/>
          <p:cNvSpPr txBox="1"/>
          <p:nvPr/>
        </p:nvSpPr>
        <p:spPr>
          <a:xfrm>
            <a:off x="438150" y="4991100"/>
            <a:ext cx="2471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428625" y="6229350"/>
            <a:ext cx="253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428625" y="7467600"/>
            <a:ext cx="2375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c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685925" y="4983004"/>
            <a:ext cx="253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676400" y="6221254"/>
            <a:ext cx="25359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1676400" y="7459504"/>
            <a:ext cx="2247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518160" y="4514850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Estrogen</a:t>
            </a:r>
          </a:p>
          <a:p>
            <a:pPr algn="ctr"/>
            <a:r>
              <a:rPr lang="en-US" sz="1200" b="1" dirty="0" smtClean="0"/>
              <a:t>+ Olaparib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1689618" y="4514850"/>
            <a:ext cx="9600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No Estrogen</a:t>
            </a:r>
          </a:p>
          <a:p>
            <a:pPr algn="ctr"/>
            <a:r>
              <a:rPr lang="en-US" sz="1200" b="1" dirty="0" smtClean="0"/>
              <a:t>+ Olaparib</a:t>
            </a:r>
          </a:p>
        </p:txBody>
      </p:sp>
      <p:sp>
        <p:nvSpPr>
          <p:cNvPr id="223" name="TextBox 18"/>
          <p:cNvSpPr txBox="1">
            <a:spLocks noChangeArrowheads="1"/>
          </p:cNvSpPr>
          <p:nvPr/>
        </p:nvSpPr>
        <p:spPr bwMode="auto">
          <a:xfrm>
            <a:off x="5237515" y="8063777"/>
            <a:ext cx="1472512" cy="24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Arial" charset="0"/>
              </a:rPr>
              <a:t>Matched  </a:t>
            </a:r>
            <a:r>
              <a:rPr lang="en-US" sz="1200" b="1" dirty="0" err="1" smtClean="0">
                <a:latin typeface="Calibri" pitchFamily="34" charset="0"/>
                <a:cs typeface="Arial" charset="0"/>
              </a:rPr>
              <a:t>isotype</a:t>
            </a:r>
            <a:r>
              <a:rPr lang="en-US" sz="1200" b="1" dirty="0" smtClean="0">
                <a:latin typeface="Calibri" pitchFamily="34" charset="0"/>
                <a:cs typeface="Arial" charset="0"/>
              </a:rPr>
              <a:t> stains</a:t>
            </a:r>
            <a:endParaRPr lang="en-US" sz="12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36" name="Picture 3" descr="N:\Data Manuscripts Grants\Manuscripts\PARP therapy in endometrial cancer\Manuscript data\3D model\3D model ICC\mIgG rIgG isotypes\E and O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69288" y="7268407"/>
            <a:ext cx="683225" cy="683389"/>
          </a:xfrm>
          <a:prstGeom prst="rect">
            <a:avLst/>
          </a:prstGeom>
          <a:noFill/>
        </p:spPr>
      </p:pic>
      <p:pic>
        <p:nvPicPr>
          <p:cNvPr id="237" name="Picture 4" descr="N:\Data Manuscripts Grants\Manuscripts\PARP therapy in endometrial cancer\Manuscript data\3D model\3D model ICC\mIgG rIgG isotypes\E and O.jpg_Files\E and O_c1.jpg"/>
          <p:cNvPicPr>
            <a:picLocks noChangeAspect="1" noChangeArrowheads="1"/>
          </p:cNvPicPr>
          <p:nvPr/>
        </p:nvPicPr>
        <p:blipFill>
          <a:blip r:embed="rId13" cstate="print"/>
          <a:srcRect l="19993" t="60577" r="70785" b="27115"/>
          <a:stretch>
            <a:fillRect/>
          </a:stretch>
        </p:blipFill>
        <p:spPr bwMode="auto">
          <a:xfrm>
            <a:off x="5269288" y="5811570"/>
            <a:ext cx="683320" cy="683389"/>
          </a:xfrm>
          <a:prstGeom prst="rect">
            <a:avLst/>
          </a:prstGeom>
          <a:noFill/>
        </p:spPr>
      </p:pic>
      <p:pic>
        <p:nvPicPr>
          <p:cNvPr id="238" name="Picture 5" descr="N:\Data Manuscripts Grants\Manuscripts\PARP therapy in endometrial cancer\Manuscript data\3D model\3D model ICC\mIgG rIgG isotypes\E and O.jpg_Files\E and O_c3.jpg"/>
          <p:cNvPicPr>
            <a:picLocks noChangeAspect="1" noChangeArrowheads="1"/>
          </p:cNvPicPr>
          <p:nvPr/>
        </p:nvPicPr>
        <p:blipFill>
          <a:blip r:embed="rId14" cstate="print"/>
          <a:srcRect l="19993" t="60577" r="70785" b="27115"/>
          <a:stretch>
            <a:fillRect/>
          </a:stretch>
        </p:blipFill>
        <p:spPr bwMode="auto">
          <a:xfrm>
            <a:off x="5269288" y="6539989"/>
            <a:ext cx="683320" cy="683389"/>
          </a:xfrm>
          <a:prstGeom prst="rect">
            <a:avLst/>
          </a:prstGeom>
          <a:noFill/>
        </p:spPr>
      </p:pic>
      <p:pic>
        <p:nvPicPr>
          <p:cNvPr id="239" name="Picture 6" descr="N:\Data Manuscripts Grants\Manuscripts\PARP therapy in endometrial cancer\Manuscript data\3D model\3D model ICC\mIgG rIgG isotypes\No E and O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76478" y="7268407"/>
            <a:ext cx="683402" cy="683389"/>
          </a:xfrm>
          <a:prstGeom prst="rect">
            <a:avLst/>
          </a:prstGeom>
          <a:noFill/>
        </p:spPr>
      </p:pic>
      <p:sp>
        <p:nvSpPr>
          <p:cNvPr id="240" name="TextBox 239"/>
          <p:cNvSpPr txBox="1"/>
          <p:nvPr/>
        </p:nvSpPr>
        <p:spPr>
          <a:xfrm>
            <a:off x="3090321" y="5150104"/>
            <a:ext cx="643479" cy="240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Estrogen</a:t>
            </a:r>
          </a:p>
        </p:txBody>
      </p:sp>
      <p:sp>
        <p:nvSpPr>
          <p:cNvPr id="241" name="TextBox 240"/>
          <p:cNvSpPr txBox="1"/>
          <p:nvPr/>
        </p:nvSpPr>
        <p:spPr>
          <a:xfrm>
            <a:off x="5463841" y="5105400"/>
            <a:ext cx="260779" cy="320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</a:t>
            </a:r>
          </a:p>
        </p:txBody>
      </p:sp>
      <p:sp>
        <p:nvSpPr>
          <p:cNvPr id="242" name="TextBox 241"/>
          <p:cNvSpPr txBox="1"/>
          <p:nvPr/>
        </p:nvSpPr>
        <p:spPr>
          <a:xfrm>
            <a:off x="6215844" y="5105400"/>
            <a:ext cx="221774" cy="320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</a:t>
            </a:r>
          </a:p>
        </p:txBody>
      </p:sp>
      <p:sp>
        <p:nvSpPr>
          <p:cNvPr id="243" name="TextBox 242"/>
          <p:cNvSpPr txBox="1"/>
          <p:nvPr/>
        </p:nvSpPr>
        <p:spPr>
          <a:xfrm>
            <a:off x="3168416" y="7545704"/>
            <a:ext cx="519664" cy="240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Merge</a:t>
            </a:r>
            <a:endParaRPr lang="en-US" sz="1200" b="1" dirty="0"/>
          </a:p>
        </p:txBody>
      </p:sp>
      <p:sp>
        <p:nvSpPr>
          <p:cNvPr id="244" name="TextBox 243"/>
          <p:cNvSpPr txBox="1"/>
          <p:nvPr/>
        </p:nvSpPr>
        <p:spPr>
          <a:xfrm>
            <a:off x="3157048" y="6021818"/>
            <a:ext cx="531032" cy="240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 smtClean="0">
                <a:latin typeface="Calibri"/>
              </a:rPr>
              <a:t>γ</a:t>
            </a:r>
            <a:r>
              <a:rPr lang="en-US" sz="1200" b="1" dirty="0" smtClean="0"/>
              <a:t>H2AX</a:t>
            </a:r>
            <a:endParaRPr lang="en-US" sz="1200" b="1" dirty="0"/>
          </a:p>
        </p:txBody>
      </p:sp>
      <p:sp>
        <p:nvSpPr>
          <p:cNvPr id="245" name="TextBox 244"/>
          <p:cNvSpPr txBox="1"/>
          <p:nvPr/>
        </p:nvSpPr>
        <p:spPr>
          <a:xfrm>
            <a:off x="3177944" y="6738649"/>
            <a:ext cx="510136" cy="240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Rad51</a:t>
            </a:r>
            <a:endParaRPr lang="en-US" sz="1200" b="1" dirty="0"/>
          </a:p>
        </p:txBody>
      </p:sp>
      <p:sp>
        <p:nvSpPr>
          <p:cNvPr id="246" name="TextBox 245"/>
          <p:cNvSpPr txBox="1"/>
          <p:nvPr/>
        </p:nvSpPr>
        <p:spPr>
          <a:xfrm>
            <a:off x="3092717" y="5336124"/>
            <a:ext cx="641083" cy="240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Olaparib</a:t>
            </a:r>
          </a:p>
        </p:txBody>
      </p:sp>
      <p:sp>
        <p:nvSpPr>
          <p:cNvPr id="247" name="TextBox 246"/>
          <p:cNvSpPr txBox="1"/>
          <p:nvPr/>
        </p:nvSpPr>
        <p:spPr>
          <a:xfrm>
            <a:off x="5463841" y="5462739"/>
            <a:ext cx="260779" cy="320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</a:t>
            </a:r>
          </a:p>
        </p:txBody>
      </p:sp>
      <p:sp>
        <p:nvSpPr>
          <p:cNvPr id="248" name="TextBox 247"/>
          <p:cNvSpPr txBox="1"/>
          <p:nvPr/>
        </p:nvSpPr>
        <p:spPr>
          <a:xfrm>
            <a:off x="6196341" y="5462739"/>
            <a:ext cx="260779" cy="3209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</a:t>
            </a:r>
          </a:p>
        </p:txBody>
      </p:sp>
      <p:pic>
        <p:nvPicPr>
          <p:cNvPr id="249" name="Picture 8" descr="N:\Data Manuscripts Grants\Manuscripts\PARP therapy in endometrial cancer\Manuscript data\3D model\3D model ICC\mIgG rIgG isotypes\No E and O.jpg_Files\No E and O_c1.jpg"/>
          <p:cNvPicPr>
            <a:picLocks noChangeAspect="1" noChangeArrowheads="1"/>
          </p:cNvPicPr>
          <p:nvPr/>
        </p:nvPicPr>
        <p:blipFill>
          <a:blip r:embed="rId16" cstate="print"/>
          <a:srcRect l="43228" t="51923" r="47550" b="35769"/>
          <a:stretch>
            <a:fillRect/>
          </a:stretch>
        </p:blipFill>
        <p:spPr bwMode="auto">
          <a:xfrm>
            <a:off x="5976478" y="5811570"/>
            <a:ext cx="683306" cy="683389"/>
          </a:xfrm>
          <a:prstGeom prst="rect">
            <a:avLst/>
          </a:prstGeom>
          <a:noFill/>
        </p:spPr>
      </p:pic>
      <p:pic>
        <p:nvPicPr>
          <p:cNvPr id="250" name="Picture 9" descr="N:\Data Manuscripts Grants\Manuscripts\PARP therapy in endometrial cancer\Manuscript data\3D model\3D model ICC\mIgG rIgG isotypes\No E and O.jpg_Files\No E and O_c3.jpg"/>
          <p:cNvPicPr>
            <a:picLocks noChangeAspect="1" noChangeArrowheads="1"/>
          </p:cNvPicPr>
          <p:nvPr/>
        </p:nvPicPr>
        <p:blipFill>
          <a:blip r:embed="rId17" cstate="print"/>
          <a:srcRect l="43228" t="51923" r="47550" b="35769"/>
          <a:stretch>
            <a:fillRect/>
          </a:stretch>
        </p:blipFill>
        <p:spPr bwMode="auto">
          <a:xfrm>
            <a:off x="5976478" y="6539989"/>
            <a:ext cx="683306" cy="683389"/>
          </a:xfrm>
          <a:prstGeom prst="rect">
            <a:avLst/>
          </a:prstGeom>
          <a:noFill/>
        </p:spPr>
      </p:pic>
      <p:sp>
        <p:nvSpPr>
          <p:cNvPr id="251" name="TextBox 250"/>
          <p:cNvSpPr txBox="1"/>
          <p:nvPr/>
        </p:nvSpPr>
        <p:spPr>
          <a:xfrm>
            <a:off x="5272821" y="5815199"/>
            <a:ext cx="217596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g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5272821" y="6540721"/>
            <a:ext cx="223168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h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272821" y="7266243"/>
            <a:ext cx="189735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i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980336" y="5827616"/>
            <a:ext cx="189735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j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5" name="TextBox 254"/>
          <p:cNvSpPr txBox="1"/>
          <p:nvPr/>
        </p:nvSpPr>
        <p:spPr>
          <a:xfrm>
            <a:off x="5980336" y="6553138"/>
            <a:ext cx="223168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k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6" name="TextBox 255"/>
          <p:cNvSpPr txBox="1"/>
          <p:nvPr/>
        </p:nvSpPr>
        <p:spPr>
          <a:xfrm>
            <a:off x="5980336" y="7278660"/>
            <a:ext cx="189735" cy="220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</a:rPr>
              <a:t>l</a:t>
            </a:r>
            <a:endParaRPr lang="en-US" sz="1050" b="1" dirty="0">
              <a:solidFill>
                <a:schemeClr val="bg1"/>
              </a:solidFill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3963150" y="5105400"/>
            <a:ext cx="333964" cy="41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+</a:t>
            </a:r>
          </a:p>
        </p:txBody>
      </p:sp>
      <p:sp>
        <p:nvSpPr>
          <p:cNvPr id="258" name="TextBox 257"/>
          <p:cNvSpPr txBox="1"/>
          <p:nvPr/>
        </p:nvSpPr>
        <p:spPr>
          <a:xfrm>
            <a:off x="3979051" y="5372665"/>
            <a:ext cx="284013" cy="41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</a:t>
            </a:r>
          </a:p>
        </p:txBody>
      </p:sp>
      <p:sp>
        <p:nvSpPr>
          <p:cNvPr id="259" name="TextBox 258"/>
          <p:cNvSpPr txBox="1"/>
          <p:nvPr/>
        </p:nvSpPr>
        <p:spPr>
          <a:xfrm>
            <a:off x="4690526" y="5105400"/>
            <a:ext cx="284013" cy="41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</a:t>
            </a:r>
          </a:p>
        </p:txBody>
      </p:sp>
      <p:sp>
        <p:nvSpPr>
          <p:cNvPr id="260" name="TextBox 259"/>
          <p:cNvSpPr txBox="1"/>
          <p:nvPr/>
        </p:nvSpPr>
        <p:spPr>
          <a:xfrm>
            <a:off x="4690526" y="5372665"/>
            <a:ext cx="284013" cy="4110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-</a:t>
            </a:r>
          </a:p>
        </p:txBody>
      </p:sp>
      <p:pic>
        <p:nvPicPr>
          <p:cNvPr id="261" name="Picture 2" descr="F:\3D model ICC\E an V RFP\hi mag.jpg"/>
          <p:cNvPicPr preferRelativeResize="0">
            <a:picLocks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742987" y="7273668"/>
            <a:ext cx="681822" cy="686227"/>
          </a:xfrm>
          <a:prstGeom prst="rect">
            <a:avLst/>
          </a:prstGeom>
          <a:noFill/>
        </p:spPr>
      </p:pic>
      <p:pic>
        <p:nvPicPr>
          <p:cNvPr id="262" name="Picture 3" descr="F:\3D model ICC\E an V RFP\hi mag.jpg_Files\hi mag_c1.jpg"/>
          <p:cNvPicPr preferRelativeResize="0">
            <a:picLocks noChangeArrowheads="1"/>
          </p:cNvPicPr>
          <p:nvPr/>
        </p:nvPicPr>
        <p:blipFill>
          <a:blip r:embed="rId19" cstate="print"/>
          <a:srcRect l="41066" t="8654" r="38905" b="64904"/>
          <a:stretch>
            <a:fillRect/>
          </a:stretch>
        </p:blipFill>
        <p:spPr bwMode="auto">
          <a:xfrm>
            <a:off x="3742936" y="6539601"/>
            <a:ext cx="681822" cy="686227"/>
          </a:xfrm>
          <a:prstGeom prst="rect">
            <a:avLst/>
          </a:prstGeom>
          <a:noFill/>
        </p:spPr>
      </p:pic>
      <p:pic>
        <p:nvPicPr>
          <p:cNvPr id="263" name="Picture 5" descr="F:\3D model ICC\E an V RFP\hi mag.jpg_Files\hi mag_c3.jpg"/>
          <p:cNvPicPr preferRelativeResize="0">
            <a:picLocks noChangeArrowheads="1"/>
          </p:cNvPicPr>
          <p:nvPr/>
        </p:nvPicPr>
        <p:blipFill>
          <a:blip r:embed="rId20" cstate="print"/>
          <a:srcRect l="41066" t="8654" r="38905" b="64904"/>
          <a:stretch>
            <a:fillRect/>
          </a:stretch>
        </p:blipFill>
        <p:spPr bwMode="auto">
          <a:xfrm>
            <a:off x="3737907" y="5816831"/>
            <a:ext cx="681822" cy="686227"/>
          </a:xfrm>
          <a:prstGeom prst="rect">
            <a:avLst/>
          </a:prstGeom>
          <a:noFill/>
        </p:spPr>
      </p:pic>
      <p:pic>
        <p:nvPicPr>
          <p:cNvPr id="264" name="Picture 7" descr="F:\3D model ICC\No E and V RFP\hi mag.jpg_Files\hi mag_c1.jpg"/>
          <p:cNvPicPr>
            <a:picLocks noChangeAspect="1" noChangeArrowheads="1"/>
          </p:cNvPicPr>
          <p:nvPr/>
        </p:nvPicPr>
        <p:blipFill>
          <a:blip r:embed="rId21" cstate="print"/>
          <a:srcRect l="21614" t="10817" r="67543" b="74712"/>
          <a:stretch>
            <a:fillRect/>
          </a:stretch>
        </p:blipFill>
        <p:spPr bwMode="auto">
          <a:xfrm>
            <a:off x="4455729" y="5816831"/>
            <a:ext cx="681822" cy="681897"/>
          </a:xfrm>
          <a:prstGeom prst="rect">
            <a:avLst/>
          </a:prstGeom>
          <a:noFill/>
        </p:spPr>
      </p:pic>
      <p:pic>
        <p:nvPicPr>
          <p:cNvPr id="265" name="Picture 8" descr="F:\3D model ICC\No E and V RFP\hi mag.jpg_Files\hi mag_c3.jpg"/>
          <p:cNvPicPr>
            <a:picLocks noChangeAspect="1" noChangeArrowheads="1"/>
          </p:cNvPicPr>
          <p:nvPr/>
        </p:nvPicPr>
        <p:blipFill>
          <a:blip r:embed="rId22" cstate="print"/>
          <a:srcRect l="21614" t="10817" r="67543" b="74712"/>
          <a:stretch>
            <a:fillRect/>
          </a:stretch>
        </p:blipFill>
        <p:spPr bwMode="auto">
          <a:xfrm>
            <a:off x="4460763" y="6539601"/>
            <a:ext cx="681822" cy="681901"/>
          </a:xfrm>
          <a:prstGeom prst="rect">
            <a:avLst/>
          </a:prstGeom>
          <a:noFill/>
        </p:spPr>
      </p:pic>
      <p:pic>
        <p:nvPicPr>
          <p:cNvPr id="266" name="Picture 6" descr="F:\3D model ICC\No E and V RFP\hi mag.jpg"/>
          <p:cNvPicPr preferRelativeResize="0">
            <a:picLocks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4448056" y="7273668"/>
            <a:ext cx="686228" cy="681823"/>
          </a:xfrm>
          <a:prstGeom prst="rect">
            <a:avLst/>
          </a:prstGeom>
          <a:noFill/>
        </p:spPr>
      </p:pic>
      <p:sp>
        <p:nvSpPr>
          <p:cNvPr id="267" name="TextBox 266"/>
          <p:cNvSpPr txBox="1"/>
          <p:nvPr/>
        </p:nvSpPr>
        <p:spPr>
          <a:xfrm>
            <a:off x="3681150" y="5764061"/>
            <a:ext cx="214810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a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3686703" y="6509020"/>
            <a:ext cx="220382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b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69" name="TextBox 268"/>
          <p:cNvSpPr txBox="1"/>
          <p:nvPr/>
        </p:nvSpPr>
        <p:spPr>
          <a:xfrm>
            <a:off x="3687221" y="7229852"/>
            <a:ext cx="206451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c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0" name="TextBox 269"/>
          <p:cNvSpPr txBox="1"/>
          <p:nvPr/>
        </p:nvSpPr>
        <p:spPr>
          <a:xfrm>
            <a:off x="4396815" y="5764061"/>
            <a:ext cx="220382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d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4402368" y="6509020"/>
            <a:ext cx="216202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e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4402886" y="7229852"/>
            <a:ext cx="195307" cy="2139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f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273" name="TextBox 18"/>
          <p:cNvSpPr txBox="1">
            <a:spLocks noChangeArrowheads="1"/>
          </p:cNvSpPr>
          <p:nvPr/>
        </p:nvSpPr>
        <p:spPr bwMode="auto">
          <a:xfrm>
            <a:off x="3773404" y="8063777"/>
            <a:ext cx="1272081" cy="24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Calibri" pitchFamily="34" charset="0"/>
                <a:cs typeface="Arial" charset="0"/>
              </a:rPr>
              <a:t>Vehicle treated cells</a:t>
            </a:r>
            <a:endParaRPr lang="en-US" sz="1200" b="1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cxnSp>
        <p:nvCxnSpPr>
          <p:cNvPr id="274" name="Straight Connector 273"/>
          <p:cNvCxnSpPr/>
          <p:nvPr/>
        </p:nvCxnSpPr>
        <p:spPr>
          <a:xfrm>
            <a:off x="3773422" y="8037290"/>
            <a:ext cx="12714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5343467" y="8037290"/>
            <a:ext cx="12714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3792654" y="5746083"/>
            <a:ext cx="55624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>
            <a:off x="4515085" y="5746083"/>
            <a:ext cx="55624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5330223" y="5746083"/>
            <a:ext cx="55624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>
            <a:off x="6024169" y="5746083"/>
            <a:ext cx="55624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127</Words>
  <Application>Microsoft Office PowerPoint</Application>
  <PresentationFormat>On-screen Show (4:3)</PresentationFormat>
  <Paragraphs>82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djansen</dc:creator>
  <cp:lastModifiedBy>Dani</cp:lastModifiedBy>
  <cp:revision>323</cp:revision>
  <cp:lastPrinted>2013-02-21T18:21:19Z</cp:lastPrinted>
  <dcterms:created xsi:type="dcterms:W3CDTF">2013-02-18T23:45:09Z</dcterms:created>
  <dcterms:modified xsi:type="dcterms:W3CDTF">2013-09-12T06:23:07Z</dcterms:modified>
</cp:coreProperties>
</file>