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letter"/>
  <p:notesSz cx="6781800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36" y="26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281AC51-8471-44CD-831B-4660F8EA80A4}" type="datetimeFigureOut">
              <a:rPr lang="sv-SE" smtClean="0"/>
              <a:pPr/>
              <a:t>2013-08-10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995488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180" y="4715154"/>
            <a:ext cx="5425440" cy="4466987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38780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451" y="9428584"/>
            <a:ext cx="2938780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D5A4DAB-CE5E-4095-A04C-48224C2F5525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48975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A4DAB-CE5E-4095-A04C-48224C2F5525}" type="slidenum">
              <a:rPr lang="sv-SE" smtClean="0"/>
              <a:pPr/>
              <a:t>1</a:t>
            </a:fld>
            <a:endParaRPr lang="sv-S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08954-9637-4F8B-89DA-4F6EB3DCBEF1}" type="datetimeFigureOut">
              <a:rPr lang="sv-SE" smtClean="0"/>
              <a:pPr/>
              <a:t>2013-08-10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5E0C5-E843-45B0-8397-18645B4D458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08954-9637-4F8B-89DA-4F6EB3DCBEF1}" type="datetimeFigureOut">
              <a:rPr lang="sv-SE" smtClean="0"/>
              <a:pPr/>
              <a:t>2013-08-10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5E0C5-E843-45B0-8397-18645B4D458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08954-9637-4F8B-89DA-4F6EB3DCBEF1}" type="datetimeFigureOut">
              <a:rPr lang="sv-SE" smtClean="0"/>
              <a:pPr/>
              <a:t>2013-08-10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5E0C5-E843-45B0-8397-18645B4D458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08954-9637-4F8B-89DA-4F6EB3DCBEF1}" type="datetimeFigureOut">
              <a:rPr lang="sv-SE" smtClean="0"/>
              <a:pPr/>
              <a:t>2013-08-10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5E0C5-E843-45B0-8397-18645B4D458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08954-9637-4F8B-89DA-4F6EB3DCBEF1}" type="datetimeFigureOut">
              <a:rPr lang="sv-SE" smtClean="0"/>
              <a:pPr/>
              <a:t>2013-08-10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5E0C5-E843-45B0-8397-18645B4D458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08954-9637-4F8B-89DA-4F6EB3DCBEF1}" type="datetimeFigureOut">
              <a:rPr lang="sv-SE" smtClean="0"/>
              <a:pPr/>
              <a:t>2013-08-10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5E0C5-E843-45B0-8397-18645B4D458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08954-9637-4F8B-89DA-4F6EB3DCBEF1}" type="datetimeFigureOut">
              <a:rPr lang="sv-SE" smtClean="0"/>
              <a:pPr/>
              <a:t>2013-08-10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5E0C5-E843-45B0-8397-18645B4D458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08954-9637-4F8B-89DA-4F6EB3DCBEF1}" type="datetimeFigureOut">
              <a:rPr lang="sv-SE" smtClean="0"/>
              <a:pPr/>
              <a:t>2013-08-10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5E0C5-E843-45B0-8397-18645B4D458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08954-9637-4F8B-89DA-4F6EB3DCBEF1}" type="datetimeFigureOut">
              <a:rPr lang="sv-SE" smtClean="0"/>
              <a:pPr/>
              <a:t>2013-08-10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5E0C5-E843-45B0-8397-18645B4D458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08954-9637-4F8B-89DA-4F6EB3DCBEF1}" type="datetimeFigureOut">
              <a:rPr lang="sv-SE" smtClean="0"/>
              <a:pPr/>
              <a:t>2013-08-10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5E0C5-E843-45B0-8397-18645B4D458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08954-9637-4F8B-89DA-4F6EB3DCBEF1}" type="datetimeFigureOut">
              <a:rPr lang="sv-SE" smtClean="0"/>
              <a:pPr/>
              <a:t>2013-08-10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5E0C5-E843-45B0-8397-18645B4D458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08954-9637-4F8B-89DA-4F6EB3DCBEF1}" type="datetimeFigureOut">
              <a:rPr lang="sv-SE" smtClean="0"/>
              <a:pPr/>
              <a:t>2013-08-10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5E0C5-E843-45B0-8397-18645B4D4588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3" Type="http://schemas.openxmlformats.org/officeDocument/2006/relationships/image" Target="../media/image1.tiff"/><Relationship Id="rId7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04800" y="533400"/>
            <a:ext cx="37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</a:t>
            </a:r>
            <a:endParaRPr lang="sv-SE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86601" y="674703"/>
            <a:ext cx="4154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 Black" pitchFamily="34" charset="0"/>
              </a:rPr>
              <a:t>wt</a:t>
            </a:r>
            <a:endParaRPr lang="sv-SE" sz="800" dirty="0">
              <a:latin typeface="Arial Black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10125" y="914400"/>
            <a:ext cx="661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 Black" pitchFamily="34" charset="0"/>
              </a:rPr>
              <a:t>ixr1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endParaRPr lang="sv-SE" sz="1000" dirty="0">
              <a:latin typeface="Arial Black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04800" y="1143000"/>
            <a:ext cx="9003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 Black" pitchFamily="34" charset="0"/>
              </a:rPr>
              <a:t>ixr1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000" i="1" dirty="0" smtClean="0">
                <a:latin typeface="Arial Black" pitchFamily="34" charset="0"/>
              </a:rPr>
              <a:t> </a:t>
            </a:r>
            <a:r>
              <a:rPr lang="en-US" sz="800" i="1" dirty="0" smtClean="0">
                <a:latin typeface="Arial Black" pitchFamily="34" charset="0"/>
              </a:rPr>
              <a:t>sml1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endParaRPr lang="sv-SE" sz="1000" dirty="0">
              <a:latin typeface="Arial Black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-76200" y="1600200"/>
            <a:ext cx="144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 Black" pitchFamily="34" charset="0"/>
              </a:rPr>
              <a:t>ixr1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000" i="1" dirty="0" smtClean="0">
                <a:latin typeface="Arial Black" pitchFamily="34" charset="0"/>
              </a:rPr>
              <a:t> </a:t>
            </a:r>
            <a:r>
              <a:rPr lang="en-US" sz="800" i="1" dirty="0" smtClean="0">
                <a:latin typeface="Arial Black" pitchFamily="34" charset="0"/>
              </a:rPr>
              <a:t>mec1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000" i="1" dirty="0" smtClean="0">
                <a:latin typeface="Arial Black" pitchFamily="34" charset="0"/>
              </a:rPr>
              <a:t> </a:t>
            </a:r>
            <a:r>
              <a:rPr lang="en-US" sz="800" i="1" dirty="0" smtClean="0">
                <a:latin typeface="Arial Black" pitchFamily="34" charset="0"/>
              </a:rPr>
              <a:t>sml1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endParaRPr lang="sv-SE" sz="1000" dirty="0">
              <a:latin typeface="Arial Black" pitchFamily="34" charset="0"/>
            </a:endParaRPr>
          </a:p>
        </p:txBody>
      </p:sp>
      <p:sp>
        <p:nvSpPr>
          <p:cNvPr id="103" name="TextBox 34"/>
          <p:cNvSpPr txBox="1"/>
          <p:nvPr/>
        </p:nvSpPr>
        <p:spPr>
          <a:xfrm>
            <a:off x="1371600" y="2196602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 Black" pitchFamily="34" charset="0"/>
                <a:cs typeface="Arial" pitchFamily="34" charset="0"/>
              </a:rPr>
              <a:t>YPD +</a:t>
            </a:r>
          </a:p>
          <a:p>
            <a:pPr algn="ctr"/>
            <a:r>
              <a:rPr lang="en-US" sz="900" b="1" dirty="0" smtClean="0">
                <a:latin typeface="Arial Black" pitchFamily="34" charset="0"/>
                <a:cs typeface="Arial" pitchFamily="34" charset="0"/>
              </a:rPr>
              <a:t> 0.025mg/L 4-NQO</a:t>
            </a:r>
            <a:endParaRPr lang="sv-SE" sz="9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34" name="textruta 133"/>
          <p:cNvSpPr txBox="1"/>
          <p:nvPr/>
        </p:nvSpPr>
        <p:spPr>
          <a:xfrm>
            <a:off x="4509120" y="56982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Supplementary Fig 1</a:t>
            </a:r>
            <a:endParaRPr lang="sv-SE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5" name="Picture 94" descr="0,025mg_L 4_NQO.tif"/>
          <p:cNvPicPr>
            <a:picLocks noChangeAspect="1"/>
          </p:cNvPicPr>
          <p:nvPr/>
        </p:nvPicPr>
        <p:blipFill>
          <a:blip r:embed="rId3">
            <a:lum contrast="17000"/>
          </a:blip>
          <a:srcRect t="5321" r="20608" b="15493"/>
          <a:stretch>
            <a:fillRect/>
          </a:stretch>
        </p:blipFill>
        <p:spPr>
          <a:xfrm>
            <a:off x="1143000" y="2590800"/>
            <a:ext cx="1600200" cy="1197036"/>
          </a:xfrm>
          <a:prstGeom prst="rect">
            <a:avLst/>
          </a:prstGeom>
        </p:spPr>
      </p:pic>
      <p:pic>
        <p:nvPicPr>
          <p:cNvPr id="98" name="Picture 97" descr="0,01% MMS.tif"/>
          <p:cNvPicPr>
            <a:picLocks noChangeAspect="1"/>
          </p:cNvPicPr>
          <p:nvPr/>
        </p:nvPicPr>
        <p:blipFill>
          <a:blip r:embed="rId4">
            <a:lum contrast="17000"/>
          </a:blip>
          <a:srcRect t="5556" r="12500" b="5556"/>
          <a:stretch>
            <a:fillRect/>
          </a:stretch>
        </p:blipFill>
        <p:spPr>
          <a:xfrm>
            <a:off x="1143000" y="4419600"/>
            <a:ext cx="1600200" cy="1219200"/>
          </a:xfrm>
          <a:prstGeom prst="rect">
            <a:avLst/>
          </a:prstGeom>
        </p:spPr>
      </p:pic>
      <p:sp>
        <p:nvSpPr>
          <p:cNvPr id="99" name="TextBox 34"/>
          <p:cNvSpPr txBox="1"/>
          <p:nvPr/>
        </p:nvSpPr>
        <p:spPr>
          <a:xfrm>
            <a:off x="1295400" y="405765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 Black" pitchFamily="34" charset="0"/>
                <a:cs typeface="Arial" pitchFamily="34" charset="0"/>
              </a:rPr>
              <a:t>YPD +</a:t>
            </a:r>
          </a:p>
          <a:p>
            <a:pPr algn="ctr"/>
            <a:r>
              <a:rPr lang="en-US" sz="900" b="1" dirty="0" smtClean="0">
                <a:latin typeface="Arial Black" pitchFamily="34" charset="0"/>
                <a:cs typeface="Arial" pitchFamily="34" charset="0"/>
              </a:rPr>
              <a:t> 0.001% MMS</a:t>
            </a:r>
            <a:endParaRPr lang="sv-SE" sz="900" b="1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00" name="Picture 99" descr="200mkM tBHP.tif"/>
          <p:cNvPicPr>
            <a:picLocks noChangeAspect="1"/>
          </p:cNvPicPr>
          <p:nvPr/>
        </p:nvPicPr>
        <p:blipFill>
          <a:blip r:embed="rId5">
            <a:lum bright="44000" contrast="64000"/>
          </a:blip>
          <a:srcRect t="2991" r="23077" b="12820"/>
          <a:stretch>
            <a:fillRect/>
          </a:stretch>
        </p:blipFill>
        <p:spPr>
          <a:xfrm>
            <a:off x="2971800" y="685800"/>
            <a:ext cx="1600200" cy="1250950"/>
          </a:xfrm>
          <a:prstGeom prst="rect">
            <a:avLst/>
          </a:prstGeom>
        </p:spPr>
      </p:pic>
      <p:sp>
        <p:nvSpPr>
          <p:cNvPr id="101" name="TextBox 34"/>
          <p:cNvSpPr txBox="1"/>
          <p:nvPr/>
        </p:nvSpPr>
        <p:spPr>
          <a:xfrm>
            <a:off x="3048000" y="304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 Black" pitchFamily="34" charset="0"/>
                <a:cs typeface="Arial" pitchFamily="34" charset="0"/>
              </a:rPr>
              <a:t>YPD +</a:t>
            </a:r>
          </a:p>
          <a:p>
            <a:pPr algn="ctr"/>
            <a:r>
              <a:rPr lang="en-US" sz="900" b="1" dirty="0" smtClean="0">
                <a:latin typeface="Arial Black" pitchFamily="34" charset="0"/>
                <a:cs typeface="Arial" pitchFamily="34" charset="0"/>
              </a:rPr>
              <a:t> 200 </a:t>
            </a:r>
            <a:r>
              <a:rPr lang="en-US" sz="900" b="1" dirty="0" err="1" smtClean="0">
                <a:latin typeface="Lucida Grande"/>
                <a:ea typeface="Lucida Grande"/>
                <a:cs typeface="Lucida Grande"/>
              </a:rPr>
              <a:t>μ</a:t>
            </a:r>
            <a:r>
              <a:rPr lang="sv-SE" sz="900" b="1" dirty="0" smtClean="0">
                <a:latin typeface="Arial Black" pitchFamily="34" charset="0"/>
                <a:cs typeface="Arial" pitchFamily="34" charset="0"/>
              </a:rPr>
              <a:t>M </a:t>
            </a:r>
            <a:r>
              <a:rPr lang="sv-SE" sz="900" b="1" dirty="0" err="1" smtClean="0">
                <a:latin typeface="Arial Black" pitchFamily="34" charset="0"/>
                <a:cs typeface="Arial" pitchFamily="34" charset="0"/>
              </a:rPr>
              <a:t>tBHP</a:t>
            </a:r>
            <a:endParaRPr lang="sv-SE" sz="900" b="1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08" name="Picture 107" descr="0,01mg_L 4_NQO.tif"/>
          <p:cNvPicPr>
            <a:picLocks noChangeAspect="1"/>
          </p:cNvPicPr>
          <p:nvPr/>
        </p:nvPicPr>
        <p:blipFill>
          <a:blip r:embed="rId6">
            <a:lum contrast="23000"/>
          </a:blip>
          <a:srcRect l="4348" r="8696" b="7246"/>
          <a:stretch>
            <a:fillRect/>
          </a:stretch>
        </p:blipFill>
        <p:spPr>
          <a:xfrm>
            <a:off x="2971800" y="2590800"/>
            <a:ext cx="1600200" cy="1219200"/>
          </a:xfrm>
          <a:prstGeom prst="rect">
            <a:avLst/>
          </a:prstGeom>
        </p:spPr>
      </p:pic>
      <p:sp>
        <p:nvSpPr>
          <p:cNvPr id="109" name="TextBox 34"/>
          <p:cNvSpPr txBox="1"/>
          <p:nvPr/>
        </p:nvSpPr>
        <p:spPr>
          <a:xfrm>
            <a:off x="3048000" y="2209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 Black" pitchFamily="34" charset="0"/>
                <a:cs typeface="Arial" pitchFamily="34" charset="0"/>
              </a:rPr>
              <a:t>YPD +</a:t>
            </a:r>
          </a:p>
          <a:p>
            <a:pPr algn="ctr"/>
            <a:r>
              <a:rPr lang="en-US" sz="900" b="1" dirty="0" smtClean="0">
                <a:latin typeface="Arial Black" pitchFamily="34" charset="0"/>
                <a:cs typeface="Arial" pitchFamily="34" charset="0"/>
              </a:rPr>
              <a:t> 0.01mg/L 4-NQO</a:t>
            </a:r>
            <a:endParaRPr lang="sv-SE" sz="900" b="1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10" name="Picture 109" descr="ypd.tif"/>
          <p:cNvPicPr>
            <a:picLocks noChangeAspect="1"/>
          </p:cNvPicPr>
          <p:nvPr/>
        </p:nvPicPr>
        <p:blipFill>
          <a:blip r:embed="rId7">
            <a:lum bright="29000" contrast="58000"/>
          </a:blip>
          <a:srcRect t="5263" r="15493" b="10526"/>
          <a:stretch>
            <a:fillRect/>
          </a:stretch>
        </p:blipFill>
        <p:spPr>
          <a:xfrm>
            <a:off x="1143000" y="685800"/>
            <a:ext cx="1631324" cy="1219200"/>
          </a:xfrm>
          <a:prstGeom prst="rect">
            <a:avLst/>
          </a:prstGeom>
        </p:spPr>
      </p:pic>
      <p:sp>
        <p:nvSpPr>
          <p:cNvPr id="111" name="TextBox 34"/>
          <p:cNvSpPr txBox="1"/>
          <p:nvPr/>
        </p:nvSpPr>
        <p:spPr>
          <a:xfrm>
            <a:off x="1219200" y="381000"/>
            <a:ext cx="1447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 Black" pitchFamily="34" charset="0"/>
                <a:cs typeface="Arial" pitchFamily="34" charset="0"/>
              </a:rPr>
              <a:t>YPD</a:t>
            </a:r>
          </a:p>
        </p:txBody>
      </p:sp>
      <p:pic>
        <p:nvPicPr>
          <p:cNvPr id="112" name="Picture 111" descr="0,005% MMS.tif"/>
          <p:cNvPicPr>
            <a:picLocks noChangeAspect="1"/>
          </p:cNvPicPr>
          <p:nvPr/>
        </p:nvPicPr>
        <p:blipFill>
          <a:blip r:embed="rId8">
            <a:lum bright="-11000"/>
          </a:blip>
          <a:srcRect l="3750" t="5000" r="17500" b="15000"/>
          <a:stretch>
            <a:fillRect/>
          </a:stretch>
        </p:blipFill>
        <p:spPr>
          <a:xfrm>
            <a:off x="2971800" y="4419600"/>
            <a:ext cx="1600200" cy="1219200"/>
          </a:xfrm>
          <a:prstGeom prst="rect">
            <a:avLst/>
          </a:prstGeom>
        </p:spPr>
      </p:pic>
      <p:sp>
        <p:nvSpPr>
          <p:cNvPr id="113" name="TextBox 34"/>
          <p:cNvSpPr txBox="1"/>
          <p:nvPr/>
        </p:nvSpPr>
        <p:spPr>
          <a:xfrm>
            <a:off x="3048000" y="4038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 Black" pitchFamily="34" charset="0"/>
                <a:cs typeface="Arial" pitchFamily="34" charset="0"/>
              </a:rPr>
              <a:t>YPD +</a:t>
            </a:r>
          </a:p>
          <a:p>
            <a:pPr algn="ctr"/>
            <a:r>
              <a:rPr lang="en-US" sz="900" b="1" dirty="0" smtClean="0">
                <a:latin typeface="Arial Black" pitchFamily="34" charset="0"/>
                <a:cs typeface="Arial" pitchFamily="34" charset="0"/>
              </a:rPr>
              <a:t> 0.005% MMS</a:t>
            </a:r>
            <a:endParaRPr lang="sv-SE" sz="9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228600" y="1371600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 Black" pitchFamily="34" charset="0"/>
              </a:rPr>
              <a:t>mec1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000" i="1" dirty="0" smtClean="0">
                <a:latin typeface="Arial Black" pitchFamily="34" charset="0"/>
              </a:rPr>
              <a:t> </a:t>
            </a:r>
            <a:r>
              <a:rPr lang="en-US" sz="800" i="1" dirty="0" smtClean="0">
                <a:latin typeface="Arial Black" pitchFamily="34" charset="0"/>
              </a:rPr>
              <a:t>sml1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endParaRPr lang="sv-SE" sz="1000" dirty="0">
              <a:latin typeface="Arial Black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786601" y="2638282"/>
            <a:ext cx="4154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 Black" pitchFamily="34" charset="0"/>
              </a:rPr>
              <a:t>wt</a:t>
            </a:r>
            <a:endParaRPr lang="sv-SE" sz="800" dirty="0">
              <a:latin typeface="Arial Black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710125" y="2877979"/>
            <a:ext cx="661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 Black" pitchFamily="34" charset="0"/>
              </a:rPr>
              <a:t>ixr1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endParaRPr lang="sv-SE" sz="1000" dirty="0">
              <a:latin typeface="Arial Black" pitchFamily="34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04800" y="3106579"/>
            <a:ext cx="9003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 Black" pitchFamily="34" charset="0"/>
              </a:rPr>
              <a:t>ixr1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000" i="1" dirty="0" smtClean="0">
                <a:latin typeface="Arial Black" pitchFamily="34" charset="0"/>
              </a:rPr>
              <a:t> </a:t>
            </a:r>
            <a:r>
              <a:rPr lang="en-US" sz="800" i="1" dirty="0" smtClean="0">
                <a:latin typeface="Arial Black" pitchFamily="34" charset="0"/>
              </a:rPr>
              <a:t>sml1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endParaRPr lang="sv-SE" sz="1000" dirty="0">
              <a:latin typeface="Arial Black" pitchFamily="34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-76200" y="3563779"/>
            <a:ext cx="144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 Black" pitchFamily="34" charset="0"/>
              </a:rPr>
              <a:t>ixr1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000" i="1" dirty="0" smtClean="0">
                <a:latin typeface="Arial Black" pitchFamily="34" charset="0"/>
              </a:rPr>
              <a:t> </a:t>
            </a:r>
            <a:r>
              <a:rPr lang="en-US" sz="800" i="1" dirty="0" smtClean="0">
                <a:latin typeface="Arial Black" pitchFamily="34" charset="0"/>
              </a:rPr>
              <a:t>mec1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000" i="1" dirty="0" smtClean="0">
                <a:latin typeface="Arial Black" pitchFamily="34" charset="0"/>
              </a:rPr>
              <a:t> </a:t>
            </a:r>
            <a:r>
              <a:rPr lang="en-US" sz="800" i="1" dirty="0" smtClean="0">
                <a:latin typeface="Arial Black" pitchFamily="34" charset="0"/>
              </a:rPr>
              <a:t>sml1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endParaRPr lang="sv-SE" sz="1000" dirty="0">
              <a:latin typeface="Arial Black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28600" y="3335179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 Black" pitchFamily="34" charset="0"/>
              </a:rPr>
              <a:t>mec1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000" i="1" dirty="0" smtClean="0">
                <a:latin typeface="Arial Black" pitchFamily="34" charset="0"/>
              </a:rPr>
              <a:t> </a:t>
            </a:r>
            <a:r>
              <a:rPr lang="en-US" sz="800" i="1" dirty="0" smtClean="0">
                <a:latin typeface="Arial Black" pitchFamily="34" charset="0"/>
              </a:rPr>
              <a:t>sml1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endParaRPr lang="sv-SE" sz="1000" dirty="0">
              <a:latin typeface="Arial Black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786601" y="4408503"/>
            <a:ext cx="4154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 Black" pitchFamily="34" charset="0"/>
              </a:rPr>
              <a:t>wt</a:t>
            </a:r>
            <a:endParaRPr lang="sv-SE" sz="800" dirty="0">
              <a:latin typeface="Arial Black" pitchFamily="34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710125" y="4648200"/>
            <a:ext cx="661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 Black" pitchFamily="34" charset="0"/>
              </a:rPr>
              <a:t>ixr1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endParaRPr lang="sv-SE" sz="1000" dirty="0">
              <a:latin typeface="Arial Black" pitchFamily="34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04800" y="4876800"/>
            <a:ext cx="9003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 Black" pitchFamily="34" charset="0"/>
              </a:rPr>
              <a:t>ixr1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000" i="1" dirty="0" smtClean="0">
                <a:latin typeface="Arial Black" pitchFamily="34" charset="0"/>
              </a:rPr>
              <a:t> </a:t>
            </a:r>
            <a:r>
              <a:rPr lang="en-US" sz="800" i="1" dirty="0" smtClean="0">
                <a:latin typeface="Arial Black" pitchFamily="34" charset="0"/>
              </a:rPr>
              <a:t>sml1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endParaRPr lang="sv-SE" sz="1000" dirty="0">
              <a:latin typeface="Arial Black" pitchFamily="34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-76200" y="5334000"/>
            <a:ext cx="144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 Black" pitchFamily="34" charset="0"/>
              </a:rPr>
              <a:t>ixr1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000" i="1" dirty="0" smtClean="0">
                <a:latin typeface="Arial Black" pitchFamily="34" charset="0"/>
              </a:rPr>
              <a:t> </a:t>
            </a:r>
            <a:r>
              <a:rPr lang="en-US" sz="800" i="1" dirty="0" smtClean="0">
                <a:latin typeface="Arial Black" pitchFamily="34" charset="0"/>
              </a:rPr>
              <a:t>mec1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000" i="1" dirty="0" smtClean="0">
                <a:latin typeface="Arial Black" pitchFamily="34" charset="0"/>
              </a:rPr>
              <a:t> </a:t>
            </a:r>
            <a:r>
              <a:rPr lang="en-US" sz="800" i="1" dirty="0" smtClean="0">
                <a:latin typeface="Arial Black" pitchFamily="34" charset="0"/>
              </a:rPr>
              <a:t>sml1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endParaRPr lang="sv-SE" sz="1000" dirty="0">
              <a:latin typeface="Arial Black" pitchFamily="34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228600" y="5105400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Arial Black" pitchFamily="34" charset="0"/>
              </a:rPr>
              <a:t>mec1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000" i="1" dirty="0" smtClean="0">
                <a:latin typeface="Arial Black" pitchFamily="34" charset="0"/>
              </a:rPr>
              <a:t> </a:t>
            </a:r>
            <a:r>
              <a:rPr lang="en-US" sz="800" i="1" dirty="0" smtClean="0">
                <a:latin typeface="Arial Black" pitchFamily="34" charset="0"/>
              </a:rPr>
              <a:t>sml1</a:t>
            </a:r>
            <a:r>
              <a:rPr lang="el-GR" sz="1000" b="1" dirty="0" smtClean="0">
                <a:latin typeface="Times New Roman" pitchFamily="18" charset="0"/>
                <a:cs typeface="Times New Roman" pitchFamily="18" charset="0"/>
              </a:rPr>
              <a:t>Δ</a:t>
            </a:r>
            <a:endParaRPr lang="sv-SE" sz="1000" dirty="0">
              <a:latin typeface="Arial Black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4664" y="5943361"/>
            <a:ext cx="59186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Increased resistance of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ixr1</a:t>
            </a:r>
            <a:r>
              <a:rPr lang="el-GR" sz="1200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sv-SE" sz="1200" dirty="0" smtClean="0">
                <a:latin typeface="Times New Roman" pitchFamily="18" charset="0"/>
                <a:cs typeface="Times New Roman" pitchFamily="18" charset="0"/>
              </a:rPr>
              <a:t> cells </a:t>
            </a:r>
            <a:r>
              <a:rPr lang="sv-SE" sz="1200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sv-SE" sz="1200" dirty="0" smtClean="0">
                <a:latin typeface="Times New Roman" pitchFamily="18" charset="0"/>
                <a:cs typeface="Times New Roman" pitchFamily="18" charset="0"/>
              </a:rPr>
              <a:t> DNA </a:t>
            </a:r>
            <a:r>
              <a:rPr lang="sv-SE" sz="1200" dirty="0" err="1" smtClean="0">
                <a:latin typeface="Times New Roman" pitchFamily="18" charset="0"/>
                <a:cs typeface="Times New Roman" pitchFamily="18" charset="0"/>
              </a:rPr>
              <a:t>damage</a:t>
            </a:r>
            <a:r>
              <a:rPr lang="sv-S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depends </a:t>
            </a:r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on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Mec1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. Due to the high sensitivity of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mec1</a:t>
            </a:r>
            <a:r>
              <a:rPr lang="el-GR" sz="1200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strains to DNA damage,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spot assay was carried out at low concentrations of DNA damaging agents. </a:t>
            </a:r>
            <a:r>
              <a:rPr lang="en-US" sz="1200" dirty="0">
                <a:latin typeface="Times New Roman"/>
                <a:ea typeface="Times New Roman"/>
              </a:rPr>
              <a:t>Spot assays on YPD media with various drugs were performed using 1:10 serial dilutions (1:5 for MMS) of logarithmically growing cultures of </a:t>
            </a:r>
            <a:r>
              <a:rPr lang="en-US" sz="1200" dirty="0" smtClean="0">
                <a:latin typeface="Times New Roman"/>
                <a:ea typeface="Times New Roman"/>
              </a:rPr>
              <a:t>wild-type, </a:t>
            </a:r>
            <a:r>
              <a:rPr lang="en-US" sz="1200" i="1" dirty="0" smtClean="0">
                <a:latin typeface="Times New Roman"/>
                <a:ea typeface="Times New Roman"/>
              </a:rPr>
              <a:t>ixr1</a:t>
            </a:r>
            <a:r>
              <a:rPr lang="en-US" sz="1200" dirty="0" smtClean="0">
                <a:latin typeface="Times New Roman"/>
                <a:ea typeface="Times New Roman"/>
              </a:rPr>
              <a:t>Δ, </a:t>
            </a:r>
            <a:r>
              <a:rPr lang="en-US" sz="1200" i="1" dirty="0">
                <a:latin typeface="Times New Roman"/>
                <a:ea typeface="Times New Roman"/>
              </a:rPr>
              <a:t>ixr1</a:t>
            </a:r>
            <a:r>
              <a:rPr lang="en-US" sz="1200" dirty="0">
                <a:latin typeface="Times New Roman"/>
                <a:ea typeface="Times New Roman"/>
              </a:rPr>
              <a:t>Δ </a:t>
            </a:r>
            <a:r>
              <a:rPr lang="en-US" sz="1200" i="1" dirty="0" err="1" smtClean="0">
                <a:latin typeface="Times New Roman"/>
                <a:ea typeface="Times New Roman"/>
              </a:rPr>
              <a:t>sml</a:t>
            </a:r>
            <a:r>
              <a:rPr lang="en-US" sz="1200" dirty="0" err="1" smtClean="0">
                <a:latin typeface="Times New Roman"/>
                <a:ea typeface="Times New Roman"/>
              </a:rPr>
              <a:t>Δ</a:t>
            </a:r>
            <a:r>
              <a:rPr lang="en-US" sz="1200" dirty="0" smtClean="0">
                <a:latin typeface="Times New Roman"/>
                <a:ea typeface="Times New Roman"/>
              </a:rPr>
              <a:t>,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mec1</a:t>
            </a:r>
            <a:r>
              <a:rPr lang="el-GR" sz="12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sml1</a:t>
            </a:r>
            <a:r>
              <a:rPr lang="el-GR" sz="12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mec1</a:t>
            </a:r>
            <a:r>
              <a:rPr lang="el-GR" sz="12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sml1</a:t>
            </a:r>
            <a:r>
              <a:rPr lang="el-GR" sz="12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ixr1</a:t>
            </a:r>
            <a:r>
              <a:rPr lang="el-GR" sz="12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200" dirty="0" smtClean="0">
                <a:latin typeface="Times New Roman"/>
                <a:ea typeface="Times New Roman"/>
              </a:rPr>
              <a:t> strains</a:t>
            </a:r>
            <a:r>
              <a:rPr lang="en-US" sz="1200" dirty="0">
                <a:latin typeface="Times New Roman"/>
                <a:ea typeface="Times New Roman"/>
              </a:rPr>
              <a:t>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significant difference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in sensitivity between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mec1</a:t>
            </a:r>
            <a:r>
              <a:rPr lang="el-GR" sz="1200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sml1</a:t>
            </a:r>
            <a:r>
              <a:rPr lang="el-GR" sz="1200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mec1</a:t>
            </a:r>
            <a:r>
              <a:rPr lang="el-GR" sz="1200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sml1</a:t>
            </a:r>
            <a:r>
              <a:rPr lang="el-GR" sz="1200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ixr1</a:t>
            </a:r>
            <a:r>
              <a:rPr lang="el-GR" sz="1200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was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observed. </a:t>
            </a:r>
            <a:endParaRPr lang="sv-SE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2006</TotalTime>
  <Words>190</Words>
  <Application>Microsoft Office PowerPoint</Application>
  <PresentationFormat>Letter Paper (8.5x11 in)</PresentationFormat>
  <Paragraphs>30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Olga.Tsaponina</dc:creator>
  <cp:lastModifiedBy>Andrei Chabes</cp:lastModifiedBy>
  <cp:revision>124</cp:revision>
  <cp:lastPrinted>2011-12-05T10:57:52Z</cp:lastPrinted>
  <dcterms:created xsi:type="dcterms:W3CDTF">2013-06-05T21:15:55Z</dcterms:created>
  <dcterms:modified xsi:type="dcterms:W3CDTF">2013-08-10T20:08:30Z</dcterms:modified>
</cp:coreProperties>
</file>