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4727" autoAdjust="0"/>
  </p:normalViewPr>
  <p:slideViewPr>
    <p:cSldViewPr>
      <p:cViewPr>
        <p:scale>
          <a:sx n="85" d="100"/>
          <a:sy n="85" d="100"/>
        </p:scale>
        <p:origin x="-152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6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83CD2-C31E-4923-8757-CE46B9B27B2A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D9089-3183-4B08-8A28-471CDDBA92C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Supplementary</a:t>
            </a:r>
            <a:r>
              <a:rPr lang="en-US" altLang="zh-TW" smtClean="0"/>
              <a:t> </a:t>
            </a:r>
            <a:r>
              <a:rPr lang="en-US" altLang="zh-TW" dirty="0" smtClean="0"/>
              <a:t>figure 2. Integrated</a:t>
            </a:r>
            <a:r>
              <a:rPr lang="en-US" altLang="zh-TW" baseline="0" dirty="0" smtClean="0"/>
              <a:t> analysis on example candidates with sequence variation in </a:t>
            </a:r>
            <a:r>
              <a:rPr lang="en-US" altLang="zh-TW" baseline="0" dirty="0" err="1" smtClean="0"/>
              <a:t>miRNA</a:t>
            </a:r>
            <a:r>
              <a:rPr lang="en-US" altLang="zh-TW" baseline="0" dirty="0" smtClean="0"/>
              <a:t> binding UTRs.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two-fold cut-off</a:t>
            </a:r>
            <a:r>
              <a:rPr lang="en-US" altLang="zh-TW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,d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isrupted candidates whose co-expression was observed with sequence variation and enhance candidates that show inverse expression.</a:t>
            </a:r>
            <a:r>
              <a:rPr lang="en-US" altLang="zh-TW" baseline="0" dirty="0" smtClean="0"/>
              <a:t> A)</a:t>
            </a:r>
            <a:r>
              <a:rPr lang="en-US" altLang="zh-TW" baseline="0" dirty="0" err="1" smtClean="0"/>
              <a:t>miRNA</a:t>
            </a:r>
            <a:r>
              <a:rPr lang="en-US" altLang="zh-TW" baseline="0" dirty="0" smtClean="0"/>
              <a:t> expression (line) and target mRNA expression (bar) of disrupted binding pair; B) </a:t>
            </a:r>
            <a:r>
              <a:rPr lang="en-US" altLang="zh-TW" baseline="0" dirty="0" err="1" smtClean="0"/>
              <a:t>miRNA</a:t>
            </a:r>
            <a:r>
              <a:rPr lang="en-US" altLang="zh-TW" baseline="0" dirty="0" smtClean="0"/>
              <a:t> expression (line) and target mRNA expression (bar) of enhanced binding pair ; C) </a:t>
            </a:r>
            <a:r>
              <a:rPr lang="en-US" altLang="zh-TW" baseline="0" dirty="0" err="1" smtClean="0"/>
              <a:t>miRNA</a:t>
            </a:r>
            <a:r>
              <a:rPr lang="en-US" altLang="zh-TW" baseline="0" dirty="0" smtClean="0"/>
              <a:t> expression (line) and target mRNA expression (bar) of binding pair without UTR variant. Left Y-axis: expression value of mRNA in RPKM; right Y-axis: expression value of </a:t>
            </a:r>
            <a:r>
              <a:rPr lang="en-US" altLang="zh-TW" baseline="0" dirty="0" err="1" smtClean="0"/>
              <a:t>miRNA</a:t>
            </a:r>
            <a:r>
              <a:rPr lang="en-US" altLang="zh-TW" baseline="0" dirty="0" smtClean="0"/>
              <a:t> in RKM; Grey bar: no read detected in UTR sequence; blue bar: expression of mRNA without UTR variant; yellow bar: expression of mRNA with 20-39% UTR variation frequency; orange bar: expression of mRNA with 40-70% UTR variation frequency; red bar: expression of mRNA with over 70% UTR variation frequency.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</a:t>
            </a:r>
            <a:r>
              <a:rPr lang="en-US" altLang="zh-TW" baseline="0" dirty="0" smtClean="0"/>
              <a:t> *: p&lt;0.05; **:p&lt;0.01 in NGS and QPCR are p-value analyzed by </a:t>
            </a:r>
            <a:r>
              <a:rPr lang="en-US" altLang="zh-TW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DeSeq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package.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D9089-3183-4B08-8A28-471CDDBA92CB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6C07-5F8E-4219-ADF8-195CAA27EEF4}" type="datetimeFigureOut">
              <a:rPr lang="zh-TW" altLang="en-US" smtClean="0"/>
              <a:pPr/>
              <a:t>2013/8/20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58B7C-7288-41D1-A999-E79B1A24735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 l="40305" t="37795" r="20233" b="20988"/>
          <a:stretch>
            <a:fillRect/>
          </a:stretch>
        </p:blipFill>
        <p:spPr bwMode="auto">
          <a:xfrm>
            <a:off x="3131840" y="3573016"/>
            <a:ext cx="365707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字方塊 11"/>
          <p:cNvSpPr txBox="1"/>
          <p:nvPr/>
        </p:nvSpPr>
        <p:spPr>
          <a:xfrm>
            <a:off x="251520" y="404664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A</a:t>
            </a:r>
            <a:endParaRPr lang="zh-TW" altLang="en-US" sz="16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4644008" y="188640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B</a:t>
            </a:r>
            <a:endParaRPr lang="zh-TW" altLang="en-US" sz="1600" dirty="0"/>
          </a:p>
        </p:txBody>
      </p:sp>
      <p:sp>
        <p:nvSpPr>
          <p:cNvPr id="40" name="文字方塊 39"/>
          <p:cNvSpPr txBox="1"/>
          <p:nvPr/>
        </p:nvSpPr>
        <p:spPr>
          <a:xfrm>
            <a:off x="6417025" y="4482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 smtClean="0">
                <a:latin typeface="Arial" pitchFamily="34" charset="0"/>
                <a:cs typeface="Arial" pitchFamily="34" charset="0"/>
              </a:rPr>
              <a:t>Enhanced</a:t>
            </a:r>
            <a:endParaRPr lang="zh-TW" altLang="en-US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1917533" y="8973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 smtClean="0">
                <a:latin typeface="Arial" pitchFamily="34" charset="0"/>
                <a:cs typeface="Arial" pitchFamily="34" charset="0"/>
              </a:rPr>
              <a:t>Disrupted</a:t>
            </a:r>
            <a:endParaRPr lang="zh-TW" altLang="en-US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2555776" y="2924944"/>
            <a:ext cx="28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C</a:t>
            </a:r>
            <a:endParaRPr lang="zh-TW" altLang="en-US" sz="1600" dirty="0"/>
          </a:p>
        </p:txBody>
      </p:sp>
      <p:grpSp>
        <p:nvGrpSpPr>
          <p:cNvPr id="52" name="群組 51"/>
          <p:cNvGrpSpPr/>
          <p:nvPr/>
        </p:nvGrpSpPr>
        <p:grpSpPr>
          <a:xfrm>
            <a:off x="1331640" y="5517232"/>
            <a:ext cx="7056784" cy="372652"/>
            <a:chOff x="539552" y="6488668"/>
            <a:chExt cx="7056784" cy="372652"/>
          </a:xfrm>
        </p:grpSpPr>
        <p:grpSp>
          <p:nvGrpSpPr>
            <p:cNvPr id="33" name="群組 32"/>
            <p:cNvGrpSpPr/>
            <p:nvPr/>
          </p:nvGrpSpPr>
          <p:grpSpPr>
            <a:xfrm>
              <a:off x="539552" y="6488668"/>
              <a:ext cx="7056784" cy="369332"/>
              <a:chOff x="1008112" y="5325716"/>
              <a:chExt cx="5137761" cy="369332"/>
            </a:xfrm>
          </p:grpSpPr>
          <p:sp>
            <p:nvSpPr>
              <p:cNvPr id="25" name="文字方塊 24"/>
              <p:cNvSpPr txBox="1"/>
              <p:nvPr/>
            </p:nvSpPr>
            <p:spPr>
              <a:xfrm>
                <a:off x="1008112" y="5325716"/>
                <a:ext cx="20903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Variation frequency:</a:t>
                </a:r>
                <a:endParaRPr lang="zh-TW" altLang="en-US" dirty="0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000304" y="5434400"/>
                <a:ext cx="216000" cy="1440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文字方塊 26"/>
              <p:cNvSpPr txBox="1"/>
              <p:nvPr/>
            </p:nvSpPr>
            <p:spPr>
              <a:xfrm>
                <a:off x="3210009" y="5325716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0%</a:t>
                </a:r>
                <a:endParaRPr lang="zh-TW" altLang="en-US" dirty="0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4415810" y="5445224"/>
                <a:ext cx="216000" cy="1440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0" name="文字方塊 29"/>
              <p:cNvSpPr txBox="1"/>
              <p:nvPr/>
            </p:nvSpPr>
            <p:spPr>
              <a:xfrm>
                <a:off x="4599269" y="5325716"/>
                <a:ext cx="8126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40-70%</a:t>
                </a:r>
                <a:endParaRPr lang="zh-TW" altLang="en-US" dirty="0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254627" y="5434400"/>
                <a:ext cx="216000" cy="14401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32" name="文字方塊 31"/>
              <p:cNvSpPr txBox="1"/>
              <p:nvPr/>
            </p:nvSpPr>
            <p:spPr>
              <a:xfrm>
                <a:off x="5446643" y="5325716"/>
                <a:ext cx="699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&gt;70%</a:t>
                </a:r>
                <a:endParaRPr lang="zh-TW" altLang="en-US" dirty="0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2555776" y="6607400"/>
              <a:ext cx="295200" cy="144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4" name="文字方塊 43"/>
            <p:cNvSpPr txBox="1"/>
            <p:nvPr/>
          </p:nvSpPr>
          <p:spPr>
            <a:xfrm>
              <a:off x="2809062" y="649198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NA</a:t>
              </a:r>
              <a:endParaRPr lang="zh-TW" altLang="en-US" dirty="0"/>
            </a:p>
          </p:txBody>
        </p:sp>
        <p:sp>
          <p:nvSpPr>
            <p:cNvPr id="45" name="矩形 44"/>
            <p:cNvSpPr/>
            <p:nvPr/>
          </p:nvSpPr>
          <p:spPr>
            <a:xfrm>
              <a:off x="3995936" y="6597352"/>
              <a:ext cx="295200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6" name="文字方塊 45"/>
            <p:cNvSpPr txBox="1"/>
            <p:nvPr/>
          </p:nvSpPr>
          <p:spPr>
            <a:xfrm>
              <a:off x="4283968" y="6488668"/>
              <a:ext cx="888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20-39%</a:t>
              </a:r>
              <a:endParaRPr lang="zh-TW" altLang="en-US" dirty="0"/>
            </a:p>
          </p:txBody>
        </p:sp>
      </p:grp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 l="11020" t="41180" r="51417" b="18500"/>
          <a:stretch>
            <a:fillRect/>
          </a:stretch>
        </p:blipFill>
        <p:spPr bwMode="auto">
          <a:xfrm>
            <a:off x="539552" y="620688"/>
            <a:ext cx="3888432" cy="222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右大括弧 57"/>
          <p:cNvSpPr/>
          <p:nvPr/>
        </p:nvSpPr>
        <p:spPr>
          <a:xfrm rot="16200000">
            <a:off x="1619672" y="-27384"/>
            <a:ext cx="144016" cy="1152128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文字方塊 58"/>
          <p:cNvSpPr txBox="1"/>
          <p:nvPr/>
        </p:nvSpPr>
        <p:spPr>
          <a:xfrm>
            <a:off x="1475656" y="26064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**</a:t>
            </a:r>
            <a:endParaRPr lang="zh-TW" altLang="en-US" dirty="0"/>
          </a:p>
        </p:txBody>
      </p:sp>
      <p:sp>
        <p:nvSpPr>
          <p:cNvPr id="61" name="右大括弧 60"/>
          <p:cNvSpPr/>
          <p:nvPr/>
        </p:nvSpPr>
        <p:spPr>
          <a:xfrm rot="16200000">
            <a:off x="6322748" y="-23045"/>
            <a:ext cx="170911" cy="1224136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文字方塊 63"/>
          <p:cNvSpPr txBox="1"/>
          <p:nvPr/>
        </p:nvSpPr>
        <p:spPr>
          <a:xfrm>
            <a:off x="6228184" y="2875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**</a:t>
            </a:r>
            <a:endParaRPr lang="zh-TW" altLang="en-US" dirty="0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5" cstate="print"/>
          <a:srcRect l="21612" t="39920" r="44369" b="22280"/>
          <a:stretch>
            <a:fillRect/>
          </a:stretch>
        </p:blipFill>
        <p:spPr bwMode="auto">
          <a:xfrm>
            <a:off x="4890126" y="620688"/>
            <a:ext cx="399805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右大括弧 65"/>
          <p:cNvSpPr/>
          <p:nvPr/>
        </p:nvSpPr>
        <p:spPr>
          <a:xfrm rot="16200000">
            <a:off x="4306525" y="2947500"/>
            <a:ext cx="170911" cy="1224136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7" name="文字方塊 66"/>
          <p:cNvSpPr txBox="1"/>
          <p:nvPr/>
        </p:nvSpPr>
        <p:spPr>
          <a:xfrm>
            <a:off x="4211961" y="32580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**</a:t>
            </a:r>
            <a:endParaRPr lang="zh-TW" altLang="en-US" dirty="0"/>
          </a:p>
        </p:txBody>
      </p:sp>
      <p:sp>
        <p:nvSpPr>
          <p:cNvPr id="70" name="右大括弧 69"/>
          <p:cNvSpPr/>
          <p:nvPr/>
        </p:nvSpPr>
        <p:spPr>
          <a:xfrm rot="16200000">
            <a:off x="4716017" y="2466000"/>
            <a:ext cx="144015" cy="172819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1" name="文字方塊 70"/>
          <p:cNvSpPr txBox="1"/>
          <p:nvPr/>
        </p:nvSpPr>
        <p:spPr>
          <a:xfrm>
            <a:off x="4580965" y="3069248"/>
            <a:ext cx="58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**</a:t>
            </a:r>
            <a:endParaRPr lang="zh-TW" altLang="en-US" dirty="0"/>
          </a:p>
        </p:txBody>
      </p:sp>
      <p:sp>
        <p:nvSpPr>
          <p:cNvPr id="72" name="文字方塊 71"/>
          <p:cNvSpPr txBox="1"/>
          <p:nvPr/>
        </p:nvSpPr>
        <p:spPr>
          <a:xfrm>
            <a:off x="3203848" y="2852936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 smtClean="0">
                <a:latin typeface="Arial" pitchFamily="34" charset="0"/>
                <a:cs typeface="Arial" pitchFamily="34" charset="0"/>
              </a:rPr>
              <a:t>Without sequence variant</a:t>
            </a:r>
            <a:endParaRPr lang="zh-TW" altLang="en-US" u="sng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218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佈景主題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Carol Szeto</dc:creator>
  <cp:lastModifiedBy>weidai2</cp:lastModifiedBy>
  <cp:revision>32</cp:revision>
  <dcterms:created xsi:type="dcterms:W3CDTF">2013-02-09T01:14:41Z</dcterms:created>
  <dcterms:modified xsi:type="dcterms:W3CDTF">2013-08-20T03:35:33Z</dcterms:modified>
</cp:coreProperties>
</file>