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74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27730" autoAdjust="0"/>
    <p:restoredTop sz="98378" autoAdjust="0"/>
  </p:normalViewPr>
  <p:slideViewPr>
    <p:cSldViewPr snapToGrid="0" snapToObjects="1" showGuides="1">
      <p:cViewPr>
        <p:scale>
          <a:sx n="99" d="100"/>
          <a:sy n="99" d="100"/>
        </p:scale>
        <p:origin x="-3296" y="928"/>
      </p:cViewPr>
      <p:guideLst>
        <p:guide orient="horz" pos="2880"/>
        <p:guide pos="417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wme\Documents\PL1\original%20data\ExpressionLevelGrowthIncremen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pPr>
              <a:solidFill>
                <a:schemeClr val="tx1"/>
              </a:solidFill>
            </c:spPr>
          </c:marker>
          <c:dPt>
            <c:idx val="11"/>
            <c:bubble3D val="0"/>
          </c:dPt>
          <c:trendline>
            <c:trendlineType val="linear"/>
            <c:dispRSqr val="0"/>
            <c:dispEq val="0"/>
          </c:trendline>
          <c:trendline>
            <c:trendlineType val="linear"/>
            <c:dispRSqr val="1"/>
            <c:dispEq val="1"/>
            <c:trendlineLbl>
              <c:layout>
                <c:manualLayout>
                  <c:x val="0.0913567366579177"/>
                  <c:y val="-0.248947579469233"/>
                </c:manualLayout>
              </c:layout>
              <c:numFmt formatCode="General" sourceLinked="0"/>
            </c:trendlineLbl>
          </c:trendline>
          <c:xVal>
            <c:numRef>
              <c:f>Sheet2!$D$3:$D$13</c:f>
              <c:numCache>
                <c:formatCode>General</c:formatCode>
                <c:ptCount val="11"/>
                <c:pt idx="0">
                  <c:v>355.3873922510139</c:v>
                </c:pt>
                <c:pt idx="1">
                  <c:v>502.9464326461786</c:v>
                </c:pt>
                <c:pt idx="2">
                  <c:v>1685.332902241382</c:v>
                </c:pt>
                <c:pt idx="3">
                  <c:v>1509.194979017903</c:v>
                </c:pt>
                <c:pt idx="4">
                  <c:v>3367.806224010386</c:v>
                </c:pt>
                <c:pt idx="5">
                  <c:v>384.1085155899792</c:v>
                </c:pt>
                <c:pt idx="6">
                  <c:v>1999.575636545043</c:v>
                </c:pt>
                <c:pt idx="7">
                  <c:v>832.0963284527312</c:v>
                </c:pt>
                <c:pt idx="8">
                  <c:v>2852.58963451311</c:v>
                </c:pt>
                <c:pt idx="9">
                  <c:v>553.2911758556144</c:v>
                </c:pt>
                <c:pt idx="10">
                  <c:v>715.4749939849514</c:v>
                </c:pt>
              </c:numCache>
            </c:numRef>
          </c:xVal>
          <c:yVal>
            <c:numRef>
              <c:f>Sheet2!$E$3:$E$13</c:f>
              <c:numCache>
                <c:formatCode>General</c:formatCode>
                <c:ptCount val="11"/>
                <c:pt idx="0">
                  <c:v>97.02811244979918</c:v>
                </c:pt>
                <c:pt idx="1">
                  <c:v>89.42436412315928</c:v>
                </c:pt>
                <c:pt idx="2">
                  <c:v>79.2503346720213</c:v>
                </c:pt>
                <c:pt idx="3">
                  <c:v>89.95983935742952</c:v>
                </c:pt>
                <c:pt idx="4">
                  <c:v>41.41008478357875</c:v>
                </c:pt>
                <c:pt idx="5">
                  <c:v>69.9687639446676</c:v>
                </c:pt>
                <c:pt idx="6">
                  <c:v>58.54529228023204</c:v>
                </c:pt>
                <c:pt idx="7">
                  <c:v>92.81570727353842</c:v>
                </c:pt>
                <c:pt idx="8">
                  <c:v>62.11512717536812</c:v>
                </c:pt>
                <c:pt idx="9">
                  <c:v>95.7429718875501</c:v>
                </c:pt>
                <c:pt idx="10">
                  <c:v>97.81347612672894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11778120"/>
        <c:axId val="-2111925256"/>
      </c:scatterChart>
      <c:valAx>
        <c:axId val="-211177812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Expression relative to WT, %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111925256"/>
        <c:crosses val="autoZero"/>
        <c:crossBetween val="midCat"/>
      </c:valAx>
      <c:valAx>
        <c:axId val="-211192525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Stem elongation rate, % of WT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111778120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200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AF4383-C761-4B88-A9A3-1085A741FE9E}" type="datetimeFigureOut">
              <a:rPr lang="en-US" smtClean="0"/>
              <a:pPr/>
              <a:t>11/6/13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E08F6D-897E-4A4E-88F6-A4C1004A37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8428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C783D-BE7D-41AE-98E7-05F6AE8C5AF3}" type="datetimeFigureOut">
              <a:rPr lang="en-US" smtClean="0"/>
              <a:pPr/>
              <a:t>11/6/13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193C5-A76F-416D-83DF-6BF6034D51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C783D-BE7D-41AE-98E7-05F6AE8C5AF3}" type="datetimeFigureOut">
              <a:rPr lang="en-US" smtClean="0"/>
              <a:pPr/>
              <a:t>11/6/13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193C5-A76F-416D-83DF-6BF6034D51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C783D-BE7D-41AE-98E7-05F6AE8C5AF3}" type="datetimeFigureOut">
              <a:rPr lang="en-US" smtClean="0"/>
              <a:pPr/>
              <a:t>11/6/13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193C5-A76F-416D-83DF-6BF6034D51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C783D-BE7D-41AE-98E7-05F6AE8C5AF3}" type="datetimeFigureOut">
              <a:rPr lang="en-US" smtClean="0"/>
              <a:pPr/>
              <a:t>11/6/13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193C5-A76F-416D-83DF-6BF6034D51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C783D-BE7D-41AE-98E7-05F6AE8C5AF3}" type="datetimeFigureOut">
              <a:rPr lang="en-US" smtClean="0"/>
              <a:pPr/>
              <a:t>11/6/13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193C5-A76F-416D-83DF-6BF6034D51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C783D-BE7D-41AE-98E7-05F6AE8C5AF3}" type="datetimeFigureOut">
              <a:rPr lang="en-US" smtClean="0"/>
              <a:pPr/>
              <a:t>11/6/13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193C5-A76F-416D-83DF-6BF6034D51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C783D-BE7D-41AE-98E7-05F6AE8C5AF3}" type="datetimeFigureOut">
              <a:rPr lang="en-US" smtClean="0"/>
              <a:pPr/>
              <a:t>11/6/13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193C5-A76F-416D-83DF-6BF6034D51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C783D-BE7D-41AE-98E7-05F6AE8C5AF3}" type="datetimeFigureOut">
              <a:rPr lang="en-US" smtClean="0"/>
              <a:pPr/>
              <a:t>11/6/13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193C5-A76F-416D-83DF-6BF6034D51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C783D-BE7D-41AE-98E7-05F6AE8C5AF3}" type="datetimeFigureOut">
              <a:rPr lang="en-US" smtClean="0"/>
              <a:pPr/>
              <a:t>11/6/13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193C5-A76F-416D-83DF-6BF6034D51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C783D-BE7D-41AE-98E7-05F6AE8C5AF3}" type="datetimeFigureOut">
              <a:rPr lang="en-US" smtClean="0"/>
              <a:pPr/>
              <a:t>11/6/13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193C5-A76F-416D-83DF-6BF6034D51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C783D-BE7D-41AE-98E7-05F6AE8C5AF3}" type="datetimeFigureOut">
              <a:rPr lang="en-US" smtClean="0"/>
              <a:pPr/>
              <a:t>11/6/13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193C5-A76F-416D-83DF-6BF6034D51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BC783D-BE7D-41AE-98E7-05F6AE8C5AF3}" type="datetimeFigureOut">
              <a:rPr lang="en-US" smtClean="0"/>
              <a:pPr/>
              <a:t>11/6/13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1193C5-A76F-416D-83DF-6BF6034D519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/>
        </p:nvGraphicFramePr>
        <p:xfrm>
          <a:off x="1143000" y="32004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Rectangle 2"/>
          <p:cNvSpPr/>
          <p:nvPr/>
        </p:nvSpPr>
        <p:spPr>
          <a:xfrm>
            <a:off x="1313301" y="6351808"/>
            <a:ext cx="4286250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Additional file 4. Ectopic overexpression of </a:t>
            </a:r>
            <a:r>
              <a:rPr lang="en-US" sz="1200" b="1" i="1" dirty="0" smtClean="0">
                <a:latin typeface="Arial" pitchFamily="34" charset="0"/>
                <a:cs typeface="Arial" pitchFamily="34" charset="0"/>
              </a:rPr>
              <a:t>PtxtPL1-27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 inhibits plant growth.  </a:t>
            </a:r>
          </a:p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Data are relative stem increments and </a:t>
            </a:r>
            <a:r>
              <a:rPr lang="en-US" sz="1200" i="1" dirty="0" smtClean="0">
                <a:latin typeface="Arial" pitchFamily="34" charset="0"/>
                <a:cs typeface="Arial" pitchFamily="34" charset="0"/>
              </a:rPr>
              <a:t>PtxtPL1-27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expression levels in elongating stem internodes of independent transgenic lines. </a:t>
            </a:r>
            <a:r>
              <a:rPr lang="en-US" sz="1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Stem </a:t>
            </a:r>
            <a:r>
              <a:rPr lang="en-US" sz="1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length increments were determined as an increase in stem length during 64 days of growth in the greenhouse. 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Between two and eight plants per line were measured. </a:t>
            </a:r>
            <a:r>
              <a:rPr lang="en-US" sz="1200" smtClean="0">
                <a:latin typeface="Arial" pitchFamily="34" charset="0"/>
                <a:cs typeface="Arial" pitchFamily="34" charset="0"/>
              </a:rPr>
              <a:t>Expression 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was determined by RT-q-PCR using 18S as a reference gene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.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7992330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3526</TotalTime>
  <Words>93</Words>
  <Application>Microsoft Macintosh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SLU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Ewa Mellerowicz</dc:creator>
  <cp:lastModifiedBy>Ewa Mellerowicz</cp:lastModifiedBy>
  <cp:revision>74</cp:revision>
  <dcterms:created xsi:type="dcterms:W3CDTF">2012-07-20T15:46:30Z</dcterms:created>
  <dcterms:modified xsi:type="dcterms:W3CDTF">2013-11-06T14:32:55Z</dcterms:modified>
</cp:coreProperties>
</file>