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76" y="-7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__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__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__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__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__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__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__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__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__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chart>
    <c:title>
      <c:tx>
        <c:rich>
          <a:bodyPr/>
          <a:lstStyle/>
          <a:p>
            <a: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en-US" alt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14-3-3</a:t>
            </a:r>
            <a:r>
              <a:rPr lang="en-US" altLang="en-US" sz="12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sigma</a:t>
            </a:r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25948735895444941"/>
          <c:y val="0"/>
        </c:manualLayout>
      </c:layout>
    </c:title>
    <c:plotArea>
      <c:layout>
        <c:manualLayout>
          <c:layoutTarget val="inner"/>
          <c:xMode val="edge"/>
          <c:yMode val="edge"/>
          <c:x val="0.10730425534443216"/>
          <c:y val="0.16071038573404575"/>
          <c:w val="0.73953877809872981"/>
          <c:h val="0.68240651617358383"/>
        </c:manualLayout>
      </c:layout>
      <c:barChart>
        <c:barDir val="col"/>
        <c:grouping val="clustered"/>
        <c:ser>
          <c:idx val="0"/>
          <c:order val="0"/>
          <c:errBars>
            <c:errBarType val="plus"/>
            <c:errValType val="cust"/>
            <c:plus>
              <c:numRef>
                <c:f>'OVISE 14-3-3'!$F$41:$F$44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2.6586785524296642E-2</c:v>
                  </c:pt>
                  <c:pt idx="2">
                    <c:v>8.861506566925496E-3</c:v>
                  </c:pt>
                  <c:pt idx="3">
                    <c:v>2.0072002540098752E-2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'OVISE 14-3-3'!$A$41:$A$44</c:f>
              <c:strCache>
                <c:ptCount val="4"/>
                <c:pt idx="0">
                  <c:v>cntrl</c:v>
                </c:pt>
                <c:pt idx="1">
                  <c:v>39</c:v>
                </c:pt>
                <c:pt idx="2">
                  <c:v>156</c:v>
                </c:pt>
                <c:pt idx="3">
                  <c:v>2500</c:v>
                </c:pt>
              </c:strCache>
            </c:strRef>
          </c:cat>
          <c:val>
            <c:numRef>
              <c:f>'OVISE 14-3-3'!$E$41:$E$44</c:f>
              <c:numCache>
                <c:formatCode>General</c:formatCode>
                <c:ptCount val="4"/>
                <c:pt idx="0">
                  <c:v>1</c:v>
                </c:pt>
                <c:pt idx="1">
                  <c:v>1.0659151711100738</c:v>
                </c:pt>
                <c:pt idx="2">
                  <c:v>1.0904173332155402</c:v>
                </c:pt>
                <c:pt idx="3">
                  <c:v>1.0483786242721906</c:v>
                </c:pt>
              </c:numCache>
            </c:numRef>
          </c:val>
        </c:ser>
        <c:axId val="97248768"/>
        <c:axId val="97250304"/>
      </c:barChart>
      <c:catAx>
        <c:axId val="97248768"/>
        <c:scaling>
          <c:orientation val="minMax"/>
        </c:scaling>
        <c:axPos val="b"/>
        <c:tickLblPos val="nextTo"/>
        <c:txPr>
          <a:bodyPr/>
          <a:lstStyle/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ja-JP"/>
          </a:p>
        </c:txPr>
        <c:crossAx val="97250304"/>
        <c:crosses val="autoZero"/>
        <c:auto val="1"/>
        <c:lblAlgn val="ctr"/>
        <c:lblOffset val="100"/>
      </c:catAx>
      <c:valAx>
        <c:axId val="97250304"/>
        <c:scaling>
          <c:orientation val="minMax"/>
          <c:max val="1.5"/>
          <c:min val="0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ja-JP"/>
          </a:p>
        </c:txPr>
        <c:crossAx val="97248768"/>
        <c:crosses val="autoZero"/>
        <c:crossBetween val="between"/>
      </c:valAx>
    </c:plotArea>
    <c:plotVisOnly val="1"/>
    <c:dispBlanksAs val="gap"/>
  </c:chart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chart>
    <c:title>
      <c:tx>
        <c:rich>
          <a:bodyPr/>
          <a:lstStyle/>
          <a:p>
            <a: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en-US" alt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TIGAR</a:t>
            </a:r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40150087583507527"/>
          <c:y val="9.4779329495086231E-2"/>
        </c:manualLayout>
      </c:layout>
    </c:title>
    <c:plotArea>
      <c:layout>
        <c:manualLayout>
          <c:layoutTarget val="inner"/>
          <c:xMode val="edge"/>
          <c:yMode val="edge"/>
          <c:x val="0.17030387072193753"/>
          <c:y val="0.22533828642875964"/>
          <c:w val="0.71345204874471257"/>
          <c:h val="0.58472646318101451"/>
        </c:manualLayout>
      </c:layout>
      <c:barChart>
        <c:barDir val="col"/>
        <c:grouping val="clustered"/>
        <c:ser>
          <c:idx val="0"/>
          <c:order val="0"/>
          <c:errBars>
            <c:errBarType val="plus"/>
            <c:errValType val="cust"/>
            <c:plus>
              <c:numRef>
                <c:f>'OVMANA TiGAR'!$F$22:$F$25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8.0469481022769726E-2</c:v>
                  </c:pt>
                  <c:pt idx="2">
                    <c:v>0.10173343295727447</c:v>
                  </c:pt>
                  <c:pt idx="3">
                    <c:v>2.8641917103443722E-2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'OVMANA TiGAR'!$A$22:$A$25</c:f>
              <c:strCache>
                <c:ptCount val="4"/>
                <c:pt idx="0">
                  <c:v>cntl</c:v>
                </c:pt>
                <c:pt idx="1">
                  <c:v>39</c:v>
                </c:pt>
                <c:pt idx="2">
                  <c:v>156</c:v>
                </c:pt>
                <c:pt idx="3">
                  <c:v>2500</c:v>
                </c:pt>
              </c:strCache>
            </c:strRef>
          </c:cat>
          <c:val>
            <c:numRef>
              <c:f>'OVMANA TiGAR'!$E$22:$E$25</c:f>
              <c:numCache>
                <c:formatCode>General</c:formatCode>
                <c:ptCount val="4"/>
                <c:pt idx="0">
                  <c:v>1</c:v>
                </c:pt>
                <c:pt idx="1">
                  <c:v>0.68340303190427287</c:v>
                </c:pt>
                <c:pt idx="2">
                  <c:v>0.5586803558382335</c:v>
                </c:pt>
                <c:pt idx="3">
                  <c:v>0.64973813012325288</c:v>
                </c:pt>
              </c:numCache>
            </c:numRef>
          </c:val>
        </c:ser>
        <c:axId val="118872320"/>
        <c:axId val="118878208"/>
      </c:barChart>
      <c:catAx>
        <c:axId val="118872320"/>
        <c:scaling>
          <c:orientation val="minMax"/>
        </c:scaling>
        <c:axPos val="b"/>
        <c:tickLblPos val="nextTo"/>
        <c:crossAx val="118878208"/>
        <c:crosses val="autoZero"/>
        <c:auto val="1"/>
        <c:lblAlgn val="ctr"/>
        <c:lblOffset val="100"/>
      </c:catAx>
      <c:valAx>
        <c:axId val="118878208"/>
        <c:scaling>
          <c:orientation val="minMax"/>
          <c:max val="1.5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ja-JP"/>
          </a:p>
        </c:txPr>
        <c:crossAx val="118872320"/>
        <c:crosses val="autoZero"/>
        <c:crossBetween val="between"/>
      </c:valAx>
    </c:plotArea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chart>
    <c:title>
      <c:tx>
        <c:rich>
          <a:bodyPr/>
          <a:lstStyle/>
          <a:p>
            <a: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en-US" alt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14-3-3 </a:t>
            </a:r>
            <a:r>
              <a:rPr lang="en-US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sigma</a:t>
            </a:r>
          </a:p>
        </c:rich>
      </c:tx>
      <c:layout>
        <c:manualLayout>
          <c:xMode val="edge"/>
          <c:yMode val="edge"/>
          <c:x val="0.28747172303849156"/>
          <c:y val="4.0158897688616614E-2"/>
        </c:manualLayout>
      </c:layout>
    </c:title>
    <c:plotArea>
      <c:layout>
        <c:manualLayout>
          <c:layoutTarget val="inner"/>
          <c:xMode val="edge"/>
          <c:yMode val="edge"/>
          <c:x val="0.14784672955678119"/>
          <c:y val="0.18565981335666376"/>
          <c:w val="0.75858692900247071"/>
          <c:h val="0.63751527608043579"/>
        </c:manualLayout>
      </c:layout>
      <c:barChart>
        <c:barDir val="col"/>
        <c:grouping val="clustered"/>
        <c:ser>
          <c:idx val="0"/>
          <c:order val="0"/>
          <c:errBars>
            <c:errBarType val="plus"/>
            <c:errValType val="cust"/>
            <c:plus>
              <c:numRef>
                <c:f>'OVMANA 14-3-3'!$F$22:$F$25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0.14595528944219197</c:v>
                  </c:pt>
                  <c:pt idx="2">
                    <c:v>2.8702364977765276E-2</c:v>
                  </c:pt>
                  <c:pt idx="3">
                    <c:v>4.7902631135015382E-2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'OVMANA 14-3-3'!$A$22:$A$25</c:f>
              <c:strCache>
                <c:ptCount val="4"/>
                <c:pt idx="0">
                  <c:v>cntrl</c:v>
                </c:pt>
                <c:pt idx="1">
                  <c:v>39</c:v>
                </c:pt>
                <c:pt idx="2">
                  <c:v>156</c:v>
                </c:pt>
                <c:pt idx="3">
                  <c:v>2500</c:v>
                </c:pt>
              </c:strCache>
            </c:strRef>
          </c:cat>
          <c:val>
            <c:numRef>
              <c:f>'OVMANA 14-3-3'!$E$22:$E$25</c:f>
              <c:numCache>
                <c:formatCode>General</c:formatCode>
                <c:ptCount val="4"/>
                <c:pt idx="0">
                  <c:v>1</c:v>
                </c:pt>
                <c:pt idx="1">
                  <c:v>1.1652211760443139</c:v>
                </c:pt>
                <c:pt idx="2">
                  <c:v>1.03237604012553</c:v>
                </c:pt>
                <c:pt idx="3">
                  <c:v>0.94618120110292681</c:v>
                </c:pt>
              </c:numCache>
            </c:numRef>
          </c:val>
        </c:ser>
        <c:axId val="58289152"/>
        <c:axId val="58295040"/>
      </c:barChart>
      <c:catAx>
        <c:axId val="58289152"/>
        <c:scaling>
          <c:orientation val="minMax"/>
        </c:scaling>
        <c:axPos val="b"/>
        <c:tickLblPos val="nextTo"/>
        <c:txPr>
          <a:bodyPr/>
          <a:lstStyle/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ja-JP"/>
          </a:p>
        </c:txPr>
        <c:crossAx val="58295040"/>
        <c:crosses val="autoZero"/>
        <c:auto val="1"/>
        <c:lblAlgn val="ctr"/>
        <c:lblOffset val="100"/>
      </c:catAx>
      <c:valAx>
        <c:axId val="58295040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ja-JP"/>
          </a:p>
        </c:txPr>
        <c:crossAx val="58289152"/>
        <c:crosses val="autoZero"/>
        <c:crossBetween val="between"/>
      </c:valAx>
    </c:plotArea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chart>
    <c:title>
      <c:tx>
        <c:rich>
          <a:bodyPr/>
          <a:lstStyle/>
          <a:p>
            <a: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en-US" alt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GLS2</a:t>
            </a:r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42790737693909087"/>
          <c:y val="1.5001260391734949E-2"/>
        </c:manualLayout>
      </c:layout>
    </c:title>
    <c:plotArea>
      <c:layout>
        <c:manualLayout>
          <c:layoutTarget val="inner"/>
          <c:xMode val="edge"/>
          <c:yMode val="edge"/>
          <c:x val="0.18544696385035234"/>
          <c:y val="0.17468557569420237"/>
          <c:w val="0.666814441811307"/>
          <c:h val="0.64107170962485682"/>
        </c:manualLayout>
      </c:layout>
      <c:barChart>
        <c:barDir val="col"/>
        <c:grouping val="clustered"/>
        <c:ser>
          <c:idx val="0"/>
          <c:order val="0"/>
          <c:errBars>
            <c:errBarType val="plus"/>
            <c:errValType val="cust"/>
            <c:plus>
              <c:numRef>
                <c:f>'OVISE GLS2'!$F$21:$F$24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7.8919634127275803E-2</c:v>
                  </c:pt>
                  <c:pt idx="2">
                    <c:v>0.13260260262513537</c:v>
                  </c:pt>
                  <c:pt idx="3">
                    <c:v>0.32154277161612138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'OVISE GLS2'!$A$21:$A$24</c:f>
              <c:strCache>
                <c:ptCount val="4"/>
                <c:pt idx="0">
                  <c:v>cntl</c:v>
                </c:pt>
                <c:pt idx="1">
                  <c:v>39</c:v>
                </c:pt>
                <c:pt idx="2">
                  <c:v>156</c:v>
                </c:pt>
                <c:pt idx="3">
                  <c:v>2500</c:v>
                </c:pt>
              </c:strCache>
            </c:strRef>
          </c:cat>
          <c:val>
            <c:numRef>
              <c:f>'OVISE GLS2'!$E$21:$E$24</c:f>
              <c:numCache>
                <c:formatCode>General</c:formatCode>
                <c:ptCount val="4"/>
                <c:pt idx="0">
                  <c:v>1</c:v>
                </c:pt>
                <c:pt idx="1">
                  <c:v>1.3408649662248362</c:v>
                </c:pt>
                <c:pt idx="2">
                  <c:v>1.0417901789436297</c:v>
                </c:pt>
                <c:pt idx="3">
                  <c:v>0.85049199022209054</c:v>
                </c:pt>
              </c:numCache>
            </c:numRef>
          </c:val>
        </c:ser>
        <c:axId val="116458240"/>
        <c:axId val="116459776"/>
      </c:barChart>
      <c:catAx>
        <c:axId val="116458240"/>
        <c:scaling>
          <c:orientation val="minMax"/>
        </c:scaling>
        <c:axPos val="b"/>
        <c:tickLblPos val="nextTo"/>
        <c:txPr>
          <a:bodyPr/>
          <a:lstStyle/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ja-JP"/>
          </a:p>
        </c:txPr>
        <c:crossAx val="116459776"/>
        <c:crosses val="autoZero"/>
        <c:auto val="1"/>
        <c:lblAlgn val="ctr"/>
        <c:lblOffset val="100"/>
      </c:catAx>
      <c:valAx>
        <c:axId val="116459776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ja-JP"/>
          </a:p>
        </c:txPr>
        <c:crossAx val="116458240"/>
        <c:crosses val="autoZero"/>
        <c:crossBetween val="between"/>
      </c:valAx>
    </c:plotArea>
    <c:plotVisOnly val="1"/>
    <c:dispBlanksAs val="gap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chart>
    <c:title>
      <c:tx>
        <c:rich>
          <a:bodyPr/>
          <a:lstStyle/>
          <a:p>
            <a: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en-US" alt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GLS2</a:t>
            </a:r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41976385149614381"/>
          <c:y val="5.5358193666499564E-2"/>
        </c:manualLayout>
      </c:layout>
    </c:title>
    <c:plotArea>
      <c:layout>
        <c:manualLayout>
          <c:layoutTarget val="inner"/>
          <c:xMode val="edge"/>
          <c:yMode val="edge"/>
          <c:x val="0.16487843943265568"/>
          <c:y val="0.1793281669837257"/>
          <c:w val="0.78833442782703156"/>
          <c:h val="0.61920801587988483"/>
        </c:manualLayout>
      </c:layout>
      <c:barChart>
        <c:barDir val="col"/>
        <c:grouping val="clustered"/>
        <c:ser>
          <c:idx val="0"/>
          <c:order val="0"/>
          <c:errBars>
            <c:errBarType val="plus"/>
            <c:errValType val="cust"/>
            <c:plus>
              <c:numRef>
                <c:f>'OVMANA GLS2'!$F$22:$F$25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0.12760129343936766</c:v>
                  </c:pt>
                  <c:pt idx="2">
                    <c:v>0.14534241307442081</c:v>
                  </c:pt>
                  <c:pt idx="3">
                    <c:v>0.27025227618743181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'OVMANA GLS2'!$A$22:$A$25</c:f>
              <c:strCache>
                <c:ptCount val="4"/>
                <c:pt idx="0">
                  <c:v>cntl</c:v>
                </c:pt>
                <c:pt idx="1">
                  <c:v>39</c:v>
                </c:pt>
                <c:pt idx="2">
                  <c:v>156</c:v>
                </c:pt>
                <c:pt idx="3">
                  <c:v>2500</c:v>
                </c:pt>
              </c:strCache>
            </c:strRef>
          </c:cat>
          <c:val>
            <c:numRef>
              <c:f>'OVMANA GLS2'!$E$22:$E$25</c:f>
              <c:numCache>
                <c:formatCode>General</c:formatCode>
                <c:ptCount val="4"/>
                <c:pt idx="0">
                  <c:v>1</c:v>
                </c:pt>
                <c:pt idx="1">
                  <c:v>0.867216677681385</c:v>
                </c:pt>
                <c:pt idx="2">
                  <c:v>0.92720618877999528</c:v>
                </c:pt>
                <c:pt idx="3">
                  <c:v>0.82768823670559089</c:v>
                </c:pt>
              </c:numCache>
            </c:numRef>
          </c:val>
        </c:ser>
        <c:axId val="116746496"/>
        <c:axId val="116748288"/>
      </c:barChart>
      <c:catAx>
        <c:axId val="11674649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ja-JP"/>
          </a:p>
        </c:txPr>
        <c:crossAx val="116748288"/>
        <c:crosses val="autoZero"/>
        <c:auto val="1"/>
        <c:lblAlgn val="ctr"/>
        <c:lblOffset val="100"/>
      </c:catAx>
      <c:valAx>
        <c:axId val="116748288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ja-JP"/>
          </a:p>
        </c:txPr>
        <c:crossAx val="116746496"/>
        <c:crosses val="autoZero"/>
        <c:crossBetween val="between"/>
      </c:valAx>
    </c:plotArea>
    <c:plotVisOnly val="1"/>
    <c:dispBlanksAs val="gap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chart>
    <c:title>
      <c:tx>
        <c:rich>
          <a:bodyPr/>
          <a:lstStyle/>
          <a:p>
            <a: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en-US" altLang="ja-JP" sz="12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p53R2</a:t>
            </a:r>
          </a:p>
        </c:rich>
      </c:tx>
      <c:layout>
        <c:manualLayout>
          <c:xMode val="edge"/>
          <c:yMode val="edge"/>
          <c:x val="0.29772983749812826"/>
          <c:y val="9.511383945729876E-2"/>
        </c:manualLayout>
      </c:layout>
    </c:title>
    <c:plotArea>
      <c:layout>
        <c:manualLayout>
          <c:layoutTarget val="inner"/>
          <c:xMode val="edge"/>
          <c:yMode val="edge"/>
          <c:x val="0.16399715815167318"/>
          <c:y val="0.24214666288723197"/>
          <c:w val="0.61029597227288623"/>
          <c:h val="0.59221197644706147"/>
        </c:manualLayout>
      </c:layout>
      <c:barChart>
        <c:barDir val="col"/>
        <c:grouping val="clustered"/>
        <c:ser>
          <c:idx val="0"/>
          <c:order val="0"/>
          <c:errBars>
            <c:errBarType val="plus"/>
            <c:errValType val="cust"/>
            <c:plus>
              <c:numRef>
                <c:f>'OVISE p53R2①'!$F$22:$F$25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0.15991261003497845</c:v>
                  </c:pt>
                  <c:pt idx="2">
                    <c:v>0.11639211515218452</c:v>
                  </c:pt>
                  <c:pt idx="3">
                    <c:v>0.26289770166416315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'OVISE p53R2①'!$A$22:$A$25</c:f>
              <c:strCache>
                <c:ptCount val="4"/>
                <c:pt idx="0">
                  <c:v>cntrl</c:v>
                </c:pt>
                <c:pt idx="1">
                  <c:v>39</c:v>
                </c:pt>
                <c:pt idx="2">
                  <c:v>156</c:v>
                </c:pt>
                <c:pt idx="3">
                  <c:v>2500</c:v>
                </c:pt>
              </c:strCache>
            </c:strRef>
          </c:cat>
          <c:val>
            <c:numRef>
              <c:f>'OVISE p53R2①'!$E$22:$E$25</c:f>
              <c:numCache>
                <c:formatCode>General</c:formatCode>
                <c:ptCount val="4"/>
                <c:pt idx="0">
                  <c:v>1</c:v>
                </c:pt>
                <c:pt idx="1">
                  <c:v>1.0385394327369679</c:v>
                </c:pt>
                <c:pt idx="2">
                  <c:v>0.7422784668388599</c:v>
                </c:pt>
                <c:pt idx="3">
                  <c:v>0.73236946771483813</c:v>
                </c:pt>
              </c:numCache>
            </c:numRef>
          </c:val>
        </c:ser>
        <c:axId val="116903936"/>
        <c:axId val="116905472"/>
      </c:barChart>
      <c:catAx>
        <c:axId val="116903936"/>
        <c:scaling>
          <c:orientation val="minMax"/>
        </c:scaling>
        <c:axPos val="b"/>
        <c:tickLblPos val="nextTo"/>
        <c:txPr>
          <a:bodyPr/>
          <a:lstStyle/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ja-JP"/>
          </a:p>
        </c:txPr>
        <c:crossAx val="116905472"/>
        <c:crosses val="autoZero"/>
        <c:auto val="1"/>
        <c:lblAlgn val="ctr"/>
        <c:lblOffset val="100"/>
      </c:catAx>
      <c:valAx>
        <c:axId val="116905472"/>
        <c:scaling>
          <c:orientation val="minMax"/>
          <c:max val="1.5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ja-JP"/>
          </a:p>
        </c:txPr>
        <c:crossAx val="116903936"/>
        <c:crosses val="autoZero"/>
        <c:crossBetween val="between"/>
      </c:valAx>
    </c:plotArea>
    <c:plotVisOnly val="1"/>
    <c:dispBlanksAs val="gap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chart>
    <c:title>
      <c:tx>
        <c:rich>
          <a:bodyPr/>
          <a:lstStyle/>
          <a:p>
            <a: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en-US" alt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p53R2</a:t>
            </a:r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39024400491707251"/>
          <c:y val="3.8985756385068765E-2"/>
        </c:manualLayout>
      </c:layout>
    </c:title>
    <c:plotArea>
      <c:layout>
        <c:manualLayout>
          <c:layoutTarget val="inner"/>
          <c:xMode val="edge"/>
          <c:yMode val="edge"/>
          <c:x val="0.17226037384735041"/>
          <c:y val="0.17666625736738709"/>
          <c:w val="0.797900927674703"/>
          <c:h val="0.61817227406679764"/>
        </c:manualLayout>
      </c:layout>
      <c:barChart>
        <c:barDir val="col"/>
        <c:grouping val="clustered"/>
        <c:ser>
          <c:idx val="0"/>
          <c:order val="0"/>
          <c:errBars>
            <c:errBarType val="plus"/>
            <c:errValType val="cust"/>
            <c:plus>
              <c:numRef>
                <c:f>'OVMANA p53R2①'!$F$21:$F$24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0.27736329846389501</c:v>
                  </c:pt>
                  <c:pt idx="2">
                    <c:v>0.22222530643459118</c:v>
                  </c:pt>
                  <c:pt idx="3">
                    <c:v>0.31780941110117483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'OVMANA p53R2①'!$A$21:$A$24</c:f>
              <c:strCache>
                <c:ptCount val="4"/>
                <c:pt idx="0">
                  <c:v>cntl</c:v>
                </c:pt>
                <c:pt idx="1">
                  <c:v>39</c:v>
                </c:pt>
                <c:pt idx="2">
                  <c:v>156</c:v>
                </c:pt>
                <c:pt idx="3">
                  <c:v>2500</c:v>
                </c:pt>
              </c:strCache>
            </c:strRef>
          </c:cat>
          <c:val>
            <c:numRef>
              <c:f>'OVMANA p53R2①'!$E$21:$E$24</c:f>
              <c:numCache>
                <c:formatCode>General</c:formatCode>
                <c:ptCount val="4"/>
                <c:pt idx="0">
                  <c:v>1</c:v>
                </c:pt>
                <c:pt idx="1">
                  <c:v>0.90499684125487811</c:v>
                </c:pt>
                <c:pt idx="2">
                  <c:v>0.94938041152700581</c:v>
                </c:pt>
                <c:pt idx="3">
                  <c:v>0.83403059900533039</c:v>
                </c:pt>
              </c:numCache>
            </c:numRef>
          </c:val>
        </c:ser>
        <c:axId val="117077504"/>
        <c:axId val="117079040"/>
      </c:barChart>
      <c:catAx>
        <c:axId val="117077504"/>
        <c:scaling>
          <c:orientation val="minMax"/>
        </c:scaling>
        <c:axPos val="b"/>
        <c:tickLblPos val="nextTo"/>
        <c:txPr>
          <a:bodyPr/>
          <a:lstStyle/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ja-JP"/>
          </a:p>
        </c:txPr>
        <c:crossAx val="117079040"/>
        <c:crosses val="autoZero"/>
        <c:auto val="1"/>
        <c:lblAlgn val="ctr"/>
        <c:lblOffset val="100"/>
      </c:catAx>
      <c:valAx>
        <c:axId val="117079040"/>
        <c:scaling>
          <c:orientation val="minMax"/>
          <c:max val="1.5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ja-JP"/>
          </a:p>
        </c:txPr>
        <c:crossAx val="117077504"/>
        <c:crosses val="autoZero"/>
        <c:crossBetween val="between"/>
      </c:valAx>
    </c:plotArea>
    <c:plotVisOnly val="1"/>
    <c:dispBlanksAs val="gap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chart>
    <c:title>
      <c:tx>
        <c:rich>
          <a:bodyPr/>
          <a:lstStyle/>
          <a:p>
            <a: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en-US" alt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PAI1</a:t>
            </a:r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/>
    </c:title>
    <c:plotArea>
      <c:layout>
        <c:manualLayout>
          <c:layoutTarget val="inner"/>
          <c:xMode val="edge"/>
          <c:yMode val="edge"/>
          <c:x val="0.17051366518752517"/>
          <c:y val="0.20807219396250567"/>
          <c:w val="0.67616587265810435"/>
          <c:h val="0.6367532377687608"/>
        </c:manualLayout>
      </c:layout>
      <c:barChart>
        <c:barDir val="col"/>
        <c:grouping val="clustered"/>
        <c:ser>
          <c:idx val="0"/>
          <c:order val="0"/>
          <c:errBars>
            <c:errBarType val="plus"/>
            <c:errValType val="cust"/>
            <c:plus>
              <c:numRef>
                <c:f>'OVISE PAI1'!$F$22:$F$25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0.10840375967124261</c:v>
                  </c:pt>
                  <c:pt idx="2">
                    <c:v>6.8126584561857828E-2</c:v>
                  </c:pt>
                  <c:pt idx="3">
                    <c:v>0.10581010214312468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'OVISE PAI1'!$A$22:$A$25</c:f>
              <c:strCache>
                <c:ptCount val="4"/>
                <c:pt idx="0">
                  <c:v>cntl</c:v>
                </c:pt>
                <c:pt idx="1">
                  <c:v>39</c:v>
                </c:pt>
                <c:pt idx="2">
                  <c:v>156</c:v>
                </c:pt>
                <c:pt idx="3">
                  <c:v>2500</c:v>
                </c:pt>
              </c:strCache>
            </c:strRef>
          </c:cat>
          <c:val>
            <c:numRef>
              <c:f>'OVISE PAI1'!$E$22:$E$25</c:f>
              <c:numCache>
                <c:formatCode>General</c:formatCode>
                <c:ptCount val="4"/>
                <c:pt idx="0">
                  <c:v>1</c:v>
                </c:pt>
                <c:pt idx="1">
                  <c:v>0.9929083847016259</c:v>
                </c:pt>
                <c:pt idx="2">
                  <c:v>0.93129562225848583</c:v>
                </c:pt>
                <c:pt idx="3">
                  <c:v>0.97975258580754121</c:v>
                </c:pt>
              </c:numCache>
            </c:numRef>
          </c:val>
        </c:ser>
        <c:axId val="117234688"/>
        <c:axId val="117236480"/>
      </c:barChart>
      <c:catAx>
        <c:axId val="11723468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ja-JP"/>
          </a:p>
        </c:txPr>
        <c:crossAx val="117236480"/>
        <c:crosses val="autoZero"/>
        <c:auto val="1"/>
        <c:lblAlgn val="ctr"/>
        <c:lblOffset val="100"/>
      </c:catAx>
      <c:valAx>
        <c:axId val="117236480"/>
        <c:scaling>
          <c:orientation val="minMax"/>
          <c:max val="1.5"/>
          <c:min val="0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ja-JP"/>
          </a:p>
        </c:txPr>
        <c:crossAx val="117234688"/>
        <c:crosses val="autoZero"/>
        <c:crossBetween val="between"/>
      </c:valAx>
    </c:plotArea>
    <c:plotVisOnly val="1"/>
    <c:dispBlanksAs val="gap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chart>
    <c:title>
      <c:tx>
        <c:rich>
          <a:bodyPr/>
          <a:lstStyle/>
          <a:p>
            <a: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en-US" alt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PAI1</a:t>
            </a:r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40856992626930216"/>
          <c:y val="7.6190476190476197E-2"/>
        </c:manualLayout>
      </c:layout>
    </c:title>
    <c:plotArea>
      <c:layout>
        <c:manualLayout>
          <c:layoutTarget val="inner"/>
          <c:xMode val="edge"/>
          <c:yMode val="edge"/>
          <c:x val="0.17971356555241444"/>
          <c:y val="0.21520929883764542"/>
          <c:w val="0.77969034050048269"/>
          <c:h val="0.5912566929133859"/>
        </c:manualLayout>
      </c:layout>
      <c:barChart>
        <c:barDir val="col"/>
        <c:grouping val="clustered"/>
        <c:ser>
          <c:idx val="0"/>
          <c:order val="0"/>
          <c:errBars>
            <c:errBarType val="plus"/>
            <c:errValType val="cust"/>
            <c:plus>
              <c:numRef>
                <c:f>'OVMANA PAI1'!$F$22:$F$25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0.12084218021923326</c:v>
                  </c:pt>
                  <c:pt idx="2">
                    <c:v>3.2005152177069188E-2</c:v>
                  </c:pt>
                  <c:pt idx="3">
                    <c:v>0.15519169114702894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'OVMANA PAI1'!$A$22:$A$25</c:f>
              <c:strCache>
                <c:ptCount val="4"/>
                <c:pt idx="0">
                  <c:v>cntl</c:v>
                </c:pt>
                <c:pt idx="1">
                  <c:v>39</c:v>
                </c:pt>
                <c:pt idx="2">
                  <c:v>156</c:v>
                </c:pt>
                <c:pt idx="3">
                  <c:v>2500</c:v>
                </c:pt>
              </c:strCache>
            </c:strRef>
          </c:cat>
          <c:val>
            <c:numRef>
              <c:f>'OVMANA PAI1'!$E$22:$E$25</c:f>
              <c:numCache>
                <c:formatCode>General</c:formatCode>
                <c:ptCount val="4"/>
                <c:pt idx="0">
                  <c:v>1</c:v>
                </c:pt>
                <c:pt idx="1">
                  <c:v>1.1091927802069332</c:v>
                </c:pt>
                <c:pt idx="2">
                  <c:v>0.96012341618232422</c:v>
                </c:pt>
                <c:pt idx="3">
                  <c:v>0.6305087749178514</c:v>
                </c:pt>
              </c:numCache>
            </c:numRef>
          </c:val>
        </c:ser>
        <c:axId val="118330112"/>
        <c:axId val="118331648"/>
      </c:barChart>
      <c:catAx>
        <c:axId val="118330112"/>
        <c:scaling>
          <c:orientation val="minMax"/>
        </c:scaling>
        <c:axPos val="b"/>
        <c:tickLblPos val="nextTo"/>
        <c:txPr>
          <a:bodyPr/>
          <a:lstStyle/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ja-JP"/>
          </a:p>
        </c:txPr>
        <c:crossAx val="118331648"/>
        <c:crosses val="autoZero"/>
        <c:auto val="1"/>
        <c:lblAlgn val="ctr"/>
        <c:lblOffset val="100"/>
      </c:catAx>
      <c:valAx>
        <c:axId val="118331648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ja-JP"/>
          </a:p>
        </c:txPr>
        <c:crossAx val="118330112"/>
        <c:crosses val="autoZero"/>
        <c:crossBetween val="between"/>
      </c:valAx>
    </c:plotArea>
    <c:plotVisOnly val="1"/>
    <c:dispBlanksAs val="gap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chart>
    <c:title>
      <c:tx>
        <c:rich>
          <a:bodyPr/>
          <a:lstStyle/>
          <a:p>
            <a: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en-US" altLang="ja-JP" sz="12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TIGAR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45605421616745673"/>
          <c:y val="0.12442789164057855"/>
        </c:manualLayout>
      </c:layout>
    </c:title>
    <c:plotArea>
      <c:layout>
        <c:manualLayout>
          <c:layoutTarget val="inner"/>
          <c:xMode val="edge"/>
          <c:yMode val="edge"/>
          <c:x val="0.25602073076228948"/>
          <c:y val="0.27103084315965387"/>
          <c:w val="0.676021518819238"/>
          <c:h val="0.56869172260352696"/>
        </c:manualLayout>
      </c:layout>
      <c:barChart>
        <c:barDir val="col"/>
        <c:grouping val="clustered"/>
        <c:ser>
          <c:idx val="0"/>
          <c:order val="0"/>
          <c:errBars>
            <c:errBarType val="plus"/>
            <c:errValType val="cust"/>
            <c:plus>
              <c:numRef>
                <c:f>'OVISE TIGAR'!$F$21:$F$24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5.657902287964979E-2</c:v>
                  </c:pt>
                  <c:pt idx="2">
                    <c:v>1.268481112405523E-2</c:v>
                  </c:pt>
                  <c:pt idx="3">
                    <c:v>2.0180765044200227E-2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'OVISE TIGAR'!$A$21:$A$24</c:f>
              <c:strCache>
                <c:ptCount val="4"/>
                <c:pt idx="0">
                  <c:v>cntl</c:v>
                </c:pt>
                <c:pt idx="1">
                  <c:v>39</c:v>
                </c:pt>
                <c:pt idx="2">
                  <c:v>156</c:v>
                </c:pt>
                <c:pt idx="3">
                  <c:v>2500</c:v>
                </c:pt>
              </c:strCache>
            </c:strRef>
          </c:cat>
          <c:val>
            <c:numRef>
              <c:f>'OVISE TIGAR'!$E$21:$E$24</c:f>
              <c:numCache>
                <c:formatCode>General</c:formatCode>
                <c:ptCount val="4"/>
                <c:pt idx="0">
                  <c:v>1</c:v>
                </c:pt>
                <c:pt idx="1">
                  <c:v>0.96780383462009223</c:v>
                </c:pt>
                <c:pt idx="2">
                  <c:v>1.0523882257159201</c:v>
                </c:pt>
                <c:pt idx="3">
                  <c:v>1.0336842725969169</c:v>
                </c:pt>
              </c:numCache>
            </c:numRef>
          </c:val>
        </c:ser>
        <c:axId val="118682368"/>
        <c:axId val="118683904"/>
      </c:barChart>
      <c:catAx>
        <c:axId val="118682368"/>
        <c:scaling>
          <c:orientation val="minMax"/>
        </c:scaling>
        <c:axPos val="b"/>
        <c:tickLblPos val="nextTo"/>
        <c:txPr>
          <a:bodyPr/>
          <a:lstStyle/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ja-JP"/>
          </a:p>
        </c:txPr>
        <c:crossAx val="118683904"/>
        <c:crosses val="autoZero"/>
        <c:auto val="1"/>
        <c:lblAlgn val="ctr"/>
        <c:lblOffset val="100"/>
      </c:catAx>
      <c:valAx>
        <c:axId val="118683904"/>
        <c:scaling>
          <c:orientation val="minMax"/>
          <c:max val="1.5"/>
          <c:min val="0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ja-JP"/>
          </a:p>
        </c:txPr>
        <c:crossAx val="118682368"/>
        <c:crosses val="autoZero"/>
        <c:crossBetween val="between"/>
      </c:valAx>
    </c:plotArea>
    <c:plotVisOnly val="1"/>
    <c:dispBlanksAs val="gap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9B922-5C05-4A7F-B85F-80FE0551558C}" type="datetimeFigureOut">
              <a:rPr kumimoji="1" lang="ja-JP" altLang="en-US" smtClean="0"/>
              <a:pPr/>
              <a:t>2013/12/8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23E-F420-4E9B-9AC3-30F0844A361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838950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9B922-5C05-4A7F-B85F-80FE0551558C}" type="datetimeFigureOut">
              <a:rPr kumimoji="1" lang="ja-JP" altLang="en-US" smtClean="0"/>
              <a:pPr/>
              <a:t>2013/12/8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23E-F420-4E9B-9AC3-30F0844A361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519678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49" y="366713"/>
            <a:ext cx="1543051" cy="780097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1" y="366713"/>
            <a:ext cx="4476751" cy="780097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9B922-5C05-4A7F-B85F-80FE0551558C}" type="datetimeFigureOut">
              <a:rPr kumimoji="1" lang="ja-JP" altLang="en-US" smtClean="0"/>
              <a:pPr/>
              <a:t>2013/12/8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23E-F420-4E9B-9AC3-30F0844A361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08730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9B922-5C05-4A7F-B85F-80FE0551558C}" type="datetimeFigureOut">
              <a:rPr kumimoji="1" lang="ja-JP" altLang="en-US" smtClean="0"/>
              <a:pPr/>
              <a:t>2013/12/8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23E-F420-4E9B-9AC3-30F0844A361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677865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9B922-5C05-4A7F-B85F-80FE0551558C}" type="datetimeFigureOut">
              <a:rPr kumimoji="1" lang="ja-JP" altLang="en-US" smtClean="0"/>
              <a:pPr/>
              <a:t>2013/12/8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23E-F420-4E9B-9AC3-30F0844A361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811467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5052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9B922-5C05-4A7F-B85F-80FE0551558C}" type="datetimeFigureOut">
              <a:rPr kumimoji="1" lang="ja-JP" altLang="en-US" smtClean="0"/>
              <a:pPr/>
              <a:t>2013/12/8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23E-F420-4E9B-9AC3-30F0844A361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665795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9B922-5C05-4A7F-B85F-80FE0551558C}" type="datetimeFigureOut">
              <a:rPr kumimoji="1" lang="ja-JP" altLang="en-US" smtClean="0"/>
              <a:pPr/>
              <a:t>2013/12/8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23E-F420-4E9B-9AC3-30F0844A361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792057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9B922-5C05-4A7F-B85F-80FE0551558C}" type="datetimeFigureOut">
              <a:rPr kumimoji="1" lang="ja-JP" altLang="en-US" smtClean="0"/>
              <a:pPr/>
              <a:t>2013/12/8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23E-F420-4E9B-9AC3-30F0844A361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633507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9B922-5C05-4A7F-B85F-80FE0551558C}" type="datetimeFigureOut">
              <a:rPr kumimoji="1" lang="ja-JP" altLang="en-US" smtClean="0"/>
              <a:pPr/>
              <a:t>2013/12/8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23E-F420-4E9B-9AC3-30F0844A361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65963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9B922-5C05-4A7F-B85F-80FE0551558C}" type="datetimeFigureOut">
              <a:rPr kumimoji="1" lang="ja-JP" altLang="en-US" smtClean="0"/>
              <a:pPr/>
              <a:t>2013/12/8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23E-F420-4E9B-9AC3-30F0844A361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680434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9B922-5C05-4A7F-B85F-80FE0551558C}" type="datetimeFigureOut">
              <a:rPr kumimoji="1" lang="ja-JP" altLang="en-US" smtClean="0"/>
              <a:pPr/>
              <a:t>2013/12/8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23E-F420-4E9B-9AC3-30F0844A361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991530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F9B922-5C05-4A7F-B85F-80FE0551558C}" type="datetimeFigureOut">
              <a:rPr kumimoji="1" lang="ja-JP" altLang="en-US" smtClean="0"/>
              <a:pPr/>
              <a:t>2013/12/8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37123E-F420-4E9B-9AC3-30F0844A361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657023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.xml"/><Relationship Id="rId13" Type="http://schemas.openxmlformats.org/officeDocument/2006/relationships/image" Target="../media/image4.emf"/><Relationship Id="rId18" Type="http://schemas.openxmlformats.org/officeDocument/2006/relationships/image" Target="../media/image9.emf"/><Relationship Id="rId3" Type="http://schemas.openxmlformats.org/officeDocument/2006/relationships/chart" Target="../charts/chart2.xml"/><Relationship Id="rId21" Type="http://schemas.openxmlformats.org/officeDocument/2006/relationships/chart" Target="../charts/chart10.xml"/><Relationship Id="rId7" Type="http://schemas.openxmlformats.org/officeDocument/2006/relationships/chart" Target="../charts/chart6.xml"/><Relationship Id="rId12" Type="http://schemas.openxmlformats.org/officeDocument/2006/relationships/image" Target="../media/image3.emf"/><Relationship Id="rId17" Type="http://schemas.openxmlformats.org/officeDocument/2006/relationships/image" Target="../media/image8.emf"/><Relationship Id="rId2" Type="http://schemas.openxmlformats.org/officeDocument/2006/relationships/chart" Target="../charts/chart1.xml"/><Relationship Id="rId16" Type="http://schemas.openxmlformats.org/officeDocument/2006/relationships/image" Target="../media/image7.emf"/><Relationship Id="rId20" Type="http://schemas.openxmlformats.org/officeDocument/2006/relationships/chart" Target="../charts/chart9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5.xml"/><Relationship Id="rId11" Type="http://schemas.openxmlformats.org/officeDocument/2006/relationships/image" Target="../media/image2.emf"/><Relationship Id="rId5" Type="http://schemas.openxmlformats.org/officeDocument/2006/relationships/chart" Target="../charts/chart4.xml"/><Relationship Id="rId15" Type="http://schemas.openxmlformats.org/officeDocument/2006/relationships/image" Target="../media/image6.emf"/><Relationship Id="rId10" Type="http://schemas.openxmlformats.org/officeDocument/2006/relationships/image" Target="../media/image1.emf"/><Relationship Id="rId19" Type="http://schemas.openxmlformats.org/officeDocument/2006/relationships/image" Target="../media/image10.emf"/><Relationship Id="rId4" Type="http://schemas.openxmlformats.org/officeDocument/2006/relationships/chart" Target="../charts/chart3.xml"/><Relationship Id="rId9" Type="http://schemas.openxmlformats.org/officeDocument/2006/relationships/chart" Target="../charts/chart8.xml"/><Relationship Id="rId1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グラフ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821824291"/>
              </p:ext>
            </p:extLst>
          </p:nvPr>
        </p:nvGraphicFramePr>
        <p:xfrm>
          <a:off x="839342" y="5368666"/>
          <a:ext cx="1728192" cy="1440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グラフ 4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146415026"/>
              </p:ext>
            </p:extLst>
          </p:nvPr>
        </p:nvGraphicFramePr>
        <p:xfrm>
          <a:off x="827585" y="3586882"/>
          <a:ext cx="1728191" cy="1512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グラフ 6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437615149"/>
              </p:ext>
            </p:extLst>
          </p:nvPr>
        </p:nvGraphicFramePr>
        <p:xfrm>
          <a:off x="2495525" y="5346180"/>
          <a:ext cx="1906048" cy="15392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グラフ 7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436061244"/>
              </p:ext>
            </p:extLst>
          </p:nvPr>
        </p:nvGraphicFramePr>
        <p:xfrm>
          <a:off x="2476647" y="3564983"/>
          <a:ext cx="1689276" cy="16059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9" name="グラフ 8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767524628"/>
              </p:ext>
            </p:extLst>
          </p:nvPr>
        </p:nvGraphicFramePr>
        <p:xfrm>
          <a:off x="4177679" y="5215682"/>
          <a:ext cx="1990254" cy="1665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0" name="グラフ 9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4042274004"/>
              </p:ext>
            </p:extLst>
          </p:nvPr>
        </p:nvGraphicFramePr>
        <p:xfrm>
          <a:off x="4130104" y="3586882"/>
          <a:ext cx="1666032" cy="16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1" name="グラフ 10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929932999"/>
              </p:ext>
            </p:extLst>
          </p:nvPr>
        </p:nvGraphicFramePr>
        <p:xfrm>
          <a:off x="5787571" y="5277396"/>
          <a:ext cx="1787974" cy="15314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2" name="グラフ 11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530579967"/>
              </p:ext>
            </p:extLst>
          </p:nvPr>
        </p:nvGraphicFramePr>
        <p:xfrm>
          <a:off x="5746645" y="3514874"/>
          <a:ext cx="1696444" cy="1666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13" name="テキスト ボックス 12"/>
          <p:cNvSpPr txBox="1"/>
          <p:nvPr/>
        </p:nvSpPr>
        <p:spPr>
          <a:xfrm>
            <a:off x="150484" y="5906300"/>
            <a:ext cx="6559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OVISE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3522" y="4090937"/>
            <a:ext cx="8675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OVMANA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642657" y="299568"/>
            <a:ext cx="1077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OVMANA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184143" y="328636"/>
            <a:ext cx="741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OVISE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39436" y="1216932"/>
            <a:ext cx="11256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/>
              <a:t>14-3-3 sigma</a:t>
            </a:r>
            <a:endParaRPr kumimoji="1" lang="ja-JP" altLang="en-US" sz="14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3373" y="1197092"/>
            <a:ext cx="2877017" cy="366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6895" y="1197090"/>
            <a:ext cx="2952328" cy="366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テキスト ボックス 16"/>
          <p:cNvSpPr txBox="1"/>
          <p:nvPr/>
        </p:nvSpPr>
        <p:spPr>
          <a:xfrm>
            <a:off x="551836" y="1706150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/>
              <a:t>GLS2</a:t>
            </a:r>
            <a:endParaRPr kumimoji="1" lang="ja-JP" altLang="en-US" sz="1400" b="1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3373" y="1672617"/>
            <a:ext cx="2877017" cy="374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6895" y="1670308"/>
            <a:ext cx="2952328" cy="377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テキスト ボックス 19"/>
          <p:cNvSpPr txBox="1"/>
          <p:nvPr/>
        </p:nvSpPr>
        <p:spPr>
          <a:xfrm>
            <a:off x="501587" y="2197941"/>
            <a:ext cx="6559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/>
              <a:t>p53R2</a:t>
            </a:r>
            <a:endParaRPr kumimoji="1" lang="ja-JP" altLang="en-US" sz="1400" b="1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3373" y="2168540"/>
            <a:ext cx="2877017" cy="366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1087" y="2168540"/>
            <a:ext cx="2948136" cy="366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テキスト ボックス 22"/>
          <p:cNvSpPr txBox="1"/>
          <p:nvPr/>
        </p:nvSpPr>
        <p:spPr>
          <a:xfrm>
            <a:off x="609208" y="2705970"/>
            <a:ext cx="5171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/>
              <a:t>PAI1</a:t>
            </a:r>
            <a:endParaRPr kumimoji="1" lang="ja-JP" altLang="en-US" sz="1400" b="1" dirty="0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2873" y="2672111"/>
            <a:ext cx="2841352" cy="375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215" y="2665930"/>
            <a:ext cx="2958008" cy="347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テキスト ボックス 25"/>
          <p:cNvSpPr txBox="1"/>
          <p:nvPr/>
        </p:nvSpPr>
        <p:spPr>
          <a:xfrm>
            <a:off x="547011" y="3182242"/>
            <a:ext cx="6447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/>
              <a:t>TIGAR</a:t>
            </a:r>
            <a:endParaRPr kumimoji="1" lang="ja-JP" altLang="en-US" sz="1400" b="1" dirty="0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2873" y="3189286"/>
            <a:ext cx="2841352" cy="370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215" y="3176684"/>
            <a:ext cx="2958008" cy="382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5" name="グループ化 24"/>
          <p:cNvGrpSpPr/>
          <p:nvPr/>
        </p:nvGrpSpPr>
        <p:grpSpPr>
          <a:xfrm>
            <a:off x="1829314" y="593067"/>
            <a:ext cx="2878410" cy="604025"/>
            <a:chOff x="1829314" y="462440"/>
            <a:chExt cx="2878410" cy="604025"/>
          </a:xfrm>
        </p:grpSpPr>
        <p:sp>
          <p:nvSpPr>
            <p:cNvPr id="6" name="テキスト ボックス 5"/>
            <p:cNvSpPr txBox="1"/>
            <p:nvPr/>
          </p:nvSpPr>
          <p:spPr>
            <a:xfrm>
              <a:off x="1829314" y="764704"/>
              <a:ext cx="51043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1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cntl</a:t>
              </a:r>
              <a:endParaRPr kumimoji="1" lang="ja-JP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2339750" y="635578"/>
              <a:ext cx="72008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14Gy</a:t>
              </a:r>
            </a:p>
            <a:p>
              <a:pPr algn="ctr"/>
              <a:r>
                <a:rPr kumimoji="1" lang="en-US" altLang="ja-JP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(IR)</a:t>
              </a:r>
              <a:endParaRPr kumimoji="1" lang="ja-JP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テキスト ボックス 30"/>
            <p:cNvSpPr txBox="1"/>
            <p:nvPr/>
          </p:nvSpPr>
          <p:spPr>
            <a:xfrm>
              <a:off x="3015000" y="764704"/>
              <a:ext cx="51043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39</a:t>
              </a:r>
              <a:endParaRPr kumimoji="1" lang="ja-JP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テキスト ボックス 31"/>
            <p:cNvSpPr txBox="1"/>
            <p:nvPr/>
          </p:nvSpPr>
          <p:spPr>
            <a:xfrm>
              <a:off x="3525437" y="764704"/>
              <a:ext cx="64048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156</a:t>
              </a:r>
              <a:endParaRPr kumimoji="1" lang="ja-JP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テキスト ボックス 32"/>
            <p:cNvSpPr txBox="1"/>
            <p:nvPr/>
          </p:nvSpPr>
          <p:spPr>
            <a:xfrm>
              <a:off x="4197287" y="764704"/>
              <a:ext cx="51043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2500</a:t>
              </a:r>
              <a:endParaRPr kumimoji="1" lang="ja-JP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8" name="直線コネクタ 17"/>
            <p:cNvCxnSpPr/>
            <p:nvPr/>
          </p:nvCxnSpPr>
          <p:spPr>
            <a:xfrm>
              <a:off x="3131840" y="752582"/>
              <a:ext cx="1573044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テキスト ボックス 23"/>
            <p:cNvSpPr txBox="1"/>
            <p:nvPr/>
          </p:nvSpPr>
          <p:spPr>
            <a:xfrm>
              <a:off x="3275155" y="462440"/>
              <a:ext cx="12586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DS-7423(</a:t>
              </a:r>
              <a:r>
                <a:rPr kumimoji="1" lang="en-US" altLang="ja-JP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nM</a:t>
              </a:r>
              <a:r>
                <a:rPr kumimoji="1" lang="en-US" altLang="ja-JP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endParaRPr kumimoji="1" lang="ja-JP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2" name="グループ化 41"/>
          <p:cNvGrpSpPr/>
          <p:nvPr/>
        </p:nvGrpSpPr>
        <p:grpSpPr>
          <a:xfrm>
            <a:off x="5195815" y="622135"/>
            <a:ext cx="2878410" cy="604025"/>
            <a:chOff x="1829314" y="462440"/>
            <a:chExt cx="2878410" cy="604025"/>
          </a:xfrm>
        </p:grpSpPr>
        <p:sp>
          <p:nvSpPr>
            <p:cNvPr id="43" name="テキスト ボックス 42"/>
            <p:cNvSpPr txBox="1"/>
            <p:nvPr/>
          </p:nvSpPr>
          <p:spPr>
            <a:xfrm>
              <a:off x="1829314" y="764704"/>
              <a:ext cx="51043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1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cntl</a:t>
              </a:r>
              <a:endParaRPr kumimoji="1" lang="ja-JP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テキスト ボックス 43"/>
            <p:cNvSpPr txBox="1"/>
            <p:nvPr/>
          </p:nvSpPr>
          <p:spPr>
            <a:xfrm>
              <a:off x="2339750" y="635578"/>
              <a:ext cx="72008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14Gy</a:t>
              </a:r>
            </a:p>
            <a:p>
              <a:pPr algn="ctr"/>
              <a:r>
                <a:rPr kumimoji="1" lang="en-US" altLang="ja-JP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(IR)</a:t>
              </a:r>
              <a:endParaRPr kumimoji="1" lang="ja-JP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テキスト ボックス 44"/>
            <p:cNvSpPr txBox="1"/>
            <p:nvPr/>
          </p:nvSpPr>
          <p:spPr>
            <a:xfrm>
              <a:off x="3015000" y="764704"/>
              <a:ext cx="51043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39</a:t>
              </a:r>
              <a:endParaRPr kumimoji="1" lang="ja-JP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テキスト ボックス 45"/>
            <p:cNvSpPr txBox="1"/>
            <p:nvPr/>
          </p:nvSpPr>
          <p:spPr>
            <a:xfrm>
              <a:off x="3525437" y="764704"/>
              <a:ext cx="64048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156</a:t>
              </a:r>
              <a:endParaRPr kumimoji="1" lang="ja-JP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テキスト ボックス 46"/>
            <p:cNvSpPr txBox="1"/>
            <p:nvPr/>
          </p:nvSpPr>
          <p:spPr>
            <a:xfrm>
              <a:off x="4197287" y="764704"/>
              <a:ext cx="51043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2500</a:t>
              </a:r>
              <a:endParaRPr kumimoji="1" lang="ja-JP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8" name="直線コネクタ 47"/>
            <p:cNvCxnSpPr/>
            <p:nvPr/>
          </p:nvCxnSpPr>
          <p:spPr>
            <a:xfrm>
              <a:off x="3131840" y="752582"/>
              <a:ext cx="1573044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テキスト ボックス 48"/>
            <p:cNvSpPr txBox="1"/>
            <p:nvPr/>
          </p:nvSpPr>
          <p:spPr>
            <a:xfrm>
              <a:off x="3275155" y="462440"/>
              <a:ext cx="12586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DS-7423(</a:t>
              </a:r>
              <a:r>
                <a:rPr kumimoji="1" lang="en-US" altLang="ja-JP" sz="14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nM</a:t>
              </a:r>
              <a:r>
                <a:rPr kumimoji="1" lang="en-US" altLang="ja-JP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endParaRPr kumimoji="1" lang="ja-JP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50" name="グラフ 49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397016573"/>
              </p:ext>
            </p:extLst>
          </p:nvPr>
        </p:nvGraphicFramePr>
        <p:xfrm>
          <a:off x="7198029" y="5141216"/>
          <a:ext cx="1850223" cy="17396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0"/>
          </a:graphicData>
        </a:graphic>
      </p:graphicFrame>
      <p:graphicFrame>
        <p:nvGraphicFramePr>
          <p:cNvPr id="51" name="グラフ 50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597946204"/>
              </p:ext>
            </p:extLst>
          </p:nvPr>
        </p:nvGraphicFramePr>
        <p:xfrm>
          <a:off x="7395135" y="3473741"/>
          <a:ext cx="1748046" cy="17419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1"/>
          </a:graphicData>
        </a:graphic>
      </p:graphicFrame>
      <p:sp>
        <p:nvSpPr>
          <p:cNvPr id="64" name="テキスト ボックス 63"/>
          <p:cNvSpPr txBox="1"/>
          <p:nvPr/>
        </p:nvSpPr>
        <p:spPr>
          <a:xfrm>
            <a:off x="6876256" y="24879"/>
            <a:ext cx="22236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4</a:t>
            </a:r>
            <a:endParaRPr kumimoji="1" lang="ja-JP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86691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46</Words>
  <Application>Microsoft Office PowerPoint</Application>
  <PresentationFormat>画面に合わせる (4:3)</PresentationFormat>
  <Paragraphs>34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スライド 1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TOMOKO KASHIYAMA</dc:creator>
  <cp:lastModifiedBy>Katsutoshi ODA</cp:lastModifiedBy>
  <cp:revision>22</cp:revision>
  <dcterms:created xsi:type="dcterms:W3CDTF">2013-12-02T15:37:36Z</dcterms:created>
  <dcterms:modified xsi:type="dcterms:W3CDTF">2013-12-08T00:49:47Z</dcterms:modified>
</cp:coreProperties>
</file>