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F732-D406-463C-B146-8A49A552B0F1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47543-063C-45F0-A2B5-04DB87372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464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F732-D406-463C-B146-8A49A552B0F1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47543-063C-45F0-A2B5-04DB87372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489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F732-D406-463C-B146-8A49A552B0F1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47543-063C-45F0-A2B5-04DB87372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04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F732-D406-463C-B146-8A49A552B0F1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47543-063C-45F0-A2B5-04DB87372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093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F732-D406-463C-B146-8A49A552B0F1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47543-063C-45F0-A2B5-04DB87372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674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F732-D406-463C-B146-8A49A552B0F1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47543-063C-45F0-A2B5-04DB87372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981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F732-D406-463C-B146-8A49A552B0F1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47543-063C-45F0-A2B5-04DB87372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87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F732-D406-463C-B146-8A49A552B0F1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47543-063C-45F0-A2B5-04DB87372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508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F732-D406-463C-B146-8A49A552B0F1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47543-063C-45F0-A2B5-04DB87372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506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F732-D406-463C-B146-8A49A552B0F1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47543-063C-45F0-A2B5-04DB87372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778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F732-D406-463C-B146-8A49A552B0F1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47543-063C-45F0-A2B5-04DB87372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48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CF732-D406-463C-B146-8A49A552B0F1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47543-063C-45F0-A2B5-04DB87372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999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oleObject" Target="../embeddings/oleObject2.bin"/><Relationship Id="rId18" Type="http://schemas.openxmlformats.org/officeDocument/2006/relationships/image" Target="../media/image16.jpeg"/><Relationship Id="rId3" Type="http://schemas.openxmlformats.org/officeDocument/2006/relationships/image" Target="../media/image7.jpeg"/><Relationship Id="rId21" Type="http://schemas.openxmlformats.org/officeDocument/2006/relationships/image" Target="../media/image4.emf"/><Relationship Id="rId7" Type="http://schemas.openxmlformats.org/officeDocument/2006/relationships/image" Target="../media/image11.jpeg"/><Relationship Id="rId12" Type="http://schemas.openxmlformats.org/officeDocument/2006/relationships/image" Target="../media/image1.emf"/><Relationship Id="rId17" Type="http://schemas.openxmlformats.org/officeDocument/2006/relationships/image" Target="../media/image15.jpeg"/><Relationship Id="rId25" Type="http://schemas.openxmlformats.org/officeDocument/2006/relationships/image" Target="../media/image6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.emf"/><Relationship Id="rId20" Type="http://schemas.openxmlformats.org/officeDocument/2006/relationships/oleObject" Target="../embeddings/oleObject4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jpeg"/><Relationship Id="rId11" Type="http://schemas.openxmlformats.org/officeDocument/2006/relationships/oleObject" Target="../embeddings/oleObject1.bin"/><Relationship Id="rId24" Type="http://schemas.openxmlformats.org/officeDocument/2006/relationships/oleObject" Target="../embeddings/oleObject6.bin"/><Relationship Id="rId5" Type="http://schemas.openxmlformats.org/officeDocument/2006/relationships/image" Target="../media/image9.jpeg"/><Relationship Id="rId15" Type="http://schemas.openxmlformats.org/officeDocument/2006/relationships/oleObject" Target="../embeddings/oleObject3.bin"/><Relationship Id="rId23" Type="http://schemas.openxmlformats.org/officeDocument/2006/relationships/image" Target="../media/image5.emf"/><Relationship Id="rId10" Type="http://schemas.openxmlformats.org/officeDocument/2006/relationships/image" Target="../media/image14.jpeg"/><Relationship Id="rId19" Type="http://schemas.openxmlformats.org/officeDocument/2006/relationships/image" Target="../media/image17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2.emf"/><Relationship Id="rId22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611188" y="-7938"/>
            <a:ext cx="2813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latin typeface="Arial" charset="0"/>
              </a:rPr>
              <a:t>Supplementary Figure 2</a:t>
            </a:r>
          </a:p>
        </p:txBody>
      </p:sp>
      <p:pic>
        <p:nvPicPr>
          <p:cNvPr id="7171" name="Content Placeholder 3" descr="Nrf2 NU_0.t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1" t="55859" r="13965" b="38281"/>
          <a:stretch>
            <a:fillRect/>
          </a:stretch>
        </p:blipFill>
        <p:spPr bwMode="auto">
          <a:xfrm>
            <a:off x="7031038" y="971550"/>
            <a:ext cx="170973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Keap1 Cy_0.t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54" t="33594" r="17480" b="42969"/>
          <a:stretch>
            <a:fillRect/>
          </a:stretch>
        </p:blipFill>
        <p:spPr bwMode="auto">
          <a:xfrm>
            <a:off x="4635500" y="1184275"/>
            <a:ext cx="1709738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8" descr="Keap1 Nu_0.tmp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12" t="42969" r="13965" b="33594"/>
          <a:stretch>
            <a:fillRect/>
          </a:stretch>
        </p:blipFill>
        <p:spPr bwMode="auto">
          <a:xfrm>
            <a:off x="7031038" y="1184275"/>
            <a:ext cx="1709737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0" name="Straight Connector 79"/>
          <p:cNvCxnSpPr/>
          <p:nvPr/>
        </p:nvCxnSpPr>
        <p:spPr>
          <a:xfrm>
            <a:off x="4649788" y="838200"/>
            <a:ext cx="3698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5" name="TextBox 14"/>
          <p:cNvSpPr txBox="1">
            <a:spLocks noChangeArrowheads="1"/>
          </p:cNvSpPr>
          <p:nvPr/>
        </p:nvSpPr>
        <p:spPr bwMode="auto">
          <a:xfrm>
            <a:off x="4724400" y="561975"/>
            <a:ext cx="2682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>
                <a:latin typeface="Arial" charset="0"/>
              </a:rPr>
              <a:t>2</a:t>
            </a:r>
          </a:p>
        </p:txBody>
      </p:sp>
      <p:sp>
        <p:nvSpPr>
          <p:cNvPr id="7176" name="TextBox 15"/>
          <p:cNvSpPr txBox="1">
            <a:spLocks noChangeArrowheads="1"/>
          </p:cNvSpPr>
          <p:nvPr/>
        </p:nvSpPr>
        <p:spPr bwMode="auto">
          <a:xfrm>
            <a:off x="5181600" y="560388"/>
            <a:ext cx="269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>
                <a:latin typeface="Arial" charset="0"/>
              </a:rPr>
              <a:t>4</a:t>
            </a:r>
          </a:p>
        </p:txBody>
      </p:sp>
      <p:sp>
        <p:nvSpPr>
          <p:cNvPr id="7177" name="TextBox 16"/>
          <p:cNvSpPr txBox="1">
            <a:spLocks noChangeArrowheads="1"/>
          </p:cNvSpPr>
          <p:nvPr/>
        </p:nvSpPr>
        <p:spPr bwMode="auto">
          <a:xfrm>
            <a:off x="5621338" y="561975"/>
            <a:ext cx="269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>
                <a:latin typeface="Arial" charset="0"/>
              </a:rPr>
              <a:t>8</a:t>
            </a:r>
          </a:p>
        </p:txBody>
      </p:sp>
      <p:sp>
        <p:nvSpPr>
          <p:cNvPr id="7178" name="TextBox 17"/>
          <p:cNvSpPr txBox="1">
            <a:spLocks noChangeArrowheads="1"/>
          </p:cNvSpPr>
          <p:nvPr/>
        </p:nvSpPr>
        <p:spPr bwMode="auto">
          <a:xfrm>
            <a:off x="6015038" y="549275"/>
            <a:ext cx="3540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>
                <a:latin typeface="Arial" charset="0"/>
              </a:rPr>
              <a:t>24</a:t>
            </a:r>
          </a:p>
        </p:txBody>
      </p:sp>
      <p:sp>
        <p:nvSpPr>
          <p:cNvPr id="7179" name="TextBox 18"/>
          <p:cNvSpPr txBox="1">
            <a:spLocks noChangeArrowheads="1"/>
          </p:cNvSpPr>
          <p:nvPr/>
        </p:nvSpPr>
        <p:spPr bwMode="auto">
          <a:xfrm>
            <a:off x="6518275" y="547688"/>
            <a:ext cx="4238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>
                <a:latin typeface="Arial" charset="0"/>
              </a:rPr>
              <a:t>hrs</a:t>
            </a:r>
          </a:p>
        </p:txBody>
      </p:sp>
      <p:sp>
        <p:nvSpPr>
          <p:cNvPr id="7180" name="TextBox 19"/>
          <p:cNvSpPr txBox="1">
            <a:spLocks noChangeArrowheads="1"/>
          </p:cNvSpPr>
          <p:nvPr/>
        </p:nvSpPr>
        <p:spPr bwMode="auto">
          <a:xfrm>
            <a:off x="6362700" y="908050"/>
            <a:ext cx="682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 b="1">
                <a:latin typeface="Arial" charset="0"/>
              </a:rPr>
              <a:t>IB: Nrf2</a:t>
            </a:r>
          </a:p>
        </p:txBody>
      </p:sp>
      <p:sp>
        <p:nvSpPr>
          <p:cNvPr id="7181" name="TextBox 20"/>
          <p:cNvSpPr txBox="1">
            <a:spLocks noChangeArrowheads="1"/>
          </p:cNvSpPr>
          <p:nvPr/>
        </p:nvSpPr>
        <p:spPr bwMode="auto">
          <a:xfrm>
            <a:off x="6330950" y="1312863"/>
            <a:ext cx="7905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 b="1">
                <a:latin typeface="Arial" charset="0"/>
              </a:rPr>
              <a:t>IB: Keap1</a:t>
            </a:r>
          </a:p>
        </p:txBody>
      </p:sp>
      <p:sp>
        <p:nvSpPr>
          <p:cNvPr id="7182" name="TextBox 18"/>
          <p:cNvSpPr txBox="1">
            <a:spLocks noChangeArrowheads="1"/>
          </p:cNvSpPr>
          <p:nvPr/>
        </p:nvSpPr>
        <p:spPr bwMode="auto">
          <a:xfrm>
            <a:off x="6373813" y="1485900"/>
            <a:ext cx="5889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>
                <a:latin typeface="Arial" charset="0"/>
              </a:rPr>
              <a:t>69 kDa</a:t>
            </a:r>
          </a:p>
        </p:txBody>
      </p:sp>
      <p:sp>
        <p:nvSpPr>
          <p:cNvPr id="7183" name="TextBox 19"/>
          <p:cNvSpPr txBox="1">
            <a:spLocks noChangeArrowheads="1"/>
          </p:cNvSpPr>
          <p:nvPr/>
        </p:nvSpPr>
        <p:spPr bwMode="auto">
          <a:xfrm>
            <a:off x="6384925" y="1125538"/>
            <a:ext cx="660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>
                <a:latin typeface="Arial" charset="0"/>
              </a:rPr>
              <a:t>140 kDa</a:t>
            </a:r>
          </a:p>
        </p:txBody>
      </p:sp>
      <p:pic>
        <p:nvPicPr>
          <p:cNvPr id="7184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8" t="62903" r="17992" b="31429"/>
          <a:stretch>
            <a:fillRect/>
          </a:stretch>
        </p:blipFill>
        <p:spPr bwMode="auto">
          <a:xfrm>
            <a:off x="4635500" y="1793875"/>
            <a:ext cx="1709738" cy="11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5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53" t="50000" r="13026" b="45274"/>
          <a:stretch>
            <a:fillRect/>
          </a:stretch>
        </p:blipFill>
        <p:spPr bwMode="auto">
          <a:xfrm>
            <a:off x="7016750" y="1947863"/>
            <a:ext cx="1711325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6" name="TextBox 20"/>
          <p:cNvSpPr txBox="1">
            <a:spLocks noChangeArrowheads="1"/>
          </p:cNvSpPr>
          <p:nvPr/>
        </p:nvSpPr>
        <p:spPr bwMode="auto">
          <a:xfrm>
            <a:off x="6443663" y="1862138"/>
            <a:ext cx="72231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 b="1">
                <a:latin typeface="Arial" charset="0"/>
              </a:rPr>
              <a:t>IB: TBP</a:t>
            </a:r>
          </a:p>
        </p:txBody>
      </p:sp>
      <p:sp>
        <p:nvSpPr>
          <p:cNvPr id="7187" name="TextBox 141"/>
          <p:cNvSpPr txBox="1">
            <a:spLocks noChangeArrowheads="1"/>
          </p:cNvSpPr>
          <p:nvPr/>
        </p:nvSpPr>
        <p:spPr bwMode="auto">
          <a:xfrm>
            <a:off x="6283325" y="1701800"/>
            <a:ext cx="809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 b="1">
                <a:latin typeface="Arial" charset="0"/>
              </a:rPr>
              <a:t>IB: </a:t>
            </a:r>
            <a:r>
              <a:rPr lang="el-GR" altLang="en-US" sz="1000" b="1">
                <a:latin typeface="Arial" charset="0"/>
              </a:rPr>
              <a:t>β</a:t>
            </a:r>
            <a:r>
              <a:rPr lang="en-GB" altLang="en-US" sz="1000" b="1">
                <a:latin typeface="Arial" charset="0"/>
              </a:rPr>
              <a:t>-actin</a:t>
            </a:r>
          </a:p>
        </p:txBody>
      </p:sp>
      <p:pic>
        <p:nvPicPr>
          <p:cNvPr id="7188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74464" r="13168" b="20183"/>
          <a:stretch>
            <a:fillRect/>
          </a:stretch>
        </p:blipFill>
        <p:spPr bwMode="auto">
          <a:xfrm>
            <a:off x="4635500" y="984250"/>
            <a:ext cx="1709738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5" name="Straight Connector 94"/>
          <p:cNvCxnSpPr/>
          <p:nvPr/>
        </p:nvCxnSpPr>
        <p:spPr>
          <a:xfrm>
            <a:off x="5119688" y="825500"/>
            <a:ext cx="3698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5554663" y="823913"/>
            <a:ext cx="3698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5992813" y="825500"/>
            <a:ext cx="3698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92" name="TextBox 1"/>
          <p:cNvSpPr txBox="1">
            <a:spLocks noChangeArrowheads="1"/>
          </p:cNvSpPr>
          <p:nvPr/>
        </p:nvSpPr>
        <p:spPr bwMode="auto">
          <a:xfrm>
            <a:off x="-36513" y="444500"/>
            <a:ext cx="314326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latin typeface="Arial" charset="0"/>
              </a:rPr>
              <a:t>A</a:t>
            </a:r>
          </a:p>
        </p:txBody>
      </p:sp>
      <p:sp>
        <p:nvSpPr>
          <p:cNvPr id="7193" name="Text Box 40"/>
          <p:cNvSpPr txBox="1">
            <a:spLocks noChangeArrowheads="1"/>
          </p:cNvSpPr>
          <p:nvPr/>
        </p:nvSpPr>
        <p:spPr bwMode="auto">
          <a:xfrm>
            <a:off x="4635500" y="765175"/>
            <a:ext cx="46085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100">
                <a:latin typeface="Arial" charset="0"/>
              </a:rPr>
              <a:t>-    +     -   +    </a:t>
            </a:r>
            <a:r>
              <a:rPr lang="en-US" altLang="en-US" sz="1100">
                <a:latin typeface="Arial" charset="0"/>
              </a:rPr>
              <a:t>-    +    -    +                      -   +    -    +    -    +     -   +  </a:t>
            </a:r>
            <a:r>
              <a:rPr lang="en-GB" altLang="en-US" sz="1000" b="1">
                <a:latin typeface="Arial" charset="0"/>
              </a:rPr>
              <a:t>SKI-II</a:t>
            </a:r>
            <a:endParaRPr lang="en-US" altLang="en-US" sz="1000" b="1">
              <a:latin typeface="Arial" charset="0"/>
            </a:endParaRPr>
          </a:p>
        </p:txBody>
      </p:sp>
      <p:cxnSp>
        <p:nvCxnSpPr>
          <p:cNvPr id="176" name="Straight Connector 175"/>
          <p:cNvCxnSpPr/>
          <p:nvPr/>
        </p:nvCxnSpPr>
        <p:spPr>
          <a:xfrm>
            <a:off x="7026275" y="836613"/>
            <a:ext cx="3698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95" name="TextBox 14"/>
          <p:cNvSpPr txBox="1">
            <a:spLocks noChangeArrowheads="1"/>
          </p:cNvSpPr>
          <p:nvPr/>
        </p:nvSpPr>
        <p:spPr bwMode="auto">
          <a:xfrm>
            <a:off x="7102475" y="560388"/>
            <a:ext cx="2682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>
                <a:latin typeface="Arial" charset="0"/>
              </a:rPr>
              <a:t>2</a:t>
            </a:r>
          </a:p>
        </p:txBody>
      </p:sp>
      <p:sp>
        <p:nvSpPr>
          <p:cNvPr id="7196" name="TextBox 15"/>
          <p:cNvSpPr txBox="1">
            <a:spLocks noChangeArrowheads="1"/>
          </p:cNvSpPr>
          <p:nvPr/>
        </p:nvSpPr>
        <p:spPr bwMode="auto">
          <a:xfrm>
            <a:off x="7558088" y="560388"/>
            <a:ext cx="269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>
                <a:latin typeface="Arial" charset="0"/>
              </a:rPr>
              <a:t>4</a:t>
            </a:r>
          </a:p>
        </p:txBody>
      </p:sp>
      <p:sp>
        <p:nvSpPr>
          <p:cNvPr id="7197" name="TextBox 16"/>
          <p:cNvSpPr txBox="1">
            <a:spLocks noChangeArrowheads="1"/>
          </p:cNvSpPr>
          <p:nvPr/>
        </p:nvSpPr>
        <p:spPr bwMode="auto">
          <a:xfrm>
            <a:off x="7999413" y="560388"/>
            <a:ext cx="269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>
                <a:latin typeface="Arial" charset="0"/>
              </a:rPr>
              <a:t>8</a:t>
            </a:r>
          </a:p>
        </p:txBody>
      </p:sp>
      <p:sp>
        <p:nvSpPr>
          <p:cNvPr id="7198" name="TextBox 17"/>
          <p:cNvSpPr txBox="1">
            <a:spLocks noChangeArrowheads="1"/>
          </p:cNvSpPr>
          <p:nvPr/>
        </p:nvSpPr>
        <p:spPr bwMode="auto">
          <a:xfrm>
            <a:off x="8394700" y="549275"/>
            <a:ext cx="3540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>
                <a:latin typeface="Arial" charset="0"/>
              </a:rPr>
              <a:t>24</a:t>
            </a:r>
          </a:p>
        </p:txBody>
      </p:sp>
      <p:cxnSp>
        <p:nvCxnSpPr>
          <p:cNvPr id="181" name="Straight Connector 180"/>
          <p:cNvCxnSpPr/>
          <p:nvPr/>
        </p:nvCxnSpPr>
        <p:spPr>
          <a:xfrm>
            <a:off x="7497763" y="825500"/>
            <a:ext cx="3698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>
            <a:off x="7931150" y="823913"/>
            <a:ext cx="3698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8369300" y="825500"/>
            <a:ext cx="3698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02" name="TextBox 1"/>
          <p:cNvSpPr txBox="1">
            <a:spLocks noChangeArrowheads="1"/>
          </p:cNvSpPr>
          <p:nvPr/>
        </p:nvSpPr>
        <p:spPr bwMode="auto">
          <a:xfrm>
            <a:off x="4267200" y="404813"/>
            <a:ext cx="314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latin typeface="Arial" charset="0"/>
              </a:rPr>
              <a:t>B</a:t>
            </a:r>
          </a:p>
        </p:txBody>
      </p:sp>
      <p:sp>
        <p:nvSpPr>
          <p:cNvPr id="7203" name="TextBox 20"/>
          <p:cNvSpPr txBox="1">
            <a:spLocks noChangeArrowheads="1"/>
          </p:cNvSpPr>
          <p:nvPr/>
        </p:nvSpPr>
        <p:spPr bwMode="auto">
          <a:xfrm>
            <a:off x="1549400" y="1701800"/>
            <a:ext cx="6858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800" b="1">
                <a:latin typeface="Arial" charset="0"/>
              </a:rPr>
              <a:t>IB: β-actin</a:t>
            </a:r>
          </a:p>
        </p:txBody>
      </p:sp>
      <p:grpSp>
        <p:nvGrpSpPr>
          <p:cNvPr id="7204" name="Group 15"/>
          <p:cNvGrpSpPr>
            <a:grpSpLocks/>
          </p:cNvGrpSpPr>
          <p:nvPr/>
        </p:nvGrpSpPr>
        <p:grpSpPr bwMode="auto">
          <a:xfrm>
            <a:off x="107950" y="1058863"/>
            <a:ext cx="1512888" cy="358775"/>
            <a:chOff x="1038740" y="3143216"/>
            <a:chExt cx="1527098" cy="357792"/>
          </a:xfrm>
        </p:grpSpPr>
        <p:pic>
          <p:nvPicPr>
            <p:cNvPr id="7244" name="Picture 7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17" t="34286" r="20134" b="48245"/>
            <a:stretch>
              <a:fillRect/>
            </a:stretch>
          </p:blipFill>
          <p:spPr bwMode="auto">
            <a:xfrm>
              <a:off x="1038740" y="3143216"/>
              <a:ext cx="1527098" cy="357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4" name="Rectangle 83"/>
            <p:cNvSpPr/>
            <p:nvPr/>
          </p:nvSpPr>
          <p:spPr>
            <a:xfrm>
              <a:off x="1043548" y="3143216"/>
              <a:ext cx="1522290" cy="357792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endParaRPr lang="en-US" altLang="en-US" sz="1800" smtClean="0">
                <a:solidFill>
                  <a:srgbClr val="FFFFFF"/>
                </a:solidFill>
                <a:cs typeface="Arial" charset="0"/>
              </a:endParaRPr>
            </a:p>
          </p:txBody>
        </p:sp>
      </p:grpSp>
      <p:grpSp>
        <p:nvGrpSpPr>
          <p:cNvPr id="7205" name="Group 16"/>
          <p:cNvGrpSpPr>
            <a:grpSpLocks/>
          </p:cNvGrpSpPr>
          <p:nvPr/>
        </p:nvGrpSpPr>
        <p:grpSpPr bwMode="auto">
          <a:xfrm>
            <a:off x="107950" y="1533525"/>
            <a:ext cx="1512888" cy="158750"/>
            <a:chOff x="1043608" y="3654801"/>
            <a:chExt cx="1522230" cy="134239"/>
          </a:xfrm>
        </p:grpSpPr>
        <p:pic>
          <p:nvPicPr>
            <p:cNvPr id="7242" name="Picture 16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077" t="67104" r="19066" b="26128"/>
            <a:stretch>
              <a:fillRect/>
            </a:stretch>
          </p:blipFill>
          <p:spPr bwMode="auto">
            <a:xfrm>
              <a:off x="1043608" y="3654801"/>
              <a:ext cx="1522230" cy="134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7" name="Rectangle 86"/>
            <p:cNvSpPr/>
            <p:nvPr/>
          </p:nvSpPr>
          <p:spPr>
            <a:xfrm>
              <a:off x="1043608" y="3654801"/>
              <a:ext cx="1522230" cy="134239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endParaRPr lang="en-US" altLang="en-US" sz="1800" smtClean="0">
                <a:solidFill>
                  <a:srgbClr val="FFFFFF"/>
                </a:solidFill>
                <a:cs typeface="Arial" charset="0"/>
              </a:endParaRPr>
            </a:p>
          </p:txBody>
        </p:sp>
      </p:grpSp>
      <p:cxnSp>
        <p:nvCxnSpPr>
          <p:cNvPr id="88" name="Straight Connector 87"/>
          <p:cNvCxnSpPr/>
          <p:nvPr/>
        </p:nvCxnSpPr>
        <p:spPr>
          <a:xfrm>
            <a:off x="468313" y="660400"/>
            <a:ext cx="10588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07" name="TextBox 38"/>
          <p:cNvSpPr txBox="1">
            <a:spLocks noChangeArrowheads="1"/>
          </p:cNvSpPr>
          <p:nvPr/>
        </p:nvSpPr>
        <p:spPr bwMode="auto">
          <a:xfrm>
            <a:off x="731838" y="428625"/>
            <a:ext cx="47942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900" b="1">
                <a:latin typeface="Arial" charset="0"/>
              </a:rPr>
              <a:t>SKI-II</a:t>
            </a:r>
          </a:p>
        </p:txBody>
      </p:sp>
      <p:pic>
        <p:nvPicPr>
          <p:cNvPr id="7208" name="Picture 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5" t="38364" r="12901" b="53867"/>
          <a:stretch>
            <a:fillRect/>
          </a:stretch>
        </p:blipFill>
        <p:spPr bwMode="auto">
          <a:xfrm>
            <a:off x="117475" y="876300"/>
            <a:ext cx="1512888" cy="15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Rectangle 90"/>
          <p:cNvSpPr/>
          <p:nvPr/>
        </p:nvSpPr>
        <p:spPr bwMode="auto">
          <a:xfrm>
            <a:off x="117475" y="876300"/>
            <a:ext cx="1508125" cy="15716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 smtClean="0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7210" name="Group 2048"/>
          <p:cNvGrpSpPr>
            <a:grpSpLocks/>
          </p:cNvGrpSpPr>
          <p:nvPr/>
        </p:nvGrpSpPr>
        <p:grpSpPr bwMode="auto">
          <a:xfrm>
            <a:off x="117475" y="1743075"/>
            <a:ext cx="1504950" cy="134938"/>
            <a:chOff x="1075736" y="3578892"/>
            <a:chExt cx="1505132" cy="135244"/>
          </a:xfrm>
        </p:grpSpPr>
        <p:pic>
          <p:nvPicPr>
            <p:cNvPr id="7240" name="Picture 8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58" t="47484" r="16920" b="45616"/>
            <a:stretch>
              <a:fillRect/>
            </a:stretch>
          </p:blipFill>
          <p:spPr bwMode="auto">
            <a:xfrm>
              <a:off x="1075736" y="3578892"/>
              <a:ext cx="1500122" cy="135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4" name="Rectangle 93"/>
            <p:cNvSpPr/>
            <p:nvPr/>
          </p:nvSpPr>
          <p:spPr>
            <a:xfrm>
              <a:off x="1075736" y="3578892"/>
              <a:ext cx="1505132" cy="132062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endParaRPr lang="en-US" altLang="en-US" sz="1800" smtClean="0">
                <a:solidFill>
                  <a:srgbClr val="FFFFFF"/>
                </a:solidFill>
                <a:cs typeface="Arial" charset="0"/>
              </a:endParaRPr>
            </a:p>
          </p:txBody>
        </p:sp>
      </p:grpSp>
      <p:sp>
        <p:nvSpPr>
          <p:cNvPr id="7211" name="TextBox 55"/>
          <p:cNvSpPr txBox="1">
            <a:spLocks noChangeArrowheads="1"/>
          </p:cNvSpPr>
          <p:nvPr/>
        </p:nvSpPr>
        <p:spPr bwMode="auto">
          <a:xfrm>
            <a:off x="1547813" y="854075"/>
            <a:ext cx="5556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800" b="1">
                <a:latin typeface="Arial" charset="0"/>
              </a:rPr>
              <a:t>IB: Nrf2</a:t>
            </a:r>
          </a:p>
        </p:txBody>
      </p:sp>
      <p:graphicFrame>
        <p:nvGraphicFramePr>
          <p:cNvPr id="7212" name="Object 2059"/>
          <p:cNvGraphicFramePr>
            <a:graphicFrameLocks noChangeAspect="1"/>
          </p:cNvGraphicFramePr>
          <p:nvPr/>
        </p:nvGraphicFramePr>
        <p:xfrm>
          <a:off x="2335213" y="635000"/>
          <a:ext cx="2176462" cy="154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5" r:id="rId11" imgW="4914720" imgH="3483720" progId="Prism5.Document">
                  <p:embed/>
                </p:oleObj>
              </mc:Choice>
              <mc:Fallback>
                <p:oleObj name="Prism 5" r:id="rId11" imgW="4914720" imgH="348372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5213" y="635000"/>
                        <a:ext cx="2176462" cy="1543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" name="Right Brace 100"/>
          <p:cNvSpPr/>
          <p:nvPr/>
        </p:nvSpPr>
        <p:spPr>
          <a:xfrm>
            <a:off x="1620838" y="1052513"/>
            <a:ext cx="115887" cy="63976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 smtClean="0">
              <a:cs typeface="Arial" charset="0"/>
            </a:endParaRPr>
          </a:p>
        </p:txBody>
      </p:sp>
      <p:sp>
        <p:nvSpPr>
          <p:cNvPr id="7214" name="TextBox 35"/>
          <p:cNvSpPr txBox="1">
            <a:spLocks noChangeArrowheads="1"/>
          </p:cNvSpPr>
          <p:nvPr/>
        </p:nvSpPr>
        <p:spPr bwMode="auto">
          <a:xfrm>
            <a:off x="107950" y="682625"/>
            <a:ext cx="217487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800" b="1">
                <a:latin typeface="Arial" charset="0"/>
              </a:rPr>
              <a:t>0      10     20     30     60    120 Time (min) </a:t>
            </a:r>
          </a:p>
        </p:txBody>
      </p:sp>
      <p:sp>
        <p:nvSpPr>
          <p:cNvPr id="7215" name="TextBox 54"/>
          <p:cNvSpPr txBox="1">
            <a:spLocks noChangeArrowheads="1"/>
          </p:cNvSpPr>
          <p:nvPr/>
        </p:nvSpPr>
        <p:spPr bwMode="auto">
          <a:xfrm>
            <a:off x="1670050" y="1274763"/>
            <a:ext cx="8286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800">
                <a:latin typeface="Arial" charset="0"/>
              </a:rPr>
              <a:t>I</a:t>
            </a:r>
            <a:r>
              <a:rPr lang="en-GB" altLang="en-US" sz="800" b="1">
                <a:latin typeface="Arial" charset="0"/>
              </a:rPr>
              <a:t>B: Keap1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800" b="1">
              <a:latin typeface="Arial" charset="0"/>
            </a:endParaRPr>
          </a:p>
        </p:txBody>
      </p:sp>
      <p:sp>
        <p:nvSpPr>
          <p:cNvPr id="7216" name="Rectangle 78"/>
          <p:cNvSpPr>
            <a:spLocks noChangeArrowheads="1"/>
          </p:cNvSpPr>
          <p:nvPr/>
        </p:nvSpPr>
        <p:spPr bwMode="auto">
          <a:xfrm rot="-5400000">
            <a:off x="1743869" y="1150144"/>
            <a:ext cx="125571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 b="1">
                <a:solidFill>
                  <a:srgbClr val="000000"/>
                </a:solidFill>
                <a:latin typeface="Arial" charset="0"/>
              </a:rPr>
              <a:t>Keap1 vs </a:t>
            </a:r>
            <a:r>
              <a:rPr lang="el-GR" altLang="en-US" sz="1000" b="1">
                <a:solidFill>
                  <a:srgbClr val="000000"/>
                </a:solidFill>
                <a:latin typeface="Arial" charset="0"/>
              </a:rPr>
              <a:t>β</a:t>
            </a:r>
            <a:r>
              <a:rPr lang="en-GB" altLang="en-US" sz="1000" b="1">
                <a:solidFill>
                  <a:srgbClr val="000000"/>
                </a:solidFill>
                <a:latin typeface="Arial" charset="0"/>
              </a:rPr>
              <a:t>-actin</a:t>
            </a:r>
            <a:endParaRPr lang="en-GB" altLang="en-US" sz="1000">
              <a:latin typeface="Arial" charset="0"/>
            </a:endParaRPr>
          </a:p>
        </p:txBody>
      </p:sp>
      <p:sp>
        <p:nvSpPr>
          <p:cNvPr id="7217" name="Rectangle 80"/>
          <p:cNvSpPr>
            <a:spLocks noChangeArrowheads="1"/>
          </p:cNvSpPr>
          <p:nvPr/>
        </p:nvSpPr>
        <p:spPr bwMode="auto">
          <a:xfrm>
            <a:off x="2838450" y="463550"/>
            <a:ext cx="9667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900" b="1">
                <a:solidFill>
                  <a:srgbClr val="000000"/>
                </a:solidFill>
                <a:latin typeface="Arial" charset="0"/>
              </a:rPr>
              <a:t>Keap1 69 kDa </a:t>
            </a:r>
            <a:endParaRPr lang="en-GB" altLang="en-US" sz="900">
              <a:latin typeface="Arial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2730500" y="522288"/>
            <a:ext cx="107950" cy="1158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 smtClean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219" name="Rectangle 82"/>
          <p:cNvSpPr>
            <a:spLocks noChangeArrowheads="1"/>
          </p:cNvSpPr>
          <p:nvPr/>
        </p:nvSpPr>
        <p:spPr bwMode="auto">
          <a:xfrm>
            <a:off x="2841625" y="666750"/>
            <a:ext cx="10318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900" b="1">
                <a:solidFill>
                  <a:srgbClr val="000000"/>
                </a:solidFill>
                <a:latin typeface="Arial" charset="0"/>
              </a:rPr>
              <a:t>Keap1 140 kDa </a:t>
            </a:r>
            <a:endParaRPr lang="en-GB" altLang="en-US" sz="900">
              <a:latin typeface="Arial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2730500" y="709613"/>
            <a:ext cx="107950" cy="1158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 smtClean="0">
              <a:solidFill>
                <a:srgbClr val="FFFFFF"/>
              </a:solidFill>
              <a:cs typeface="Arial" charset="0"/>
            </a:endParaRPr>
          </a:p>
        </p:txBody>
      </p:sp>
      <p:graphicFrame>
        <p:nvGraphicFramePr>
          <p:cNvPr id="7221" name="Object 50"/>
          <p:cNvGraphicFramePr>
            <a:graphicFrameLocks noChangeAspect="1"/>
          </p:cNvGraphicFramePr>
          <p:nvPr/>
        </p:nvGraphicFramePr>
        <p:xfrm>
          <a:off x="-36513" y="2616200"/>
          <a:ext cx="1508126" cy="170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ism 5" r:id="rId13" imgW="2816280" imgH="3183480" progId="Prism5.Document">
                  <p:embed/>
                </p:oleObj>
              </mc:Choice>
              <mc:Fallback>
                <p:oleObj name="Prism 5" r:id="rId13" imgW="2816280" imgH="318348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6513" y="2616200"/>
                        <a:ext cx="1508126" cy="1706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2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1647869"/>
              </p:ext>
            </p:extLst>
          </p:nvPr>
        </p:nvGraphicFramePr>
        <p:xfrm>
          <a:off x="1892879" y="2555875"/>
          <a:ext cx="1608138" cy="177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Prism 5" r:id="rId15" imgW="2926080" imgH="3234240" progId="Prism5.Document">
                  <p:embed/>
                </p:oleObj>
              </mc:Choice>
              <mc:Fallback>
                <p:oleObj name="Prism 5" r:id="rId15" imgW="2926080" imgH="323424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2879" y="2555875"/>
                        <a:ext cx="1608138" cy="1779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223" name="Picture 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69" t="43359" r="16582" b="49730"/>
          <a:stretch>
            <a:fillRect/>
          </a:stretch>
        </p:blipFill>
        <p:spPr bwMode="auto">
          <a:xfrm>
            <a:off x="874137" y="5047977"/>
            <a:ext cx="1535112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24" name="Picture 6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53" t="27708" r="16112" b="41093"/>
          <a:stretch>
            <a:fillRect/>
          </a:stretch>
        </p:blipFill>
        <p:spPr bwMode="auto">
          <a:xfrm>
            <a:off x="874137" y="5233715"/>
            <a:ext cx="153511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25" name="Picture 10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88" t="46242" r="17445" b="47954"/>
          <a:stretch>
            <a:fillRect/>
          </a:stretch>
        </p:blipFill>
        <p:spPr bwMode="auto">
          <a:xfrm>
            <a:off x="878899" y="5992540"/>
            <a:ext cx="1531938" cy="11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26" name="TextBox 35"/>
          <p:cNvSpPr txBox="1">
            <a:spLocks noChangeArrowheads="1"/>
          </p:cNvSpPr>
          <p:nvPr/>
        </p:nvSpPr>
        <p:spPr bwMode="auto">
          <a:xfrm>
            <a:off x="621724" y="4678090"/>
            <a:ext cx="24225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 b="1">
                <a:latin typeface="Arial" charset="0"/>
              </a:rPr>
              <a:t>       -      -      -      +     +    +    SKI-II</a:t>
            </a:r>
          </a:p>
        </p:txBody>
      </p:sp>
      <p:sp>
        <p:nvSpPr>
          <p:cNvPr id="7227" name="TextBox 35"/>
          <p:cNvSpPr txBox="1">
            <a:spLocks noChangeArrowheads="1"/>
          </p:cNvSpPr>
          <p:nvPr/>
        </p:nvSpPr>
        <p:spPr bwMode="auto">
          <a:xfrm>
            <a:off x="621724" y="4822552"/>
            <a:ext cx="24717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 b="1">
                <a:latin typeface="Arial" charset="0"/>
              </a:rPr>
              <a:t>       -     5     10     -     5    10   GSH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 b="1">
                <a:latin typeface="Arial" charset="0"/>
              </a:rPr>
              <a:t>                                                  (µM)</a:t>
            </a:r>
          </a:p>
        </p:txBody>
      </p:sp>
      <p:sp>
        <p:nvSpPr>
          <p:cNvPr id="7228" name="TextBox 19"/>
          <p:cNvSpPr txBox="1">
            <a:spLocks noChangeArrowheads="1"/>
          </p:cNvSpPr>
          <p:nvPr/>
        </p:nvSpPr>
        <p:spPr bwMode="auto">
          <a:xfrm>
            <a:off x="267712" y="4995590"/>
            <a:ext cx="6540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 b="1">
                <a:latin typeface="Arial" charset="0"/>
              </a:rPr>
              <a:t>IB: Nrf2</a:t>
            </a:r>
          </a:p>
        </p:txBody>
      </p:sp>
      <p:sp>
        <p:nvSpPr>
          <p:cNvPr id="7229" name="TextBox 18"/>
          <p:cNvSpPr txBox="1">
            <a:spLocks noChangeArrowheads="1"/>
          </p:cNvSpPr>
          <p:nvPr/>
        </p:nvSpPr>
        <p:spPr bwMode="auto">
          <a:xfrm>
            <a:off x="267712" y="5708377"/>
            <a:ext cx="5953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>
                <a:latin typeface="Arial" charset="0"/>
              </a:rPr>
              <a:t>69 kDa</a:t>
            </a:r>
          </a:p>
        </p:txBody>
      </p:sp>
      <p:sp>
        <p:nvSpPr>
          <p:cNvPr id="7230" name="TextBox 19"/>
          <p:cNvSpPr txBox="1">
            <a:spLocks noChangeArrowheads="1"/>
          </p:cNvSpPr>
          <p:nvPr/>
        </p:nvSpPr>
        <p:spPr bwMode="auto">
          <a:xfrm>
            <a:off x="255012" y="5206727"/>
            <a:ext cx="660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>
                <a:latin typeface="Arial" charset="0"/>
              </a:rPr>
              <a:t>140 kDa</a:t>
            </a:r>
          </a:p>
        </p:txBody>
      </p:sp>
      <p:sp>
        <p:nvSpPr>
          <p:cNvPr id="7231" name="TextBox 20"/>
          <p:cNvSpPr txBox="1">
            <a:spLocks noChangeArrowheads="1"/>
          </p:cNvSpPr>
          <p:nvPr/>
        </p:nvSpPr>
        <p:spPr bwMode="auto">
          <a:xfrm>
            <a:off x="140712" y="5922690"/>
            <a:ext cx="819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 b="1">
                <a:latin typeface="Arial" charset="0"/>
              </a:rPr>
              <a:t>IB:</a:t>
            </a:r>
            <a:r>
              <a:rPr lang="el-GR" altLang="en-US" sz="1000" b="1">
                <a:latin typeface="Arial" charset="0"/>
              </a:rPr>
              <a:t>β</a:t>
            </a:r>
            <a:r>
              <a:rPr lang="en-GB" altLang="en-US" sz="1000" b="1">
                <a:latin typeface="Arial" charset="0"/>
              </a:rPr>
              <a:t>-actin</a:t>
            </a:r>
          </a:p>
        </p:txBody>
      </p:sp>
      <p:sp>
        <p:nvSpPr>
          <p:cNvPr id="7232" name="TextBox 19"/>
          <p:cNvSpPr txBox="1">
            <a:spLocks noChangeArrowheads="1"/>
          </p:cNvSpPr>
          <p:nvPr/>
        </p:nvSpPr>
        <p:spPr bwMode="auto">
          <a:xfrm>
            <a:off x="140712" y="5454377"/>
            <a:ext cx="8255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 b="1">
                <a:latin typeface="Arial" charset="0"/>
              </a:rPr>
              <a:t>IB: Keap1</a:t>
            </a:r>
          </a:p>
        </p:txBody>
      </p:sp>
      <p:sp>
        <p:nvSpPr>
          <p:cNvPr id="7233" name="TextBox 1"/>
          <p:cNvSpPr txBox="1">
            <a:spLocks noChangeArrowheads="1"/>
          </p:cNvSpPr>
          <p:nvPr/>
        </p:nvSpPr>
        <p:spPr bwMode="auto">
          <a:xfrm>
            <a:off x="-36513" y="2392363"/>
            <a:ext cx="314326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latin typeface="Arial" charset="0"/>
              </a:rPr>
              <a:t>C</a:t>
            </a:r>
          </a:p>
        </p:txBody>
      </p:sp>
      <p:sp>
        <p:nvSpPr>
          <p:cNvPr id="7234" name="TextBox 1"/>
          <p:cNvSpPr txBox="1">
            <a:spLocks noChangeArrowheads="1"/>
          </p:cNvSpPr>
          <p:nvPr/>
        </p:nvSpPr>
        <p:spPr bwMode="auto">
          <a:xfrm>
            <a:off x="2119263" y="2401888"/>
            <a:ext cx="314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latin typeface="Arial" charset="0"/>
              </a:rPr>
              <a:t>D</a:t>
            </a:r>
          </a:p>
        </p:txBody>
      </p:sp>
      <p:sp>
        <p:nvSpPr>
          <p:cNvPr id="7235" name="TextBox 1"/>
          <p:cNvSpPr txBox="1">
            <a:spLocks noChangeArrowheads="1"/>
          </p:cNvSpPr>
          <p:nvPr/>
        </p:nvSpPr>
        <p:spPr bwMode="auto">
          <a:xfrm>
            <a:off x="380424" y="4532040"/>
            <a:ext cx="304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 smtClean="0">
                <a:latin typeface="Arial" charset="0"/>
              </a:rPr>
              <a:t>F</a:t>
            </a:r>
            <a:endParaRPr lang="en-GB" altLang="en-US" sz="1400" b="1" dirty="0">
              <a:latin typeface="Arial" charset="0"/>
            </a:endParaRPr>
          </a:p>
        </p:txBody>
      </p:sp>
      <p:graphicFrame>
        <p:nvGraphicFramePr>
          <p:cNvPr id="723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2934067"/>
              </p:ext>
            </p:extLst>
          </p:nvPr>
        </p:nvGraphicFramePr>
        <p:xfrm>
          <a:off x="2710874" y="4832077"/>
          <a:ext cx="1911350" cy="1443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Prism 5" r:id="rId20" imgW="3598200" imgH="2715840" progId="Prism5.Document">
                  <p:embed/>
                </p:oleObj>
              </mc:Choice>
              <mc:Fallback>
                <p:oleObj name="Prism 5" r:id="rId20" imgW="3598200" imgH="271584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0874" y="4832077"/>
                        <a:ext cx="1911350" cy="1443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3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6565927"/>
              </p:ext>
            </p:extLst>
          </p:nvPr>
        </p:nvGraphicFramePr>
        <p:xfrm>
          <a:off x="4409499" y="4797152"/>
          <a:ext cx="1924050" cy="149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Prism 5" r:id="rId22" imgW="3474720" imgH="2697480" progId="Prism5.Document">
                  <p:embed/>
                </p:oleObj>
              </mc:Choice>
              <mc:Fallback>
                <p:oleObj name="Prism 5" r:id="rId22" imgW="3474720" imgH="269748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9499" y="4797152"/>
                        <a:ext cx="1924050" cy="1493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38" name="TextBox 1"/>
          <p:cNvSpPr txBox="1">
            <a:spLocks noChangeArrowheads="1"/>
          </p:cNvSpPr>
          <p:nvPr/>
        </p:nvSpPr>
        <p:spPr bwMode="auto">
          <a:xfrm>
            <a:off x="2995037" y="4532040"/>
            <a:ext cx="32412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 smtClean="0">
                <a:latin typeface="Arial" charset="0"/>
              </a:rPr>
              <a:t>G</a:t>
            </a:r>
            <a:endParaRPr lang="en-GB" altLang="en-US" sz="1400" b="1" dirty="0">
              <a:latin typeface="Arial" charset="0"/>
            </a:endParaRPr>
          </a:p>
        </p:txBody>
      </p:sp>
      <p:sp>
        <p:nvSpPr>
          <p:cNvPr id="7239" name="TextBox 1"/>
          <p:cNvSpPr txBox="1">
            <a:spLocks noChangeArrowheads="1"/>
          </p:cNvSpPr>
          <p:nvPr/>
        </p:nvSpPr>
        <p:spPr bwMode="auto">
          <a:xfrm>
            <a:off x="4604762" y="4520927"/>
            <a:ext cx="323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 smtClean="0">
                <a:latin typeface="Arial" charset="0"/>
              </a:rPr>
              <a:t>H</a:t>
            </a:r>
            <a:endParaRPr lang="en-GB" altLang="en-US" sz="1400" b="1" dirty="0">
              <a:latin typeface="Arial" charset="0"/>
            </a:endParaRPr>
          </a:p>
        </p:txBody>
      </p:sp>
      <p:sp>
        <p:nvSpPr>
          <p:cNvPr id="78" name="TextBox 1"/>
          <p:cNvSpPr txBox="1">
            <a:spLocks noChangeArrowheads="1"/>
          </p:cNvSpPr>
          <p:nvPr/>
        </p:nvSpPr>
        <p:spPr bwMode="auto">
          <a:xfrm>
            <a:off x="3753619" y="2400945"/>
            <a:ext cx="314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 smtClean="0">
                <a:latin typeface="Arial" charset="0"/>
              </a:rPr>
              <a:t>E</a:t>
            </a:r>
            <a:endParaRPr lang="en-GB" altLang="en-US" sz="1400" b="1" dirty="0"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2166843"/>
              </p:ext>
            </p:extLst>
          </p:nvPr>
        </p:nvGraphicFramePr>
        <p:xfrm>
          <a:off x="3851275" y="2717800"/>
          <a:ext cx="1830388" cy="145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Prism 5" r:id="rId24" imgW="3300840" imgH="2624400" progId="Prism5.Document">
                  <p:embed/>
                </p:oleObj>
              </mc:Choice>
              <mc:Fallback>
                <p:oleObj name="Prism 5" r:id="rId24" imgW="3300840" imgH="262440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2717800"/>
                        <a:ext cx="1830388" cy="1454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461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</Words>
  <Application>Microsoft Office PowerPoint</Application>
  <PresentationFormat>On-screen Show (4:3)</PresentationFormat>
  <Paragraphs>41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5</vt:lpstr>
      <vt:lpstr>PowerPoint Presentation</vt:lpstr>
    </vt:vector>
  </TitlesOfParts>
  <Company>Imperial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Mercado, Nicolas</dc:creator>
  <cp:lastModifiedBy>Mercado, Nicolas</cp:lastModifiedBy>
  <cp:revision>1</cp:revision>
  <dcterms:created xsi:type="dcterms:W3CDTF">2014-01-14T08:52:20Z</dcterms:created>
  <dcterms:modified xsi:type="dcterms:W3CDTF">2014-01-14T08:53:05Z</dcterms:modified>
</cp:coreProperties>
</file>