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Default Extension="emf" ContentType="image/x-emf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4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extLst>
    <p:ext uri="{E76CE94A-603C-4142-B9EB-6D1370010A27}">
      <p14:discardImageEditData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0"/>
    </p:ext>
    <p:ext uri="{D31A062A-798A-4329-ABDD-BBA856620510}">
      <p14:defaultImageDpi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480" y="6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695BE-9912-9648-9AF1-4FD110DB2B92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E98883-7E1C-2345-B292-845618CA11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333001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2C2A3-7460-DE4B-BE24-41C161F761B0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7EC16E-B885-FE40-809F-EC913BE17711}" type="datetimeFigureOut">
              <a:rPr lang="en-US" smtClean="0"/>
              <a:pPr/>
              <a:t>9/11/13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E539D7-EEB7-2647-BD89-EB289ECF761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Relationship Id="rId8" Type="http://schemas.openxmlformats.org/officeDocument/2006/relationships/image" Target="../media/image10.png"/><Relationship Id="rId9" Type="http://schemas.openxmlformats.org/officeDocument/2006/relationships/image" Target="../media/image11.png"/><Relationship Id="rId10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image" Target="../media/image15.jpeg"/><Relationship Id="rId5" Type="http://schemas.openxmlformats.org/officeDocument/2006/relationships/image" Target="../media/image16.jpeg"/><Relationship Id="rId6" Type="http://schemas.openxmlformats.org/officeDocument/2006/relationships/image" Target="../media/image17.jpeg"/><Relationship Id="rId7" Type="http://schemas.openxmlformats.org/officeDocument/2006/relationships/image" Target="../media/image18.jpeg"/><Relationship Id="rId8" Type="http://schemas.openxmlformats.org/officeDocument/2006/relationships/image" Target="../media/image19.jpeg"/><Relationship Id="rId9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image" Target="../media/image27.png"/><Relationship Id="rId20" Type="http://schemas.openxmlformats.org/officeDocument/2006/relationships/image" Target="../media/image38.png"/><Relationship Id="rId21" Type="http://schemas.openxmlformats.org/officeDocument/2006/relationships/image" Target="../media/image39.png"/><Relationship Id="rId22" Type="http://schemas.openxmlformats.org/officeDocument/2006/relationships/image" Target="../media/image40.png"/><Relationship Id="rId10" Type="http://schemas.openxmlformats.org/officeDocument/2006/relationships/image" Target="../media/image28.png"/><Relationship Id="rId11" Type="http://schemas.openxmlformats.org/officeDocument/2006/relationships/image" Target="../media/image29.png"/><Relationship Id="rId12" Type="http://schemas.openxmlformats.org/officeDocument/2006/relationships/image" Target="../media/image30.png"/><Relationship Id="rId13" Type="http://schemas.openxmlformats.org/officeDocument/2006/relationships/image" Target="../media/image31.png"/><Relationship Id="rId14" Type="http://schemas.openxmlformats.org/officeDocument/2006/relationships/image" Target="../media/image32.png"/><Relationship Id="rId15" Type="http://schemas.openxmlformats.org/officeDocument/2006/relationships/image" Target="../media/image33.png"/><Relationship Id="rId16" Type="http://schemas.openxmlformats.org/officeDocument/2006/relationships/image" Target="../media/image34.png"/><Relationship Id="rId17" Type="http://schemas.openxmlformats.org/officeDocument/2006/relationships/image" Target="../media/image35.png"/><Relationship Id="rId18" Type="http://schemas.openxmlformats.org/officeDocument/2006/relationships/image" Target="../media/image36.png"/><Relationship Id="rId19" Type="http://schemas.openxmlformats.org/officeDocument/2006/relationships/image" Target="../media/image37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8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1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2.em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3.emf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83491" y="238145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Figure 1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491" y="2728483"/>
            <a:ext cx="588498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Characterization of the</a:t>
            </a:r>
            <a:r>
              <a:rPr lang="en-US" sz="1200" b="1" dirty="0" smtClean="0">
                <a:latin typeface="Times New Roman"/>
                <a:cs typeface="Times New Roman"/>
              </a:rPr>
              <a:t> anti</a:t>
            </a:r>
            <a:r>
              <a:rPr lang="en-US" sz="1200" b="1" dirty="0" smtClean="0">
                <a:latin typeface="Times New Roman"/>
                <a:cs typeface="Times New Roman"/>
              </a:rPr>
              <a:t>-OX40 </a:t>
            </a:r>
            <a:r>
              <a:rPr lang="en-US" sz="1200" b="1" dirty="0" err="1" smtClean="0">
                <a:latin typeface="Times New Roman"/>
                <a:cs typeface="Times New Roman"/>
              </a:rPr>
              <a:t>mAb</a:t>
            </a:r>
            <a:r>
              <a:rPr lang="en-US" sz="1200" b="1" dirty="0" smtClean="0">
                <a:latin typeface="Times New Roman"/>
                <a:cs typeface="Times New Roman"/>
              </a:rPr>
              <a:t> (9B12). </a:t>
            </a:r>
            <a:r>
              <a:rPr lang="en-US" sz="1200" dirty="0" smtClean="0">
                <a:latin typeface="Times New Roman"/>
                <a:cs typeface="Times New Roman"/>
              </a:rPr>
              <a:t>(</a:t>
            </a:r>
            <a:r>
              <a:rPr lang="en-US" sz="1200" b="1" dirty="0" smtClean="0">
                <a:latin typeface="Times New Roman"/>
                <a:cs typeface="Times New Roman"/>
              </a:rPr>
              <a:t>A</a:t>
            </a:r>
            <a:r>
              <a:rPr lang="en-US" sz="1200" dirty="0" smtClean="0">
                <a:latin typeface="Times New Roman"/>
                <a:cs typeface="Times New Roman"/>
              </a:rPr>
              <a:t>) Co-stimulatory potency of the 9B12 </a:t>
            </a:r>
            <a:r>
              <a:rPr lang="en-US" sz="1200" dirty="0" err="1" smtClean="0">
                <a:latin typeface="Times New Roman"/>
                <a:cs typeface="Times New Roman"/>
              </a:rPr>
              <a:t>mAb</a:t>
            </a:r>
            <a:r>
              <a:rPr lang="en-US" sz="1200" dirty="0" smtClean="0">
                <a:latin typeface="Times New Roman"/>
                <a:cs typeface="Times New Roman"/>
              </a:rPr>
              <a:t> as measured in vitro on CD4+ T cells.  PHA-activated human CD4+ T cells were were exposed to sub-threshold amounts of anti-CD3 making proliferation dependent on added anti-OX40 (9B12) co-stimulation.  Anti-CD3 and 9B12 were plate-bound. Proliferation was detected by incorporation of  [</a:t>
            </a:r>
            <a:r>
              <a:rPr lang="en-US" sz="1200" baseline="30000" dirty="0" smtClean="0">
                <a:latin typeface="Times New Roman"/>
                <a:cs typeface="Times New Roman"/>
              </a:rPr>
              <a:t>3</a:t>
            </a:r>
            <a:r>
              <a:rPr lang="en-US" sz="1200" dirty="0" smtClean="0">
                <a:latin typeface="Times New Roman"/>
                <a:cs typeface="Times New Roman"/>
              </a:rPr>
              <a:t>H]Tthymidine on day 3.  (</a:t>
            </a:r>
            <a:r>
              <a:rPr lang="en-US" sz="1200" b="1" dirty="0" smtClean="0">
                <a:latin typeface="Times New Roman"/>
                <a:cs typeface="Times New Roman"/>
              </a:rPr>
              <a:t>B</a:t>
            </a:r>
            <a:r>
              <a:rPr lang="en-US" sz="1200" dirty="0" smtClean="0">
                <a:latin typeface="Times New Roman"/>
                <a:cs typeface="Times New Roman"/>
              </a:rPr>
              <a:t>) Binding affinity of 9B12, as measured by an ELISA. Plates were coated with goat anti-human </a:t>
            </a:r>
            <a:r>
              <a:rPr lang="en-US" sz="1200" dirty="0" err="1" smtClean="0">
                <a:latin typeface="Times New Roman"/>
                <a:cs typeface="Times New Roman"/>
              </a:rPr>
              <a:t>IgG</a:t>
            </a:r>
            <a:r>
              <a:rPr lang="en-US" sz="1200" dirty="0" smtClean="0">
                <a:latin typeface="Times New Roman"/>
                <a:cs typeface="Times New Roman"/>
              </a:rPr>
              <a:t> antibody to capture hOX40:hIg fusion protein.  Serial dilutions of 9B12 were applied and detected with HRP-conjugated sheep anti mouse secondary antibody. </a:t>
            </a:r>
          </a:p>
        </p:txBody>
      </p:sp>
      <p:pic>
        <p:nvPicPr>
          <p:cNvPr id="7" name="Picture 6" descr="1 - Figure 1 Supp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7220" y="542572"/>
            <a:ext cx="6096000" cy="22120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69900" y="393700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</a:t>
            </a:r>
            <a:r>
              <a:rPr lang="en-US" sz="1600" b="1" smtClean="0">
                <a:latin typeface="Arial"/>
                <a:cs typeface="Arial"/>
              </a:rPr>
              <a:t>Figure 2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>
            <a:spLocks/>
          </p:cNvSpPr>
          <p:nvPr/>
        </p:nvSpPr>
        <p:spPr>
          <a:xfrm>
            <a:off x="234954" y="3307183"/>
            <a:ext cx="349577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 smtClean="0">
                <a:latin typeface="Times New Roman"/>
                <a:cs typeface="Times New Roman"/>
              </a:rPr>
              <a:t>Total peripheral lymphocyte counts. </a:t>
            </a:r>
            <a:r>
              <a:rPr lang="en-US" sz="1200" dirty="0" smtClean="0">
                <a:latin typeface="Times New Roman"/>
                <a:cs typeface="Times New Roman"/>
              </a:rPr>
              <a:t>Absolute</a:t>
            </a:r>
            <a:r>
              <a:rPr lang="en-US" sz="1200" dirty="0" smtClean="0">
                <a:latin typeface="Times New Roman"/>
                <a:cs typeface="Times New Roman"/>
              </a:rPr>
              <a:t> lymphocyte </a:t>
            </a:r>
            <a:r>
              <a:rPr lang="en-US" sz="1200" dirty="0" smtClean="0">
                <a:latin typeface="Times New Roman"/>
                <a:cs typeface="Times New Roman"/>
              </a:rPr>
              <a:t>c</a:t>
            </a:r>
            <a:r>
              <a:rPr lang="en-US" sz="1200" dirty="0" smtClean="0">
                <a:latin typeface="Times New Roman"/>
                <a:cs typeface="Times New Roman"/>
              </a:rPr>
              <a:t>ount </a:t>
            </a:r>
            <a:r>
              <a:rPr lang="en-US" sz="1200" dirty="0" smtClean="0">
                <a:latin typeface="Times New Roman"/>
                <a:cs typeface="Times New Roman"/>
              </a:rPr>
              <a:t>was determined for all patients. Results are represented as mean values for each cohort.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6" name="Picture 5" descr="1 - Lymphocyte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317501" y="965200"/>
            <a:ext cx="3311495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546161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58040" y="317526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</a:t>
            </a:r>
            <a:r>
              <a:rPr lang="en-US" sz="1600" b="1" smtClean="0">
                <a:latin typeface="Arial"/>
                <a:cs typeface="Arial"/>
              </a:rPr>
              <a:t>Figure 3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6801" y="3061851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Pharmacokinetics of CD134 (anti-OX40) </a:t>
            </a:r>
            <a:r>
              <a:rPr lang="en-US" sz="1200" b="1" dirty="0" err="1">
                <a:latin typeface="Times New Roman"/>
                <a:cs typeface="Times New Roman"/>
              </a:rPr>
              <a:t>mAb</a:t>
            </a:r>
            <a:r>
              <a:rPr lang="en-US" sz="1200" b="1" dirty="0">
                <a:latin typeface="Times New Roman"/>
                <a:cs typeface="Times New Roman"/>
              </a:rPr>
              <a:t> in patients.  </a:t>
            </a:r>
            <a:r>
              <a:rPr lang="en-US" sz="1200" dirty="0">
                <a:latin typeface="Times New Roman"/>
                <a:cs typeface="Times New Roman"/>
              </a:rPr>
              <a:t>Patients were infused with anti-OX40 </a:t>
            </a:r>
            <a:r>
              <a:rPr lang="en-US" sz="1200" dirty="0" err="1" smtClean="0">
                <a:latin typeface="Times New Roman"/>
                <a:cs typeface="Times New Roman"/>
              </a:rPr>
              <a:t>mAb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on days 1, 3 and 5.  Blood samples were taken before (pre), and 2, 6 and 24 hours after the day 1 dose and before (D5-pre), 2 and 6 hours after the day 5 dose. The last sample was obtained on day 8.  Each point represents the mean value for the ten patients at that time point.  The concentration of CD134 </a:t>
            </a:r>
            <a:r>
              <a:rPr lang="en-US" sz="1200" dirty="0" err="1" smtClean="0">
                <a:latin typeface="Times New Roman"/>
                <a:cs typeface="Times New Roman"/>
              </a:rPr>
              <a:t>mAb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dirty="0">
                <a:latin typeface="Times New Roman"/>
                <a:cs typeface="Times New Roman"/>
              </a:rPr>
              <a:t>was determined by ELISA as described in </a:t>
            </a:r>
            <a:r>
              <a:rPr lang="en-US" sz="1200" dirty="0" smtClean="0">
                <a:latin typeface="Times New Roman"/>
                <a:cs typeface="Times New Roman"/>
              </a:rPr>
              <a:t>Methods.</a:t>
            </a:r>
          </a:p>
          <a:p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8" name="Picture 7" descr="1 - Layout 4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469900" y="1159944"/>
            <a:ext cx="7315200" cy="1857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480391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714889" y="336522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Helvetica"/>
                <a:cs typeface="Helvetica"/>
              </a:rPr>
              <a:t>Supplemental Figure 4 </a:t>
            </a:r>
            <a:endParaRPr lang="en-US" sz="1600" b="1" dirty="0">
              <a:latin typeface="Helvetica"/>
              <a:cs typeface="Helvetica"/>
            </a:endParaRPr>
          </a:p>
        </p:txBody>
      </p:sp>
      <p:grpSp>
        <p:nvGrpSpPr>
          <p:cNvPr id="72" name="Group 71"/>
          <p:cNvGrpSpPr/>
          <p:nvPr/>
        </p:nvGrpSpPr>
        <p:grpSpPr>
          <a:xfrm>
            <a:off x="503307" y="1120129"/>
            <a:ext cx="2022490" cy="2531650"/>
            <a:chOff x="503307" y="1120129"/>
            <a:chExt cx="2022490" cy="2531650"/>
          </a:xfrm>
        </p:grpSpPr>
        <p:sp>
          <p:nvSpPr>
            <p:cNvPr id="18" name="TextBox 17"/>
            <p:cNvSpPr txBox="1"/>
            <p:nvPr/>
          </p:nvSpPr>
          <p:spPr>
            <a:xfrm>
              <a:off x="955036" y="3405558"/>
              <a:ext cx="4412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CD4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518411" y="2913458"/>
              <a:ext cx="55300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FITC</a:t>
              </a: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3307" y="1711659"/>
              <a:ext cx="566515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Day 0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06064" y="2561368"/>
              <a:ext cx="566928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Day 5</a:t>
              </a:r>
              <a:endParaRPr lang="en-US" sz="1000" b="1" dirty="0">
                <a:latin typeface="Arial"/>
                <a:cs typeface="Arial"/>
              </a:endParaRPr>
            </a:p>
          </p:txBody>
        </p:sp>
        <p:grpSp>
          <p:nvGrpSpPr>
            <p:cNvPr id="58" name="Group 57"/>
            <p:cNvGrpSpPr/>
            <p:nvPr/>
          </p:nvGrpSpPr>
          <p:grpSpPr>
            <a:xfrm>
              <a:off x="990601" y="1508220"/>
              <a:ext cx="731520" cy="888936"/>
              <a:chOff x="990601" y="1524000"/>
              <a:chExt cx="731520" cy="888936"/>
            </a:xfrm>
          </p:grpSpPr>
          <p:pic>
            <p:nvPicPr>
              <p:cNvPr id="12" name="Picture 11" descr="PPT3AE.png"/>
              <p:cNvPicPr>
                <a:picLocks noChangeAspect="1"/>
              </p:cNvPicPr>
              <p:nvPr/>
            </p:nvPicPr>
            <p:blipFill>
              <a:blip r:embed="rId2" cstate="print"/>
              <a:stretch>
                <a:fillRect/>
              </a:stretch>
            </p:blipFill>
            <p:spPr>
              <a:xfrm>
                <a:off x="990601" y="1524000"/>
                <a:ext cx="731520" cy="888936"/>
              </a:xfrm>
              <a:prstGeom prst="rect">
                <a:avLst/>
              </a:prstGeom>
            </p:spPr>
          </p:pic>
          <p:sp>
            <p:nvSpPr>
              <p:cNvPr id="22" name="TextBox 21"/>
              <p:cNvSpPr txBox="1">
                <a:spLocks/>
              </p:cNvSpPr>
              <p:nvPr/>
            </p:nvSpPr>
            <p:spPr>
              <a:xfrm>
                <a:off x="1249933" y="1615062"/>
                <a:ext cx="41155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0%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  <p:sp>
          <p:nvSpPr>
            <p:cNvPr id="23" name="TextBox 22"/>
            <p:cNvSpPr txBox="1">
              <a:spLocks/>
            </p:cNvSpPr>
            <p:nvPr/>
          </p:nvSpPr>
          <p:spPr>
            <a:xfrm>
              <a:off x="901741" y="1120129"/>
              <a:ext cx="886967" cy="4133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FITC Anti-mouse </a:t>
              </a:r>
              <a:r>
                <a:rPr lang="en-US" sz="1000" b="1" dirty="0" err="1" smtClean="0">
                  <a:latin typeface="Arial"/>
                  <a:cs typeface="Arial"/>
                </a:rPr>
                <a:t>IgG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>
              <a:spLocks/>
            </p:cNvSpPr>
            <p:nvPr/>
          </p:nvSpPr>
          <p:spPr>
            <a:xfrm>
              <a:off x="1702837" y="1128596"/>
              <a:ext cx="82296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FITC Anti-rat </a:t>
              </a:r>
              <a:r>
                <a:rPr lang="en-US" sz="1000" b="1" dirty="0" err="1" smtClean="0">
                  <a:latin typeface="Arial"/>
                  <a:cs typeface="Arial"/>
                </a:rPr>
                <a:t>IgG</a:t>
              </a:r>
              <a:r>
                <a:rPr lang="en-US" sz="1000" b="1" dirty="0" smtClean="0">
                  <a:latin typeface="Arial"/>
                  <a:cs typeface="Arial"/>
                </a:rPr>
                <a:t> </a:t>
              </a:r>
            </a:p>
          </p:txBody>
        </p:sp>
        <p:grpSp>
          <p:nvGrpSpPr>
            <p:cNvPr id="57" name="Group 56"/>
            <p:cNvGrpSpPr/>
            <p:nvPr/>
          </p:nvGrpSpPr>
          <p:grpSpPr>
            <a:xfrm>
              <a:off x="1698120" y="1508220"/>
              <a:ext cx="774739" cy="894598"/>
              <a:chOff x="2514600" y="1524000"/>
              <a:chExt cx="774739" cy="894598"/>
            </a:xfrm>
          </p:grpSpPr>
          <p:pic>
            <p:nvPicPr>
              <p:cNvPr id="14" name="Picture 13" descr="PPT3B0.png"/>
              <p:cNvPicPr>
                <a:picLocks noChangeAspect="1"/>
              </p:cNvPicPr>
              <p:nvPr/>
            </p:nvPicPr>
            <p:blipFill>
              <a:blip r:embed="rId3" cstate="print"/>
              <a:stretch>
                <a:fillRect/>
              </a:stretch>
            </p:blipFill>
            <p:spPr>
              <a:xfrm>
                <a:off x="2514600" y="1524000"/>
                <a:ext cx="731520" cy="894598"/>
              </a:xfrm>
              <a:prstGeom prst="rect">
                <a:avLst/>
              </a:prstGeom>
            </p:spPr>
          </p:pic>
          <p:sp>
            <p:nvSpPr>
              <p:cNvPr id="25" name="TextBox 24"/>
              <p:cNvSpPr txBox="1"/>
              <p:nvPr/>
            </p:nvSpPr>
            <p:spPr>
              <a:xfrm>
                <a:off x="2758424" y="1594397"/>
                <a:ext cx="53091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0.2%</a:t>
                </a:r>
                <a:endParaRPr lang="en-US" sz="1200" b="1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54" name="Group 53"/>
            <p:cNvGrpSpPr/>
            <p:nvPr/>
          </p:nvGrpSpPr>
          <p:grpSpPr>
            <a:xfrm>
              <a:off x="990600" y="2402872"/>
              <a:ext cx="793726" cy="932330"/>
              <a:chOff x="990600" y="3332752"/>
              <a:chExt cx="793726" cy="932330"/>
            </a:xfrm>
          </p:grpSpPr>
          <p:pic>
            <p:nvPicPr>
              <p:cNvPr id="8" name="Picture 7" descr="PPT3AA.png"/>
              <p:cNvPicPr>
                <a:picLocks noChangeAspect="1"/>
              </p:cNvPicPr>
              <p:nvPr/>
            </p:nvPicPr>
            <p:blipFill>
              <a:blip r:embed="rId4" cstate="print"/>
              <a:stretch>
                <a:fillRect/>
              </a:stretch>
            </p:blipFill>
            <p:spPr>
              <a:xfrm>
                <a:off x="990600" y="3332752"/>
                <a:ext cx="731520" cy="932330"/>
              </a:xfrm>
              <a:prstGeom prst="rect">
                <a:avLst/>
              </a:prstGeom>
            </p:spPr>
          </p:pic>
          <p:sp>
            <p:nvSpPr>
              <p:cNvPr id="34" name="TextBox 33"/>
              <p:cNvSpPr txBox="1">
                <a:spLocks/>
              </p:cNvSpPr>
              <p:nvPr/>
            </p:nvSpPr>
            <p:spPr>
              <a:xfrm>
                <a:off x="1171324" y="3412757"/>
                <a:ext cx="613002" cy="32450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latin typeface="Arial"/>
                    <a:cs typeface="Arial"/>
                  </a:rPr>
                  <a:t>20.4%</a:t>
                </a:r>
                <a:endParaRPr lang="en-US" sz="1200" b="1" dirty="0">
                  <a:latin typeface="Arial"/>
                  <a:cs typeface="Arial"/>
                </a:endParaRPr>
              </a:p>
            </p:txBody>
          </p:sp>
        </p:grpSp>
        <p:grpSp>
          <p:nvGrpSpPr>
            <p:cNvPr id="52" name="Group 51"/>
            <p:cNvGrpSpPr/>
            <p:nvPr/>
          </p:nvGrpSpPr>
          <p:grpSpPr>
            <a:xfrm>
              <a:off x="1686781" y="2402872"/>
              <a:ext cx="768336" cy="888936"/>
              <a:chOff x="2514601" y="3332752"/>
              <a:chExt cx="768336" cy="888936"/>
            </a:xfrm>
          </p:grpSpPr>
          <p:pic>
            <p:nvPicPr>
              <p:cNvPr id="10" name="Picture 9" descr="PPT3AC.pn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2514601" y="3332752"/>
                <a:ext cx="731520" cy="888936"/>
              </a:xfrm>
              <a:prstGeom prst="rect">
                <a:avLst/>
              </a:prstGeom>
            </p:spPr>
          </p:pic>
          <p:sp>
            <p:nvSpPr>
              <p:cNvPr id="35" name="TextBox 34"/>
              <p:cNvSpPr txBox="1"/>
              <p:nvPr/>
            </p:nvSpPr>
            <p:spPr>
              <a:xfrm>
                <a:off x="2752022" y="3415503"/>
                <a:ext cx="530915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0.1%</a:t>
                </a:r>
                <a:endParaRPr lang="en-US" sz="1200" b="1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cxnSp>
          <p:nvCxnSpPr>
            <p:cNvPr id="61" name="Straight Arrow Connector 60"/>
            <p:cNvCxnSpPr/>
            <p:nvPr/>
          </p:nvCxnSpPr>
          <p:spPr>
            <a:xfrm>
              <a:off x="1041403" y="3403308"/>
              <a:ext cx="454299" cy="8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Arrow Connector 62"/>
            <p:cNvCxnSpPr/>
            <p:nvPr/>
          </p:nvCxnSpPr>
          <p:spPr>
            <a:xfrm rot="5400000" flipH="1" flipV="1">
              <a:off x="722606" y="3081264"/>
              <a:ext cx="458358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/>
          <p:cNvGrpSpPr/>
          <p:nvPr/>
        </p:nvGrpSpPr>
        <p:grpSpPr>
          <a:xfrm>
            <a:off x="2424467" y="1111048"/>
            <a:ext cx="1778276" cy="2526732"/>
            <a:chOff x="2424467" y="1111048"/>
            <a:chExt cx="1778276" cy="2526732"/>
          </a:xfrm>
        </p:grpSpPr>
        <p:grpSp>
          <p:nvGrpSpPr>
            <p:cNvPr id="53" name="Group 52"/>
            <p:cNvGrpSpPr/>
            <p:nvPr/>
          </p:nvGrpSpPr>
          <p:grpSpPr>
            <a:xfrm>
              <a:off x="2670689" y="2413936"/>
              <a:ext cx="801919" cy="888936"/>
              <a:chOff x="4318622" y="3343816"/>
              <a:chExt cx="801919" cy="888936"/>
            </a:xfrm>
          </p:grpSpPr>
          <p:pic>
            <p:nvPicPr>
              <p:cNvPr id="11" name="Picture 10" descr="PPT3AD.png"/>
              <p:cNvPicPr>
                <a:picLocks noChangeAspect="1"/>
              </p:cNvPicPr>
              <p:nvPr/>
            </p:nvPicPr>
            <p:blipFill>
              <a:blip r:embed="rId6" cstate="print"/>
              <a:stretch>
                <a:fillRect/>
              </a:stretch>
            </p:blipFill>
            <p:spPr>
              <a:xfrm>
                <a:off x="4318622" y="3343816"/>
                <a:ext cx="731520" cy="888936"/>
              </a:xfrm>
              <a:prstGeom prst="rect">
                <a:avLst/>
              </a:prstGeom>
            </p:spPr>
          </p:pic>
          <p:sp>
            <p:nvSpPr>
              <p:cNvPr id="26" name="TextBox 25"/>
              <p:cNvSpPr txBox="1"/>
              <p:nvPr/>
            </p:nvSpPr>
            <p:spPr>
              <a:xfrm>
                <a:off x="4542363" y="3434132"/>
                <a:ext cx="578178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2.7 %</a:t>
                </a:r>
                <a:endParaRPr lang="en-US" sz="1200" b="1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51" name="Group 50"/>
            <p:cNvGrpSpPr/>
            <p:nvPr/>
          </p:nvGrpSpPr>
          <p:grpSpPr>
            <a:xfrm>
              <a:off x="3383802" y="2413936"/>
              <a:ext cx="777228" cy="887946"/>
              <a:chOff x="5859555" y="3343816"/>
              <a:chExt cx="777228" cy="887946"/>
            </a:xfrm>
          </p:grpSpPr>
          <p:pic>
            <p:nvPicPr>
              <p:cNvPr id="9" name="Picture 8" descr="PPT3AB.png"/>
              <p:cNvPicPr>
                <a:picLocks noChangeAspect="1"/>
              </p:cNvPicPr>
              <p:nvPr/>
            </p:nvPicPr>
            <p:blipFill>
              <a:blip r:embed="rId7" cstate="print"/>
              <a:stretch>
                <a:fillRect/>
              </a:stretch>
            </p:blipFill>
            <p:spPr>
              <a:xfrm>
                <a:off x="5859555" y="3343816"/>
                <a:ext cx="731520" cy="887946"/>
              </a:xfrm>
              <a:prstGeom prst="rect">
                <a:avLst/>
              </a:prstGeom>
            </p:spPr>
          </p:pic>
          <p:sp>
            <p:nvSpPr>
              <p:cNvPr id="28" name="TextBox 27"/>
              <p:cNvSpPr txBox="1"/>
              <p:nvPr/>
            </p:nvSpPr>
            <p:spPr>
              <a:xfrm>
                <a:off x="6067598" y="3438393"/>
                <a:ext cx="569185" cy="28792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0.9 %</a:t>
                </a:r>
                <a:endParaRPr lang="en-US" sz="1200" b="1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33" name="TextBox 32"/>
            <p:cNvSpPr txBox="1"/>
            <p:nvPr/>
          </p:nvSpPr>
          <p:spPr>
            <a:xfrm>
              <a:off x="2702121" y="3391559"/>
              <a:ext cx="4412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CD8</a:t>
              </a:r>
              <a:endParaRPr lang="en-US" sz="1000" b="1" dirty="0">
                <a:latin typeface="Arial"/>
                <a:cs typeface="Arial"/>
              </a:endParaRPr>
            </a:p>
          </p:txBody>
        </p:sp>
        <p:grpSp>
          <p:nvGrpSpPr>
            <p:cNvPr id="56" name="Group 55"/>
            <p:cNvGrpSpPr/>
            <p:nvPr/>
          </p:nvGrpSpPr>
          <p:grpSpPr>
            <a:xfrm>
              <a:off x="2674883" y="1508220"/>
              <a:ext cx="731520" cy="888936"/>
              <a:chOff x="4356836" y="1524000"/>
              <a:chExt cx="731520" cy="888936"/>
            </a:xfrm>
          </p:grpSpPr>
          <p:pic>
            <p:nvPicPr>
              <p:cNvPr id="13" name="Picture 12" descr="PPT3AF.png"/>
              <p:cNvPicPr>
                <a:picLocks noChangeAspect="1"/>
              </p:cNvPicPr>
              <p:nvPr/>
            </p:nvPicPr>
            <p:blipFill>
              <a:blip r:embed="rId8" cstate="print"/>
              <a:stretch>
                <a:fillRect/>
              </a:stretch>
            </p:blipFill>
            <p:spPr>
              <a:xfrm>
                <a:off x="4356836" y="1524000"/>
                <a:ext cx="731520" cy="888936"/>
              </a:xfrm>
              <a:prstGeom prst="rect">
                <a:avLst/>
              </a:prstGeom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4592533" y="1602023"/>
                <a:ext cx="453970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0 %</a:t>
                </a:r>
                <a:endParaRPr lang="en-US" sz="1200" b="1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grpSp>
          <p:nvGrpSpPr>
            <p:cNvPr id="55" name="Group 54"/>
            <p:cNvGrpSpPr/>
            <p:nvPr/>
          </p:nvGrpSpPr>
          <p:grpSpPr>
            <a:xfrm>
              <a:off x="3383802" y="1508220"/>
              <a:ext cx="797347" cy="898195"/>
              <a:chOff x="5859555" y="1524001"/>
              <a:chExt cx="797347" cy="898195"/>
            </a:xfrm>
          </p:grpSpPr>
          <p:pic>
            <p:nvPicPr>
              <p:cNvPr id="15" name="Picture 14" descr="PPT3B1.png"/>
              <p:cNvPicPr>
                <a:picLocks noChangeAspect="1"/>
              </p:cNvPicPr>
              <p:nvPr/>
            </p:nvPicPr>
            <p:blipFill>
              <a:blip r:embed="rId9" cstate="print"/>
              <a:stretch>
                <a:fillRect/>
              </a:stretch>
            </p:blipFill>
            <p:spPr>
              <a:xfrm>
                <a:off x="5859555" y="1524001"/>
                <a:ext cx="731520" cy="898195"/>
              </a:xfrm>
              <a:prstGeom prst="rect">
                <a:avLst/>
              </a:prstGeom>
            </p:spPr>
          </p:pic>
          <p:sp>
            <p:nvSpPr>
              <p:cNvPr id="37" name="TextBox 36"/>
              <p:cNvSpPr txBox="1"/>
              <p:nvPr/>
            </p:nvSpPr>
            <p:spPr>
              <a:xfrm>
                <a:off x="6081096" y="1606883"/>
                <a:ext cx="575806" cy="30621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>
                    <a:solidFill>
                      <a:srgbClr val="000000"/>
                    </a:solidFill>
                    <a:latin typeface="Arial"/>
                    <a:cs typeface="Arial"/>
                  </a:rPr>
                  <a:t>0.4 %</a:t>
                </a:r>
                <a:endParaRPr lang="en-US" sz="1200" b="1" dirty="0">
                  <a:solidFill>
                    <a:srgbClr val="000000"/>
                  </a:solidFill>
                  <a:latin typeface="Arial"/>
                  <a:cs typeface="Arial"/>
                </a:endParaRPr>
              </a:p>
            </p:txBody>
          </p:sp>
        </p:grpSp>
        <p:sp>
          <p:nvSpPr>
            <p:cNvPr id="59" name="TextBox 58"/>
            <p:cNvSpPr txBox="1">
              <a:spLocks/>
            </p:cNvSpPr>
            <p:nvPr/>
          </p:nvSpPr>
          <p:spPr>
            <a:xfrm>
              <a:off x="2575966" y="1111048"/>
              <a:ext cx="905255" cy="41330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dirty="0" smtClean="0">
                  <a:latin typeface="Arial"/>
                  <a:cs typeface="Arial"/>
                </a:rPr>
                <a:t>FITC Anti-mouse </a:t>
              </a:r>
              <a:r>
                <a:rPr lang="en-US" sz="1000" b="1" dirty="0" err="1" smtClean="0">
                  <a:latin typeface="Arial"/>
                  <a:cs typeface="Arial"/>
                </a:rPr>
                <a:t>IgG</a:t>
              </a:r>
              <a:endParaRPr lang="en-US" sz="1000" b="1" dirty="0">
                <a:latin typeface="Arial"/>
                <a:cs typeface="Arial"/>
              </a:endParaRPr>
            </a:p>
          </p:txBody>
        </p:sp>
        <p:sp>
          <p:nvSpPr>
            <p:cNvPr id="60" name="TextBox 59"/>
            <p:cNvSpPr txBox="1">
              <a:spLocks/>
            </p:cNvSpPr>
            <p:nvPr/>
          </p:nvSpPr>
          <p:spPr>
            <a:xfrm>
              <a:off x="3379783" y="1119515"/>
              <a:ext cx="822960" cy="40011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b="1" smtClean="0">
                  <a:latin typeface="Arial"/>
                  <a:cs typeface="Arial"/>
                </a:rPr>
                <a:t>FITC Anti</a:t>
              </a:r>
              <a:r>
                <a:rPr lang="en-US" sz="1000" b="1" dirty="0" smtClean="0">
                  <a:latin typeface="Arial"/>
                  <a:cs typeface="Arial"/>
                </a:rPr>
                <a:t>-rat </a:t>
              </a:r>
              <a:r>
                <a:rPr lang="en-US" sz="1000" b="1" dirty="0" err="1" smtClean="0">
                  <a:latin typeface="Arial"/>
                  <a:cs typeface="Arial"/>
                </a:rPr>
                <a:t>IgG</a:t>
              </a:r>
              <a:r>
                <a:rPr lang="en-US" sz="1000" b="1" dirty="0" smtClean="0">
                  <a:latin typeface="Arial"/>
                  <a:cs typeface="Arial"/>
                </a:rPr>
                <a:t> </a:t>
              </a:r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>
              <a:off x="2768884" y="3368572"/>
              <a:ext cx="454299" cy="86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TextBox 67"/>
            <p:cNvSpPr txBox="1"/>
            <p:nvPr/>
          </p:nvSpPr>
          <p:spPr>
            <a:xfrm rot="16200000">
              <a:off x="2271074" y="2854183"/>
              <a:ext cx="553008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000" b="1" dirty="0" smtClean="0">
                  <a:latin typeface="Arial"/>
                  <a:cs typeface="Arial"/>
                </a:rPr>
                <a:t>FITC</a:t>
              </a: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382193" y="895330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B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14889" y="895330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A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202592" y="912258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latin typeface="Helvetica"/>
                <a:cs typeface="Helvetica"/>
              </a:rPr>
              <a:t>C</a:t>
            </a:r>
            <a:endParaRPr lang="en-US" sz="1600" b="1" dirty="0">
              <a:latin typeface="Helvetica"/>
              <a:cs typeface="Helvetica"/>
            </a:endParaRPr>
          </a:p>
        </p:txBody>
      </p:sp>
      <p:pic>
        <p:nvPicPr>
          <p:cNvPr id="64" name="Picture 63" descr="OX40 binding Arial.pdf"/>
          <p:cNvPicPr>
            <a:picLocks noChangeAspect="1"/>
          </p:cNvPicPr>
          <p:nvPr/>
        </p:nvPicPr>
        <p:blipFill>
          <a:blip r:embed="rId10"/>
          <a:srcRect l="18649" t="36204" r="24757" b="36790"/>
          <a:stretch>
            <a:fillRect/>
          </a:stretch>
        </p:blipFill>
        <p:spPr>
          <a:xfrm>
            <a:off x="4181138" y="1397416"/>
            <a:ext cx="3354519" cy="2071510"/>
          </a:xfrm>
          <a:prstGeom prst="rect">
            <a:avLst/>
          </a:prstGeom>
        </p:spPr>
      </p:pic>
      <p:cxnSp>
        <p:nvCxnSpPr>
          <p:cNvPr id="65" name="Straight Arrow Connector 64"/>
          <p:cNvCxnSpPr/>
          <p:nvPr/>
        </p:nvCxnSpPr>
        <p:spPr>
          <a:xfrm rot="5400000" flipH="1" flipV="1">
            <a:off x="2432934" y="3005055"/>
            <a:ext cx="458358" cy="1588"/>
          </a:xfrm>
          <a:prstGeom prst="straightConnector1">
            <a:avLst/>
          </a:prstGeom>
          <a:ln>
            <a:solidFill>
              <a:schemeClr val="tx1"/>
            </a:solidFill>
            <a:tailEnd type="arrow" w="sm" len="sm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584200" y="4021667"/>
            <a:ext cx="7315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Direct ex vivo detection of the </a:t>
            </a:r>
            <a:r>
              <a:rPr lang="en-US" sz="1200" b="1" dirty="0" err="1" smtClean="0">
                <a:latin typeface="Times New Roman"/>
                <a:cs typeface="Times New Roman"/>
              </a:rPr>
              <a:t>murine</a:t>
            </a:r>
            <a:r>
              <a:rPr lang="en-US" sz="1200" b="1" dirty="0" smtClean="0">
                <a:latin typeface="Times New Roman"/>
                <a:cs typeface="Times New Roman"/>
              </a:rPr>
              <a:t> anti-OX40 </a:t>
            </a:r>
            <a:r>
              <a:rPr lang="en-US" sz="1200" b="1" dirty="0" err="1" smtClean="0">
                <a:latin typeface="Times New Roman"/>
                <a:cs typeface="Times New Roman"/>
              </a:rPr>
              <a:t>mAb</a:t>
            </a:r>
            <a:r>
              <a:rPr lang="en-US" sz="1200" b="1" dirty="0" smtClean="0">
                <a:latin typeface="Times New Roman"/>
                <a:cs typeface="Times New Roman"/>
              </a:rPr>
              <a:t> bound to T cells in treated patients.   </a:t>
            </a:r>
            <a:r>
              <a:rPr lang="en-US" sz="1200" dirty="0" smtClean="0">
                <a:latin typeface="Times New Roman"/>
                <a:cs typeface="Times New Roman"/>
              </a:rPr>
              <a:t>PBL collected before treatment and 3 hours after the last/third infusion of anti-OX40 were analyzed by flow </a:t>
            </a:r>
            <a:r>
              <a:rPr lang="en-US" sz="1200" dirty="0" err="1" smtClean="0">
                <a:latin typeface="Times New Roman"/>
                <a:cs typeface="Times New Roman"/>
              </a:rPr>
              <a:t>cytometry</a:t>
            </a:r>
            <a:r>
              <a:rPr lang="en-US" sz="1200" dirty="0" smtClean="0">
                <a:latin typeface="Times New Roman"/>
                <a:cs typeface="Times New Roman"/>
              </a:rPr>
              <a:t> for the presence of a </a:t>
            </a:r>
            <a:r>
              <a:rPr lang="en-US" sz="1200" dirty="0" err="1" smtClean="0">
                <a:latin typeface="Times New Roman"/>
                <a:cs typeface="Times New Roman"/>
              </a:rPr>
              <a:t>murine</a:t>
            </a:r>
            <a:r>
              <a:rPr lang="en-US" sz="1200" dirty="0" smtClean="0">
                <a:latin typeface="Times New Roman"/>
                <a:cs typeface="Times New Roman"/>
              </a:rPr>
              <a:t> </a:t>
            </a:r>
            <a:r>
              <a:rPr lang="en-US" sz="1200" dirty="0" err="1" smtClean="0">
                <a:latin typeface="Times New Roman"/>
                <a:cs typeface="Times New Roman"/>
              </a:rPr>
              <a:t>Ab</a:t>
            </a:r>
            <a:r>
              <a:rPr lang="en-US" sz="1200" dirty="0" smtClean="0">
                <a:latin typeface="Times New Roman"/>
                <a:cs typeface="Times New Roman"/>
              </a:rPr>
              <a:t> bound to the surface of T cells. (</a:t>
            </a:r>
            <a:r>
              <a:rPr lang="en-US" sz="1200" b="1" dirty="0" smtClean="0">
                <a:latin typeface="Times New Roman"/>
                <a:cs typeface="Times New Roman"/>
              </a:rPr>
              <a:t>A</a:t>
            </a:r>
            <a:r>
              <a:rPr lang="en-US" sz="1200" dirty="0" smtClean="0">
                <a:latin typeface="Times New Roman"/>
                <a:cs typeface="Times New Roman"/>
              </a:rPr>
              <a:t>) CD4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T cells and (</a:t>
            </a:r>
            <a:r>
              <a:rPr lang="en-US" sz="1200" b="1" dirty="0" smtClean="0">
                <a:latin typeface="Times New Roman"/>
                <a:cs typeface="Times New Roman"/>
              </a:rPr>
              <a:t>B</a:t>
            </a:r>
            <a:r>
              <a:rPr lang="en-US" sz="1200" dirty="0" smtClean="0">
                <a:latin typeface="Times New Roman"/>
                <a:cs typeface="Times New Roman"/>
              </a:rPr>
              <a:t>) CD8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T cells from the same patient.  (</a:t>
            </a:r>
            <a:r>
              <a:rPr lang="en-US" sz="1200" b="1" dirty="0" smtClean="0">
                <a:latin typeface="Times New Roman"/>
                <a:cs typeface="Times New Roman"/>
              </a:rPr>
              <a:t>C</a:t>
            </a:r>
            <a:r>
              <a:rPr lang="en-US" sz="1200" dirty="0" smtClean="0">
                <a:latin typeface="Times New Roman"/>
                <a:cs typeface="Times New Roman"/>
              </a:rPr>
              <a:t>) Summary of the results obtained for five different patients in the third cohort. The Y-axis shown in the bar graph represents staining with the goat anti-mouse </a:t>
            </a:r>
            <a:r>
              <a:rPr lang="en-US" sz="1200" dirty="0" err="1" smtClean="0">
                <a:latin typeface="Times New Roman"/>
                <a:cs typeface="Times New Roman"/>
              </a:rPr>
              <a:t>IgG</a:t>
            </a:r>
            <a:r>
              <a:rPr lang="en-US" sz="1200" dirty="0" smtClean="0">
                <a:latin typeface="Times New Roman"/>
                <a:cs typeface="Times New Roman"/>
              </a:rPr>
              <a:t> minus the background staining (anti-rat </a:t>
            </a:r>
            <a:r>
              <a:rPr lang="en-US" sz="1200" dirty="0" err="1" smtClean="0">
                <a:latin typeface="Times New Roman"/>
                <a:cs typeface="Times New Roman"/>
              </a:rPr>
              <a:t>IgG</a:t>
            </a:r>
            <a:r>
              <a:rPr lang="en-US" sz="1200" dirty="0" smtClean="0">
                <a:latin typeface="Times New Roman"/>
                <a:cs typeface="Times New Roman"/>
              </a:rPr>
              <a:t>).</a:t>
            </a:r>
          </a:p>
          <a:p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7197275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MS p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01" y="1114719"/>
            <a:ext cx="1928233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3" descr="MS post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12684" y="1114719"/>
            <a:ext cx="1928233" cy="2011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Box 15"/>
          <p:cNvSpPr txBox="1"/>
          <p:nvPr/>
        </p:nvSpPr>
        <p:spPr>
          <a:xfrm>
            <a:off x="419567" y="156070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</a:t>
            </a:r>
            <a:r>
              <a:rPr lang="en-US" sz="1600" b="1" smtClean="0">
                <a:latin typeface="Arial"/>
                <a:cs typeface="Arial"/>
              </a:rPr>
              <a:t>Figure 5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1799" y="776165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A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94867" y="776165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B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1799" y="3191585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C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294867" y="3191585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D</a:t>
            </a:r>
            <a:endParaRPr lang="en-US" sz="1600" b="1" dirty="0">
              <a:latin typeface="Helvetica"/>
              <a:cs typeface="Helvetica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rot="16200000" flipV="1">
            <a:off x="701073" y="1897849"/>
            <a:ext cx="442135" cy="42795"/>
          </a:xfrm>
          <a:prstGeom prst="straightConnector1">
            <a:avLst/>
          </a:prstGeom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6200000" flipV="1">
            <a:off x="2701893" y="2027569"/>
            <a:ext cx="442135" cy="42795"/>
          </a:xfrm>
          <a:prstGeom prst="straightConnector1">
            <a:avLst/>
          </a:prstGeom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Group 24"/>
          <p:cNvGrpSpPr/>
          <p:nvPr/>
        </p:nvGrpSpPr>
        <p:grpSpPr>
          <a:xfrm>
            <a:off x="185819" y="3530139"/>
            <a:ext cx="1928233" cy="2011680"/>
            <a:chOff x="1" y="1600200"/>
            <a:chExt cx="1928233" cy="2011680"/>
          </a:xfrm>
        </p:grpSpPr>
        <p:pic>
          <p:nvPicPr>
            <p:cNvPr id="26" name="Picture 2" descr="MS pre 4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" y="1600200"/>
              <a:ext cx="1928233" cy="2011680"/>
            </a:xfrm>
            <a:prstGeom prst="rect">
              <a:avLst/>
            </a:prstGeom>
            <a:noFill/>
          </p:spPr>
        </p:pic>
        <p:sp>
          <p:nvSpPr>
            <p:cNvPr id="27" name="Rectangle 4"/>
            <p:cNvSpPr>
              <a:spLocks noChangeArrowheads="1"/>
            </p:cNvSpPr>
            <p:nvPr/>
          </p:nvSpPr>
          <p:spPr bwMode="auto">
            <a:xfrm>
              <a:off x="1464459" y="1610625"/>
              <a:ext cx="457200" cy="20116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28" name="Straight Arrow Connector 27"/>
            <p:cNvCxnSpPr/>
            <p:nvPr/>
          </p:nvCxnSpPr>
          <p:spPr>
            <a:xfrm rot="16200000" flipV="1">
              <a:off x="473962" y="2388828"/>
              <a:ext cx="448056" cy="42795"/>
            </a:xfrm>
            <a:prstGeom prst="straightConnector1">
              <a:avLst/>
            </a:prstGeom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/>
          <p:cNvGrpSpPr/>
          <p:nvPr/>
        </p:nvGrpSpPr>
        <p:grpSpPr>
          <a:xfrm>
            <a:off x="2328281" y="3530139"/>
            <a:ext cx="1928547" cy="2011680"/>
            <a:chOff x="4687889" y="1600200"/>
            <a:chExt cx="1928547" cy="2011680"/>
          </a:xfrm>
        </p:grpSpPr>
        <p:pic>
          <p:nvPicPr>
            <p:cNvPr id="30" name="Picture 3" descr="MS post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687889" y="1600200"/>
              <a:ext cx="1928547" cy="2011680"/>
            </a:xfrm>
            <a:prstGeom prst="rect">
              <a:avLst/>
            </a:prstGeom>
            <a:noFill/>
          </p:spPr>
        </p:pic>
        <p:cxnSp>
          <p:nvCxnSpPr>
            <p:cNvPr id="31" name="Straight Arrow Connector 30"/>
            <p:cNvCxnSpPr/>
            <p:nvPr/>
          </p:nvCxnSpPr>
          <p:spPr>
            <a:xfrm rot="16200000" flipV="1">
              <a:off x="5089868" y="2508375"/>
              <a:ext cx="448056" cy="42795"/>
            </a:xfrm>
            <a:prstGeom prst="straightConnector1">
              <a:avLst/>
            </a:prstGeom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Rectangle 4"/>
            <p:cNvSpPr>
              <a:spLocks noChangeArrowheads="1"/>
            </p:cNvSpPr>
            <p:nvPr/>
          </p:nvSpPr>
          <p:spPr bwMode="auto">
            <a:xfrm>
              <a:off x="6151500" y="1613790"/>
              <a:ext cx="457200" cy="201168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3" name="Rectangle 4"/>
          <p:cNvSpPr>
            <a:spLocks noChangeArrowheads="1"/>
          </p:cNvSpPr>
          <p:nvPr/>
        </p:nvSpPr>
        <p:spPr bwMode="auto">
          <a:xfrm>
            <a:off x="3767218" y="1134820"/>
            <a:ext cx="451102" cy="20726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4" name="Rectangle 4"/>
          <p:cNvSpPr>
            <a:spLocks noChangeArrowheads="1"/>
          </p:cNvSpPr>
          <p:nvPr/>
        </p:nvSpPr>
        <p:spPr bwMode="auto">
          <a:xfrm>
            <a:off x="1723739" y="1128460"/>
            <a:ext cx="414527" cy="19812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5" name="Group 34"/>
          <p:cNvGrpSpPr>
            <a:grpSpLocks noChangeAspect="1"/>
          </p:cNvGrpSpPr>
          <p:nvPr/>
        </p:nvGrpSpPr>
        <p:grpSpPr>
          <a:xfrm>
            <a:off x="4645117" y="1134474"/>
            <a:ext cx="1928232" cy="2011680"/>
            <a:chOff x="0" y="1600200"/>
            <a:chExt cx="4438650" cy="4630738"/>
          </a:xfrm>
        </p:grpSpPr>
        <p:pic>
          <p:nvPicPr>
            <p:cNvPr id="36" name="Picture 3" descr="MS pre 5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0" y="1600200"/>
              <a:ext cx="4438650" cy="4630738"/>
            </a:xfrm>
            <a:prstGeom prst="rect">
              <a:avLst/>
            </a:prstGeom>
            <a:noFill/>
          </p:spPr>
        </p:pic>
        <p:sp>
          <p:nvSpPr>
            <p:cNvPr id="37" name="Rectangle 4"/>
            <p:cNvSpPr>
              <a:spLocks noChangeArrowheads="1"/>
            </p:cNvSpPr>
            <p:nvPr/>
          </p:nvSpPr>
          <p:spPr bwMode="auto">
            <a:xfrm>
              <a:off x="3370530" y="1650276"/>
              <a:ext cx="1052441" cy="46307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38" name="Straight Arrow Connector 37"/>
            <p:cNvCxnSpPr/>
            <p:nvPr/>
          </p:nvCxnSpPr>
          <p:spPr>
            <a:xfrm rot="5400000" flipH="1" flipV="1">
              <a:off x="718770" y="3133124"/>
              <a:ext cx="1021305" cy="476043"/>
            </a:xfrm>
            <a:prstGeom prst="straightConnector1">
              <a:avLst/>
            </a:prstGeom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6793593" y="1114719"/>
            <a:ext cx="1928233" cy="2011680"/>
            <a:chOff x="4705350" y="1600200"/>
            <a:chExt cx="4438650" cy="4630738"/>
          </a:xfrm>
        </p:grpSpPr>
        <p:pic>
          <p:nvPicPr>
            <p:cNvPr id="40" name="Picture 2" descr="MS post 6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4705350" y="1600200"/>
              <a:ext cx="4438650" cy="4630738"/>
            </a:xfrm>
            <a:prstGeom prst="rect">
              <a:avLst/>
            </a:prstGeom>
            <a:noFill/>
          </p:spPr>
        </p:pic>
        <p:sp>
          <p:nvSpPr>
            <p:cNvPr id="41" name="Rectangle 5"/>
            <p:cNvSpPr>
              <a:spLocks noChangeArrowheads="1"/>
            </p:cNvSpPr>
            <p:nvPr/>
          </p:nvSpPr>
          <p:spPr bwMode="auto">
            <a:xfrm>
              <a:off x="8153400" y="1752600"/>
              <a:ext cx="914400" cy="152400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43" name="TextBox 42"/>
          <p:cNvSpPr txBox="1"/>
          <p:nvPr/>
        </p:nvSpPr>
        <p:spPr>
          <a:xfrm>
            <a:off x="4670099" y="803825"/>
            <a:ext cx="3215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E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6813167" y="803825"/>
            <a:ext cx="3100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F</a:t>
            </a:r>
            <a:endParaRPr lang="en-US" sz="1600" b="1" dirty="0">
              <a:latin typeface="Helvetica"/>
              <a:cs typeface="Helvetica"/>
            </a:endParaRPr>
          </a:p>
        </p:txBody>
      </p:sp>
      <p:grpSp>
        <p:nvGrpSpPr>
          <p:cNvPr id="45" name="Group 44"/>
          <p:cNvGrpSpPr>
            <a:grpSpLocks noChangeAspect="1"/>
          </p:cNvGrpSpPr>
          <p:nvPr/>
        </p:nvGrpSpPr>
        <p:grpSpPr>
          <a:xfrm>
            <a:off x="4628565" y="3549727"/>
            <a:ext cx="1928232" cy="2011680"/>
            <a:chOff x="0" y="1600200"/>
            <a:chExt cx="4438650" cy="4630738"/>
          </a:xfrm>
        </p:grpSpPr>
        <p:pic>
          <p:nvPicPr>
            <p:cNvPr id="46" name="Picture 2" descr="MS pre 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0" y="1600200"/>
              <a:ext cx="4438650" cy="4630738"/>
            </a:xfrm>
            <a:prstGeom prst="rect">
              <a:avLst/>
            </a:prstGeom>
            <a:noFill/>
          </p:spPr>
        </p:pic>
        <p:sp>
          <p:nvSpPr>
            <p:cNvPr id="47" name="Rectangle 4"/>
            <p:cNvSpPr>
              <a:spLocks noChangeArrowheads="1"/>
            </p:cNvSpPr>
            <p:nvPr/>
          </p:nvSpPr>
          <p:spPr bwMode="auto">
            <a:xfrm>
              <a:off x="3370530" y="1635659"/>
              <a:ext cx="1052441" cy="46307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 rot="5400000" flipH="1" flipV="1">
              <a:off x="605368" y="2950827"/>
              <a:ext cx="1031392" cy="675369"/>
            </a:xfrm>
            <a:prstGeom prst="straightConnector1">
              <a:avLst/>
            </a:prstGeom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9" name="Group 48"/>
          <p:cNvGrpSpPr>
            <a:grpSpLocks noChangeAspect="1"/>
          </p:cNvGrpSpPr>
          <p:nvPr/>
        </p:nvGrpSpPr>
        <p:grpSpPr>
          <a:xfrm>
            <a:off x="6805516" y="3549727"/>
            <a:ext cx="1928233" cy="2011680"/>
            <a:chOff x="4705350" y="1600200"/>
            <a:chExt cx="4438650" cy="4630738"/>
          </a:xfrm>
        </p:grpSpPr>
        <p:pic>
          <p:nvPicPr>
            <p:cNvPr id="50" name="Picture 3" descr="MS post 7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705350" y="1600200"/>
              <a:ext cx="4438650" cy="4630738"/>
            </a:xfrm>
            <a:prstGeom prst="rect">
              <a:avLst/>
            </a:prstGeom>
            <a:noFill/>
          </p:spPr>
        </p:pic>
        <p:sp>
          <p:nvSpPr>
            <p:cNvPr id="51" name="Rectangle 5"/>
            <p:cNvSpPr>
              <a:spLocks noChangeArrowheads="1"/>
            </p:cNvSpPr>
            <p:nvPr/>
          </p:nvSpPr>
          <p:spPr bwMode="auto">
            <a:xfrm>
              <a:off x="8077198" y="1650276"/>
              <a:ext cx="1052441" cy="463074"/>
            </a:xfrm>
            <a:prstGeom prst="rect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cxnSp>
          <p:nvCxnSpPr>
            <p:cNvPr id="52" name="Straight Arrow Connector 51"/>
            <p:cNvCxnSpPr/>
            <p:nvPr/>
          </p:nvCxnSpPr>
          <p:spPr>
            <a:xfrm rot="5400000" flipH="1" flipV="1">
              <a:off x="5250681" y="3153749"/>
              <a:ext cx="856164" cy="707189"/>
            </a:xfrm>
            <a:prstGeom prst="straightConnector1">
              <a:avLst/>
            </a:prstGeom>
            <a:ln w="25400" cap="flat" cmpd="sng" algn="ctr">
              <a:solidFill>
                <a:schemeClr val="bg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3" name="TextBox 52"/>
          <p:cNvSpPr txBox="1"/>
          <p:nvPr/>
        </p:nvSpPr>
        <p:spPr>
          <a:xfrm>
            <a:off x="4765799" y="3167525"/>
            <a:ext cx="344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G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6908867" y="3167525"/>
            <a:ext cx="332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Helvetica"/>
                <a:cs typeface="Helvetica"/>
              </a:rPr>
              <a:t>H</a:t>
            </a:r>
            <a:endParaRPr lang="en-US" sz="1600" b="1" dirty="0">
              <a:latin typeface="Helvetica"/>
              <a:cs typeface="Helvetica"/>
            </a:endParaRPr>
          </a:p>
        </p:txBody>
      </p:sp>
      <p:cxnSp>
        <p:nvCxnSpPr>
          <p:cNvPr id="63" name="Straight Arrow Connector 62"/>
          <p:cNvCxnSpPr/>
          <p:nvPr/>
        </p:nvCxnSpPr>
        <p:spPr>
          <a:xfrm rot="5400000" flipH="1" flipV="1">
            <a:off x="6992204" y="1918785"/>
            <a:ext cx="443674" cy="206802"/>
          </a:xfrm>
          <a:prstGeom prst="straightConnector1">
            <a:avLst/>
          </a:prstGeom>
          <a:ln w="25400" cap="flat" cmpd="sng" algn="ctr">
            <a:solidFill>
              <a:schemeClr val="bg1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Rectangle 4"/>
          <p:cNvSpPr>
            <a:spLocks noChangeArrowheads="1"/>
          </p:cNvSpPr>
          <p:nvPr/>
        </p:nvSpPr>
        <p:spPr bwMode="auto">
          <a:xfrm>
            <a:off x="8270311" y="1128460"/>
            <a:ext cx="451102" cy="207264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TextBox 54"/>
          <p:cNvSpPr txBox="1"/>
          <p:nvPr/>
        </p:nvSpPr>
        <p:spPr>
          <a:xfrm>
            <a:off x="25559" y="5816600"/>
            <a:ext cx="911844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Regression of a pulmonary metastasis in a patient with renal carcinoma enrolled in cohort 1</a:t>
            </a:r>
            <a:r>
              <a:rPr lang="en-US" sz="1200" dirty="0" smtClean="0">
                <a:latin typeface="Times New Roman"/>
                <a:cs typeface="Times New Roman"/>
              </a:rPr>
              <a:t>. The CT-scans were taken prior to (</a:t>
            </a:r>
            <a:r>
              <a:rPr lang="en-US" sz="1200" b="1" dirty="0" smtClean="0">
                <a:latin typeface="Times New Roman"/>
                <a:cs typeface="Times New Roman"/>
              </a:rPr>
              <a:t>A, C, E </a:t>
            </a:r>
            <a:r>
              <a:rPr lang="en-US" sz="1200" dirty="0" smtClean="0">
                <a:latin typeface="Times New Roman"/>
                <a:cs typeface="Times New Roman"/>
              </a:rPr>
              <a:t>and </a:t>
            </a:r>
            <a:r>
              <a:rPr lang="en-US" sz="1200" b="1" dirty="0" smtClean="0">
                <a:latin typeface="Times New Roman"/>
                <a:cs typeface="Times New Roman"/>
              </a:rPr>
              <a:t>G</a:t>
            </a:r>
            <a:r>
              <a:rPr lang="en-US" sz="1200" dirty="0" smtClean="0">
                <a:latin typeface="Times New Roman"/>
                <a:cs typeface="Times New Roman"/>
              </a:rPr>
              <a:t>)  and 2 months after the infusion of anti-OX40 the monoclonal </a:t>
            </a:r>
            <a:r>
              <a:rPr lang="en-US" sz="1200" dirty="0" err="1" smtClean="0">
                <a:latin typeface="Times New Roman"/>
                <a:cs typeface="Times New Roman"/>
              </a:rPr>
              <a:t>Ab</a:t>
            </a:r>
            <a:r>
              <a:rPr lang="en-US" sz="1200" dirty="0" smtClean="0">
                <a:latin typeface="Times New Roman"/>
                <a:cs typeface="Times New Roman"/>
              </a:rPr>
              <a:t> (</a:t>
            </a:r>
            <a:r>
              <a:rPr lang="en-US" sz="1200" b="1" dirty="0" smtClean="0">
                <a:latin typeface="Times New Roman"/>
                <a:cs typeface="Times New Roman"/>
              </a:rPr>
              <a:t>B, D, F </a:t>
            </a:r>
            <a:r>
              <a:rPr lang="en-US" sz="1200" dirty="0" smtClean="0">
                <a:latin typeface="Times New Roman"/>
                <a:cs typeface="Times New Roman"/>
              </a:rPr>
              <a:t>and </a:t>
            </a:r>
            <a:r>
              <a:rPr lang="en-US" sz="1200" b="1" dirty="0" smtClean="0">
                <a:latin typeface="Times New Roman"/>
                <a:cs typeface="Times New Roman"/>
              </a:rPr>
              <a:t>H</a:t>
            </a:r>
            <a:r>
              <a:rPr lang="en-US" sz="1200" dirty="0" smtClean="0">
                <a:latin typeface="Times New Roman"/>
                <a:cs typeface="Times New Roman"/>
              </a:rPr>
              <a:t>).</a:t>
            </a:r>
            <a:r>
              <a:rPr lang="en-US" sz="1200" b="1" dirty="0" smtClean="0">
                <a:latin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cs typeface="Times New Roman"/>
              </a:rPr>
              <a:t>Four serial sections are shown prior to and after anti-OX40 treatment in order to reaffirm that this lesion completely regressed. </a:t>
            </a:r>
          </a:p>
          <a:p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2029040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TextBox 211"/>
          <p:cNvSpPr txBox="1"/>
          <p:nvPr/>
        </p:nvSpPr>
        <p:spPr>
          <a:xfrm>
            <a:off x="0" y="-33754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smtClean="0">
                <a:latin typeface="Arial"/>
                <a:cs typeface="Arial"/>
              </a:rPr>
              <a:t>Supplemental Figure 6 </a:t>
            </a:r>
            <a:endParaRPr lang="en-US" sz="1600" b="1" dirty="0">
              <a:latin typeface="Arial"/>
              <a:cs typeface="Arial"/>
            </a:endParaRPr>
          </a:p>
        </p:txBody>
      </p:sp>
      <p:grpSp>
        <p:nvGrpSpPr>
          <p:cNvPr id="279" name="Group 278"/>
          <p:cNvGrpSpPr/>
          <p:nvPr/>
        </p:nvGrpSpPr>
        <p:grpSpPr>
          <a:xfrm>
            <a:off x="4934712" y="941292"/>
            <a:ext cx="667512" cy="667512"/>
            <a:chOff x="4953000" y="780288"/>
            <a:chExt cx="667512" cy="667512"/>
          </a:xfrm>
        </p:grpSpPr>
        <p:pic>
          <p:nvPicPr>
            <p:cNvPr id="278" name="Picture 1040"/>
            <p:cNvPicPr>
              <a:picLocks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53000" y="780288"/>
              <a:ext cx="667512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1" name="TextBox 20"/>
            <p:cNvSpPr txBox="1">
              <a:spLocks noChangeAspect="1"/>
            </p:cNvSpPr>
            <p:nvPr/>
          </p:nvSpPr>
          <p:spPr>
            <a:xfrm>
              <a:off x="5029200" y="799251"/>
              <a:ext cx="166396" cy="914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4.5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3" name="TextBox 22"/>
            <p:cNvSpPr txBox="1">
              <a:spLocks noChangeAspect="1"/>
            </p:cNvSpPr>
            <p:nvPr/>
          </p:nvSpPr>
          <p:spPr>
            <a:xfrm>
              <a:off x="5451901" y="799251"/>
              <a:ext cx="166396" cy="914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3.8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4" name="TextBox 23"/>
            <p:cNvSpPr txBox="1">
              <a:spLocks noChangeAspect="1"/>
            </p:cNvSpPr>
            <p:nvPr/>
          </p:nvSpPr>
          <p:spPr>
            <a:xfrm>
              <a:off x="5413487" y="1280160"/>
              <a:ext cx="204810" cy="914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32.9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5" name="TextBox 24"/>
            <p:cNvSpPr txBox="1">
              <a:spLocks noChangeAspect="1"/>
            </p:cNvSpPr>
            <p:nvPr/>
          </p:nvSpPr>
          <p:spPr>
            <a:xfrm>
              <a:off x="5029200" y="1280160"/>
              <a:ext cx="159088" cy="9144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58.8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" name="Group 1"/>
          <p:cNvGrpSpPr/>
          <p:nvPr/>
        </p:nvGrpSpPr>
        <p:grpSpPr>
          <a:xfrm>
            <a:off x="7162800" y="941292"/>
            <a:ext cx="667512" cy="667512"/>
            <a:chOff x="7257288" y="704088"/>
            <a:chExt cx="667512" cy="667512"/>
          </a:xfrm>
        </p:grpSpPr>
        <p:pic>
          <p:nvPicPr>
            <p:cNvPr id="288" name="Picture 1044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257288" y="704088"/>
              <a:ext cx="667512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9" name="TextBox 38"/>
            <p:cNvSpPr txBox="1">
              <a:spLocks noChangeAspect="1"/>
            </p:cNvSpPr>
            <p:nvPr/>
          </p:nvSpPr>
          <p:spPr>
            <a:xfrm>
              <a:off x="7315200" y="731293"/>
              <a:ext cx="141956" cy="8989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4.1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40" name="TextBox 39"/>
            <p:cNvSpPr txBox="1">
              <a:spLocks/>
            </p:cNvSpPr>
            <p:nvPr/>
          </p:nvSpPr>
          <p:spPr>
            <a:xfrm>
              <a:off x="7714487" y="731293"/>
              <a:ext cx="182880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1.3</a:t>
              </a:r>
            </a:p>
          </p:txBody>
        </p:sp>
        <p:sp>
          <p:nvSpPr>
            <p:cNvPr id="41" name="TextBox 40"/>
            <p:cNvSpPr txBox="1">
              <a:spLocks/>
            </p:cNvSpPr>
            <p:nvPr/>
          </p:nvSpPr>
          <p:spPr>
            <a:xfrm>
              <a:off x="7714488" y="1203958"/>
              <a:ext cx="182880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20.7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42" name="TextBox 41"/>
            <p:cNvSpPr txBox="1">
              <a:spLocks/>
            </p:cNvSpPr>
            <p:nvPr/>
          </p:nvSpPr>
          <p:spPr>
            <a:xfrm>
              <a:off x="7315200" y="1219200"/>
              <a:ext cx="16459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73.9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943088" y="941292"/>
            <a:ext cx="689413" cy="667512"/>
            <a:chOff x="7943088" y="762000"/>
            <a:chExt cx="689413" cy="667512"/>
          </a:xfrm>
        </p:grpSpPr>
        <p:pic>
          <p:nvPicPr>
            <p:cNvPr id="217" name="Picture 1047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43088" y="762000"/>
              <a:ext cx="667512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44" name="TextBox 43"/>
            <p:cNvSpPr txBox="1">
              <a:spLocks noChangeAspect="1"/>
            </p:cNvSpPr>
            <p:nvPr/>
          </p:nvSpPr>
          <p:spPr>
            <a:xfrm>
              <a:off x="8037695" y="775591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7.2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45" name="TextBox 44"/>
            <p:cNvSpPr txBox="1">
              <a:spLocks noChangeAspect="1"/>
            </p:cNvSpPr>
            <p:nvPr/>
          </p:nvSpPr>
          <p:spPr>
            <a:xfrm>
              <a:off x="8455341" y="775591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>
              <a:spLocks/>
            </p:cNvSpPr>
            <p:nvPr/>
          </p:nvSpPr>
          <p:spPr>
            <a:xfrm>
              <a:off x="8037695" y="1257199"/>
              <a:ext cx="16459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75.0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>
              <a:spLocks noChangeAspect="1"/>
            </p:cNvSpPr>
            <p:nvPr/>
          </p:nvSpPr>
          <p:spPr>
            <a:xfrm>
              <a:off x="8427868" y="1264559"/>
              <a:ext cx="20463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12.8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5667994" y="1767847"/>
            <a:ext cx="720150" cy="688301"/>
            <a:chOff x="5715000" y="1588555"/>
            <a:chExt cx="720150" cy="688301"/>
          </a:xfrm>
        </p:grpSpPr>
        <p:pic>
          <p:nvPicPr>
            <p:cNvPr id="229" name="Picture 18"/>
            <p:cNvPicPr>
              <a:picLocks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1600200"/>
              <a:ext cx="676656" cy="676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56" name="TextBox 55"/>
            <p:cNvSpPr txBox="1">
              <a:spLocks noChangeAspect="1"/>
            </p:cNvSpPr>
            <p:nvPr/>
          </p:nvSpPr>
          <p:spPr>
            <a:xfrm>
              <a:off x="5791200" y="1610850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1.2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57" name="TextBox 56"/>
            <p:cNvSpPr txBox="1">
              <a:spLocks noChangeAspect="1"/>
            </p:cNvSpPr>
            <p:nvPr/>
          </p:nvSpPr>
          <p:spPr>
            <a:xfrm>
              <a:off x="6256401" y="1610852"/>
              <a:ext cx="144399" cy="91437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1.0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58" name="TextBox 57"/>
            <p:cNvSpPr txBox="1">
              <a:spLocks/>
            </p:cNvSpPr>
            <p:nvPr/>
          </p:nvSpPr>
          <p:spPr>
            <a:xfrm>
              <a:off x="5982044" y="1588555"/>
              <a:ext cx="139744" cy="5504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59" name="TextBox 58"/>
            <p:cNvSpPr txBox="1">
              <a:spLocks/>
            </p:cNvSpPr>
            <p:nvPr/>
          </p:nvSpPr>
          <p:spPr>
            <a:xfrm>
              <a:off x="6248400" y="2080369"/>
              <a:ext cx="186750" cy="10058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43.8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60" name="TextBox 59"/>
            <p:cNvSpPr txBox="1">
              <a:spLocks/>
            </p:cNvSpPr>
            <p:nvPr/>
          </p:nvSpPr>
          <p:spPr>
            <a:xfrm>
              <a:off x="5791200" y="2089513"/>
              <a:ext cx="16717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54.0</a:t>
              </a:r>
            </a:p>
          </p:txBody>
        </p:sp>
      </p:grpSp>
      <p:pic>
        <p:nvPicPr>
          <p:cNvPr id="230" name="Picture 1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788636"/>
            <a:ext cx="676656" cy="6766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62" name="TextBox 61"/>
          <p:cNvSpPr txBox="1">
            <a:spLocks noChangeAspect="1"/>
          </p:cNvSpPr>
          <p:nvPr/>
        </p:nvSpPr>
        <p:spPr>
          <a:xfrm>
            <a:off x="6558012" y="1790142"/>
            <a:ext cx="144403" cy="91440"/>
          </a:xfrm>
          <a:prstGeom prst="rect">
            <a:avLst/>
          </a:prstGeom>
          <a:solidFill>
            <a:srgbClr val="FFFFFF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en-US" sz="600" b="1" dirty="0" smtClean="0">
                <a:latin typeface="Arial"/>
                <a:cs typeface="Arial"/>
              </a:rPr>
              <a:t>4.6</a:t>
            </a:r>
            <a:endParaRPr lang="en-US" sz="600" b="1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>
            <a:spLocks noChangeAspect="1"/>
          </p:cNvSpPr>
          <p:nvPr/>
        </p:nvSpPr>
        <p:spPr>
          <a:xfrm>
            <a:off x="7018397" y="1790142"/>
            <a:ext cx="144403" cy="91440"/>
          </a:xfrm>
          <a:prstGeom prst="rect">
            <a:avLst/>
          </a:prstGeom>
          <a:solidFill>
            <a:srgbClr val="FFFFFF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en-US" sz="600" b="1" dirty="0" smtClean="0">
                <a:latin typeface="Arial"/>
                <a:cs typeface="Arial"/>
              </a:rPr>
              <a:t>1.7</a:t>
            </a:r>
            <a:endParaRPr lang="en-US" sz="600" b="1" dirty="0">
              <a:latin typeface="Arial"/>
              <a:cs typeface="Arial"/>
            </a:endParaRPr>
          </a:p>
        </p:txBody>
      </p:sp>
      <p:sp>
        <p:nvSpPr>
          <p:cNvPr id="64" name="TextBox 63"/>
          <p:cNvSpPr txBox="1">
            <a:spLocks noChangeAspect="1"/>
          </p:cNvSpPr>
          <p:nvPr/>
        </p:nvSpPr>
        <p:spPr>
          <a:xfrm>
            <a:off x="6976050" y="2250517"/>
            <a:ext cx="186750" cy="91440"/>
          </a:xfrm>
          <a:prstGeom prst="rect">
            <a:avLst/>
          </a:prstGeom>
          <a:solidFill>
            <a:srgbClr val="FFFFFF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en-US" sz="600" b="1" dirty="0" smtClean="0">
                <a:latin typeface="Arial"/>
                <a:cs typeface="Arial"/>
              </a:rPr>
              <a:t>40.2</a:t>
            </a:r>
            <a:endParaRPr lang="en-US" sz="600" b="1" dirty="0">
              <a:latin typeface="Arial"/>
              <a:cs typeface="Arial"/>
            </a:endParaRPr>
          </a:p>
        </p:txBody>
      </p:sp>
      <p:sp>
        <p:nvSpPr>
          <p:cNvPr id="65" name="TextBox 64"/>
          <p:cNvSpPr txBox="1">
            <a:spLocks/>
          </p:cNvSpPr>
          <p:nvPr/>
        </p:nvSpPr>
        <p:spPr>
          <a:xfrm>
            <a:off x="6558012" y="2250517"/>
            <a:ext cx="158856" cy="109728"/>
          </a:xfrm>
          <a:prstGeom prst="rect">
            <a:avLst/>
          </a:prstGeom>
          <a:solidFill>
            <a:srgbClr val="FFFFFF"/>
          </a:solidFill>
        </p:spPr>
        <p:txBody>
          <a:bodyPr wrap="none" rtlCol="0" anchor="ctr">
            <a:noAutofit/>
          </a:bodyPr>
          <a:lstStyle/>
          <a:p>
            <a:pPr algn="ctr"/>
            <a:r>
              <a:rPr lang="en-US" sz="600" b="1" dirty="0" smtClean="0">
                <a:latin typeface="Arial"/>
                <a:cs typeface="Arial"/>
              </a:rPr>
              <a:t>53.6</a:t>
            </a:r>
          </a:p>
        </p:txBody>
      </p:sp>
      <p:grpSp>
        <p:nvGrpSpPr>
          <p:cNvPr id="233" name="Group 232"/>
          <p:cNvGrpSpPr/>
          <p:nvPr/>
        </p:nvGrpSpPr>
        <p:grpSpPr>
          <a:xfrm>
            <a:off x="7162800" y="1779492"/>
            <a:ext cx="707289" cy="676656"/>
            <a:chOff x="7162800" y="1600200"/>
            <a:chExt cx="707289" cy="676656"/>
          </a:xfrm>
        </p:grpSpPr>
        <p:pic>
          <p:nvPicPr>
            <p:cNvPr id="232" name="Picture 20"/>
            <p:cNvPicPr>
              <a:picLocks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62800" y="1600200"/>
              <a:ext cx="676656" cy="676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67" name="TextBox 66"/>
            <p:cNvSpPr txBox="1">
              <a:spLocks noChangeAspect="1"/>
            </p:cNvSpPr>
            <p:nvPr/>
          </p:nvSpPr>
          <p:spPr>
            <a:xfrm>
              <a:off x="7239000" y="1610850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1.0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68" name="TextBox 67"/>
            <p:cNvSpPr txBox="1">
              <a:spLocks/>
            </p:cNvSpPr>
            <p:nvPr/>
          </p:nvSpPr>
          <p:spPr>
            <a:xfrm>
              <a:off x="7663103" y="1610851"/>
              <a:ext cx="155497" cy="8688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1.2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69" name="TextBox 68"/>
            <p:cNvSpPr txBox="1">
              <a:spLocks noChangeAspect="1"/>
            </p:cNvSpPr>
            <p:nvPr/>
          </p:nvSpPr>
          <p:spPr>
            <a:xfrm>
              <a:off x="7663104" y="2089512"/>
              <a:ext cx="206985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47.9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70" name="TextBox 69"/>
            <p:cNvSpPr txBox="1">
              <a:spLocks noChangeAspect="1"/>
            </p:cNvSpPr>
            <p:nvPr/>
          </p:nvSpPr>
          <p:spPr>
            <a:xfrm>
              <a:off x="7239000" y="2089512"/>
              <a:ext cx="206985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49.8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65" name="Group 264"/>
          <p:cNvGrpSpPr/>
          <p:nvPr/>
        </p:nvGrpSpPr>
        <p:grpSpPr>
          <a:xfrm>
            <a:off x="7933944" y="1779492"/>
            <a:ext cx="699144" cy="676656"/>
            <a:chOff x="7933944" y="1600200"/>
            <a:chExt cx="699144" cy="676656"/>
          </a:xfrm>
        </p:grpSpPr>
        <p:pic>
          <p:nvPicPr>
            <p:cNvPr id="234" name="Picture 23"/>
            <p:cNvPicPr>
              <a:picLocks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933944" y="1600200"/>
              <a:ext cx="676656" cy="676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2" name="TextBox 71"/>
            <p:cNvSpPr txBox="1">
              <a:spLocks noChangeAspect="1"/>
            </p:cNvSpPr>
            <p:nvPr/>
          </p:nvSpPr>
          <p:spPr>
            <a:xfrm>
              <a:off x="8001000" y="1610850"/>
              <a:ext cx="14440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1.5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73" name="TextBox 72"/>
            <p:cNvSpPr txBox="1">
              <a:spLocks noChangeAspect="1"/>
            </p:cNvSpPr>
            <p:nvPr/>
          </p:nvSpPr>
          <p:spPr>
            <a:xfrm>
              <a:off x="8466197" y="1610850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5.9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74" name="TextBox 73"/>
            <p:cNvSpPr txBox="1">
              <a:spLocks noChangeAspect="1"/>
            </p:cNvSpPr>
            <p:nvPr/>
          </p:nvSpPr>
          <p:spPr>
            <a:xfrm>
              <a:off x="8406290" y="2089512"/>
              <a:ext cx="226798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56.0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75" name="TextBox 74"/>
            <p:cNvSpPr txBox="1">
              <a:spLocks noChangeAspect="1"/>
            </p:cNvSpPr>
            <p:nvPr/>
          </p:nvSpPr>
          <p:spPr>
            <a:xfrm>
              <a:off x="8001000" y="2089512"/>
              <a:ext cx="16735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36.6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81" name="Group 280"/>
          <p:cNvGrpSpPr/>
          <p:nvPr/>
        </p:nvGrpSpPr>
        <p:grpSpPr>
          <a:xfrm>
            <a:off x="5667994" y="941292"/>
            <a:ext cx="656606" cy="667512"/>
            <a:chOff x="5715000" y="762000"/>
            <a:chExt cx="656606" cy="667512"/>
          </a:xfrm>
        </p:grpSpPr>
        <p:pic>
          <p:nvPicPr>
            <p:cNvPr id="280" name="Picture 1042"/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762000"/>
              <a:ext cx="641838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77" name="TextBox 76"/>
            <p:cNvSpPr txBox="1">
              <a:spLocks noChangeAspect="1"/>
            </p:cNvSpPr>
            <p:nvPr/>
          </p:nvSpPr>
          <p:spPr>
            <a:xfrm>
              <a:off x="5794684" y="762000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8.1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78" name="TextBox 77"/>
            <p:cNvSpPr txBox="1">
              <a:spLocks noChangeAspect="1"/>
            </p:cNvSpPr>
            <p:nvPr/>
          </p:nvSpPr>
          <p:spPr>
            <a:xfrm>
              <a:off x="6184856" y="762000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1.5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79" name="TextBox 78"/>
            <p:cNvSpPr txBox="1">
              <a:spLocks noChangeAspect="1"/>
            </p:cNvSpPr>
            <p:nvPr/>
          </p:nvSpPr>
          <p:spPr>
            <a:xfrm>
              <a:off x="6184856" y="1263651"/>
              <a:ext cx="186750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18.0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80" name="TextBox 79"/>
            <p:cNvSpPr txBox="1">
              <a:spLocks noChangeAspect="1"/>
            </p:cNvSpPr>
            <p:nvPr/>
          </p:nvSpPr>
          <p:spPr>
            <a:xfrm>
              <a:off x="5794684" y="1263651"/>
              <a:ext cx="186750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72.4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316" name="Group 315"/>
          <p:cNvGrpSpPr/>
          <p:nvPr/>
        </p:nvGrpSpPr>
        <p:grpSpPr>
          <a:xfrm>
            <a:off x="4598114" y="1931892"/>
            <a:ext cx="882279" cy="944081"/>
            <a:chOff x="4962786" y="2819400"/>
            <a:chExt cx="904614" cy="967980"/>
          </a:xfrm>
        </p:grpSpPr>
        <p:sp>
          <p:nvSpPr>
            <p:cNvPr id="105" name="Text Box 4"/>
            <p:cNvSpPr txBox="1">
              <a:spLocks noChangeArrowheads="1"/>
            </p:cNvSpPr>
            <p:nvPr/>
          </p:nvSpPr>
          <p:spPr bwMode="auto">
            <a:xfrm>
              <a:off x="5279079" y="3387287"/>
              <a:ext cx="588321" cy="4000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 lIns="91424" tIns="45712" rIns="91424" bIns="45712">
              <a:prstTxWarp prst="textNoShape">
                <a:avLst/>
              </a:prstTxWarp>
              <a:spAutoFit/>
            </a:bodyPr>
            <a:lstStyle/>
            <a:p>
              <a:r>
                <a:rPr lang="en-US" sz="1000" b="1" dirty="0" smtClean="0">
                  <a:latin typeface="Helvetica"/>
                  <a:cs typeface="Helvetica"/>
                </a:rPr>
                <a:t>CD28</a:t>
              </a:r>
            </a:p>
            <a:p>
              <a:endParaRPr lang="en-US" sz="1000" b="1" dirty="0">
                <a:latin typeface="Helvetica"/>
                <a:cs typeface="Helvetica"/>
              </a:endParaRPr>
            </a:p>
          </p:txBody>
        </p:sp>
        <p:sp>
          <p:nvSpPr>
            <p:cNvPr id="106" name="Text Box 5"/>
            <p:cNvSpPr txBox="1">
              <a:spLocks noChangeArrowheads="1"/>
            </p:cNvSpPr>
            <p:nvPr/>
          </p:nvSpPr>
          <p:spPr bwMode="auto">
            <a:xfrm>
              <a:off x="4962786" y="2959192"/>
              <a:ext cx="338522" cy="464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square" lIns="91424" tIns="45712" rIns="91424" bIns="45712">
              <a:prstTxWarp prst="textNoShape">
                <a:avLst/>
              </a:prstTxWarp>
              <a:spAutoFit/>
            </a:bodyPr>
            <a:lstStyle/>
            <a:p>
              <a:r>
                <a:rPr lang="en-US" sz="1000" b="1" dirty="0">
                  <a:latin typeface="Helvetica"/>
                  <a:cs typeface="Helvetica"/>
                </a:rPr>
                <a:t>Ki-67</a:t>
              </a:r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rot="5400000" flipH="1" flipV="1">
              <a:off x="5046734" y="3053023"/>
              <a:ext cx="468430" cy="118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Arrow Connector 107"/>
            <p:cNvCxnSpPr/>
            <p:nvPr/>
          </p:nvCxnSpPr>
          <p:spPr>
            <a:xfrm>
              <a:off x="5283729" y="3387691"/>
              <a:ext cx="545026" cy="1209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1" name="TextBox 110"/>
          <p:cNvSpPr txBox="1"/>
          <p:nvPr/>
        </p:nvSpPr>
        <p:spPr>
          <a:xfrm>
            <a:off x="5638800" y="331692"/>
            <a:ext cx="2231319" cy="30017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CD3</a:t>
            </a:r>
            <a:r>
              <a:rPr lang="en-US" sz="1400" b="1" baseline="30000" dirty="0" smtClean="0">
                <a:latin typeface="Helvetica"/>
                <a:cs typeface="Helvetica"/>
              </a:rPr>
              <a:t>+</a:t>
            </a:r>
            <a:r>
              <a:rPr lang="en-US" sz="1400" b="1" dirty="0" smtClean="0">
                <a:latin typeface="Helvetica"/>
                <a:cs typeface="Helvetica"/>
              </a:rPr>
              <a:t> CD95</a:t>
            </a:r>
            <a:r>
              <a:rPr lang="en-US" sz="1400" b="1" baseline="30000" dirty="0" smtClean="0">
                <a:latin typeface="Helvetica"/>
                <a:cs typeface="Helvetica"/>
              </a:rPr>
              <a:t>+</a:t>
            </a:r>
            <a:r>
              <a:rPr lang="en-US" sz="1400" b="1" dirty="0" smtClean="0">
                <a:latin typeface="Helvetica"/>
                <a:cs typeface="Helvetica"/>
              </a:rPr>
              <a:t> CD8</a:t>
            </a:r>
            <a:r>
              <a:rPr lang="en-US" sz="1400" b="1" baseline="30000" dirty="0" smtClean="0">
                <a:latin typeface="Helvetica"/>
                <a:cs typeface="Helvetica"/>
              </a:rPr>
              <a:t>+</a:t>
            </a:r>
            <a:r>
              <a:rPr lang="en-US" sz="1400" b="1" dirty="0" smtClean="0">
                <a:latin typeface="Helvetica"/>
                <a:cs typeface="Helvetica"/>
              </a:rPr>
              <a:t> T cells</a:t>
            </a:r>
            <a:endParaRPr lang="en-US" sz="1400" b="1" dirty="0">
              <a:latin typeface="Helvetica"/>
              <a:cs typeface="Helvetica"/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827482" y="360334"/>
            <a:ext cx="324626" cy="330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 smtClean="0">
                <a:latin typeface="Helvetica"/>
                <a:cs typeface="Helvetica"/>
              </a:rPr>
              <a:t>B</a:t>
            </a:r>
            <a:endParaRPr lang="en-US" sz="1600" b="1" dirty="0">
              <a:latin typeface="Helvetica"/>
              <a:cs typeface="Helvetica"/>
            </a:endParaRPr>
          </a:p>
        </p:txBody>
      </p:sp>
      <p:sp>
        <p:nvSpPr>
          <p:cNvPr id="213" name="TextBox 212"/>
          <p:cNvSpPr txBox="1"/>
          <p:nvPr/>
        </p:nvSpPr>
        <p:spPr>
          <a:xfrm>
            <a:off x="1188358" y="357431"/>
            <a:ext cx="2231319" cy="300178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en-US" sz="1400" b="1" dirty="0" smtClean="0">
                <a:latin typeface="Helvetica"/>
                <a:cs typeface="Helvetica"/>
              </a:rPr>
              <a:t>CD3</a:t>
            </a:r>
            <a:r>
              <a:rPr lang="en-US" sz="1400" b="1" baseline="30000" dirty="0" smtClean="0">
                <a:latin typeface="Helvetica"/>
                <a:cs typeface="Helvetica"/>
              </a:rPr>
              <a:t>+</a:t>
            </a:r>
            <a:r>
              <a:rPr lang="en-US" sz="1400" b="1" dirty="0" smtClean="0">
                <a:latin typeface="Helvetica"/>
                <a:cs typeface="Helvetica"/>
              </a:rPr>
              <a:t> CD95</a:t>
            </a:r>
            <a:r>
              <a:rPr lang="en-US" sz="1400" b="1" baseline="30000" dirty="0" smtClean="0">
                <a:latin typeface="Helvetica"/>
                <a:cs typeface="Helvetica"/>
              </a:rPr>
              <a:t>+</a:t>
            </a:r>
            <a:r>
              <a:rPr lang="en-US" sz="1400" b="1" dirty="0" smtClean="0">
                <a:latin typeface="Helvetica"/>
                <a:cs typeface="Helvetica"/>
              </a:rPr>
              <a:t> CD4</a:t>
            </a:r>
            <a:r>
              <a:rPr lang="en-US" sz="1400" b="1" baseline="30000" dirty="0" smtClean="0">
                <a:latin typeface="Helvetica"/>
                <a:cs typeface="Helvetica"/>
              </a:rPr>
              <a:t>+</a:t>
            </a:r>
            <a:r>
              <a:rPr lang="en-US" sz="1400" b="1" dirty="0" smtClean="0">
                <a:latin typeface="Helvetica"/>
                <a:cs typeface="Helvetica"/>
              </a:rPr>
              <a:t> T cells</a:t>
            </a:r>
            <a:endParaRPr lang="en-US" sz="1400" b="1" dirty="0">
              <a:latin typeface="Helvetica"/>
              <a:cs typeface="Helvetica"/>
            </a:endParaRPr>
          </a:p>
        </p:txBody>
      </p:sp>
      <p:sp>
        <p:nvSpPr>
          <p:cNvPr id="214" name="TextBox 213"/>
          <p:cNvSpPr txBox="1"/>
          <p:nvPr/>
        </p:nvSpPr>
        <p:spPr>
          <a:xfrm>
            <a:off x="438500" y="360334"/>
            <a:ext cx="324626" cy="3301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Helvetica"/>
                <a:cs typeface="Helvetica"/>
              </a:rPr>
              <a:t>A</a:t>
            </a:r>
            <a:endParaRPr lang="en-US" sz="1600" b="1" dirty="0">
              <a:latin typeface="Helvetica"/>
              <a:cs typeface="Helvetica"/>
            </a:endParaRPr>
          </a:p>
        </p:txBody>
      </p:sp>
      <p:grpSp>
        <p:nvGrpSpPr>
          <p:cNvPr id="317" name="Group 316"/>
          <p:cNvGrpSpPr/>
          <p:nvPr/>
        </p:nvGrpSpPr>
        <p:grpSpPr>
          <a:xfrm>
            <a:off x="0" y="1931892"/>
            <a:ext cx="929679" cy="777329"/>
            <a:chOff x="62477" y="2813229"/>
            <a:chExt cx="953214" cy="797007"/>
          </a:xfrm>
        </p:grpSpPr>
        <p:sp>
          <p:nvSpPr>
            <p:cNvPr id="206" name="Text Box 4"/>
            <p:cNvSpPr txBox="1">
              <a:spLocks noChangeArrowheads="1"/>
            </p:cNvSpPr>
            <p:nvPr/>
          </p:nvSpPr>
          <p:spPr bwMode="auto">
            <a:xfrm>
              <a:off x="453380" y="3364015"/>
              <a:ext cx="562311" cy="2462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 dirty="0">
                  <a:latin typeface="Helvetica"/>
                  <a:cs typeface="Helvetica"/>
                </a:rPr>
                <a:t>Foxp3</a:t>
              </a:r>
            </a:p>
          </p:txBody>
        </p:sp>
        <p:sp>
          <p:nvSpPr>
            <p:cNvPr id="207" name="Text Box 5"/>
            <p:cNvSpPr txBox="1">
              <a:spLocks noChangeArrowheads="1"/>
            </p:cNvSpPr>
            <p:nvPr/>
          </p:nvSpPr>
          <p:spPr bwMode="auto">
            <a:xfrm>
              <a:off x="62477" y="2926495"/>
              <a:ext cx="338554" cy="4059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vert="eaVert" wrap="none">
              <a:prstTxWarp prst="textNoShape">
                <a:avLst/>
              </a:prstTxWarp>
              <a:spAutoFit/>
            </a:bodyPr>
            <a:lstStyle/>
            <a:p>
              <a:r>
                <a:rPr lang="en-US" sz="1000" b="1" dirty="0">
                  <a:latin typeface="Helvetica"/>
                  <a:cs typeface="Helvetica"/>
                </a:rPr>
                <a:t>Ki-67</a:t>
              </a:r>
            </a:p>
          </p:txBody>
        </p:sp>
        <p:cxnSp>
          <p:nvCxnSpPr>
            <p:cNvPr id="208" name="Straight Arrow Connector 207"/>
            <p:cNvCxnSpPr/>
            <p:nvPr/>
          </p:nvCxnSpPr>
          <p:spPr>
            <a:xfrm>
              <a:off x="432686" y="3387436"/>
              <a:ext cx="548640" cy="1464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Arrow Connector 208"/>
            <p:cNvCxnSpPr/>
            <p:nvPr/>
          </p:nvCxnSpPr>
          <p:spPr>
            <a:xfrm rot="5400000" flipH="1" flipV="1">
              <a:off x="172268" y="3049401"/>
              <a:ext cx="473813" cy="147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 w="sm" len="sm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7" name="Group 266"/>
          <p:cNvGrpSpPr/>
          <p:nvPr/>
        </p:nvGrpSpPr>
        <p:grpSpPr>
          <a:xfrm>
            <a:off x="390144" y="940399"/>
            <a:ext cx="676656" cy="677549"/>
            <a:chOff x="390144" y="761107"/>
            <a:chExt cx="676656" cy="677549"/>
          </a:xfrm>
        </p:grpSpPr>
        <p:pic>
          <p:nvPicPr>
            <p:cNvPr id="266" name="Picture 16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0144" y="762000"/>
              <a:ext cx="676656" cy="676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12" name="TextBox 12"/>
            <p:cNvSpPr txBox="1">
              <a:spLocks noChangeAspect="1"/>
            </p:cNvSpPr>
            <p:nvPr/>
          </p:nvSpPr>
          <p:spPr>
            <a:xfrm>
              <a:off x="468286" y="761107"/>
              <a:ext cx="144404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4.7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13" name="TextBox 14"/>
            <p:cNvSpPr txBox="1">
              <a:spLocks noChangeAspect="1"/>
            </p:cNvSpPr>
            <p:nvPr/>
          </p:nvSpPr>
          <p:spPr>
            <a:xfrm>
              <a:off x="919576" y="786989"/>
              <a:ext cx="144404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0.7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14" name="TextBox 15"/>
            <p:cNvSpPr txBox="1">
              <a:spLocks noChangeAspect="1"/>
            </p:cNvSpPr>
            <p:nvPr/>
          </p:nvSpPr>
          <p:spPr>
            <a:xfrm>
              <a:off x="881952" y="1251476"/>
              <a:ext cx="184848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5.8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15" name="TextBox 16"/>
            <p:cNvSpPr txBox="1">
              <a:spLocks noChangeAspect="1"/>
            </p:cNvSpPr>
            <p:nvPr/>
          </p:nvSpPr>
          <p:spPr>
            <a:xfrm>
              <a:off x="483936" y="1258141"/>
              <a:ext cx="201864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88.7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sp>
        <p:nvSpPr>
          <p:cNvPr id="307" name="TextBox 20"/>
          <p:cNvSpPr txBox="1"/>
          <p:nvPr/>
        </p:nvSpPr>
        <p:spPr>
          <a:xfrm>
            <a:off x="1411822" y="954883"/>
            <a:ext cx="125286" cy="60760"/>
          </a:xfrm>
          <a:prstGeom prst="rect">
            <a:avLst/>
          </a:prstGeom>
          <a:solidFill>
            <a:srgbClr val="FFFFFF"/>
          </a:solidFill>
        </p:spPr>
        <p:txBody>
          <a:bodyPr wrap="none" rtlCol="0" anchor="ctr">
            <a:noAutofit/>
          </a:bodyPr>
          <a:lstStyle/>
          <a:p>
            <a:pPr algn="ctr"/>
            <a:endParaRPr lang="en-US" sz="600" b="1" dirty="0">
              <a:latin typeface="Arial"/>
              <a:cs typeface="Arial"/>
            </a:endParaRPr>
          </a:p>
        </p:txBody>
      </p:sp>
      <p:grpSp>
        <p:nvGrpSpPr>
          <p:cNvPr id="271" name="Group 270"/>
          <p:cNvGrpSpPr/>
          <p:nvPr/>
        </p:nvGrpSpPr>
        <p:grpSpPr>
          <a:xfrm>
            <a:off x="1105519" y="959580"/>
            <a:ext cx="647081" cy="667512"/>
            <a:chOff x="1148530" y="780288"/>
            <a:chExt cx="647081" cy="667512"/>
          </a:xfrm>
        </p:grpSpPr>
        <p:pic>
          <p:nvPicPr>
            <p:cNvPr id="268" name="Picture 18"/>
            <p:cNvPicPr>
              <a:picLocks noChangeAspect="1" noChangeArrowheads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48530" y="780288"/>
              <a:ext cx="642789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06" name="TextBox 18"/>
            <p:cNvSpPr txBox="1">
              <a:spLocks noChangeAspect="1"/>
            </p:cNvSpPr>
            <p:nvPr/>
          </p:nvSpPr>
          <p:spPr>
            <a:xfrm>
              <a:off x="1219200" y="804227"/>
              <a:ext cx="166167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8.2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08" name="TextBox 21"/>
            <p:cNvSpPr txBox="1">
              <a:spLocks noChangeAspect="1"/>
            </p:cNvSpPr>
            <p:nvPr/>
          </p:nvSpPr>
          <p:spPr>
            <a:xfrm>
              <a:off x="1629444" y="804227"/>
              <a:ext cx="166167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0.9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09" name="TextBox 22"/>
            <p:cNvSpPr txBox="1">
              <a:spLocks noChangeAspect="1"/>
            </p:cNvSpPr>
            <p:nvPr/>
          </p:nvSpPr>
          <p:spPr>
            <a:xfrm>
              <a:off x="1595918" y="1276898"/>
              <a:ext cx="19585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4.5</a:t>
              </a:r>
            </a:p>
          </p:txBody>
        </p:sp>
        <p:sp>
          <p:nvSpPr>
            <p:cNvPr id="310" name="TextBox 23"/>
            <p:cNvSpPr txBox="1">
              <a:spLocks noChangeAspect="1"/>
            </p:cNvSpPr>
            <p:nvPr/>
          </p:nvSpPr>
          <p:spPr>
            <a:xfrm>
              <a:off x="1238689" y="1276898"/>
              <a:ext cx="19585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86.4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72" name="Group 271"/>
          <p:cNvGrpSpPr/>
          <p:nvPr/>
        </p:nvGrpSpPr>
        <p:grpSpPr>
          <a:xfrm>
            <a:off x="1886712" y="959580"/>
            <a:ext cx="685800" cy="667512"/>
            <a:chOff x="1905000" y="780288"/>
            <a:chExt cx="685800" cy="667512"/>
          </a:xfrm>
        </p:grpSpPr>
        <p:pic>
          <p:nvPicPr>
            <p:cNvPr id="269" name="Picture 19"/>
            <p:cNvPicPr>
              <a:picLocks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05000" y="780288"/>
              <a:ext cx="667512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01" name="TextBox 300"/>
            <p:cNvSpPr txBox="1">
              <a:spLocks noChangeAspect="1"/>
            </p:cNvSpPr>
            <p:nvPr/>
          </p:nvSpPr>
          <p:spPr>
            <a:xfrm>
              <a:off x="1987375" y="798732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9.0</a:t>
              </a:r>
            </a:p>
          </p:txBody>
        </p:sp>
        <p:sp>
          <p:nvSpPr>
            <p:cNvPr id="302" name="TextBox 301"/>
            <p:cNvSpPr txBox="1">
              <a:spLocks noChangeAspect="1"/>
            </p:cNvSpPr>
            <p:nvPr/>
          </p:nvSpPr>
          <p:spPr>
            <a:xfrm>
              <a:off x="2424634" y="798732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1.3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03" name="TextBox 302"/>
            <p:cNvSpPr txBox="1">
              <a:spLocks noChangeAspect="1"/>
            </p:cNvSpPr>
            <p:nvPr/>
          </p:nvSpPr>
          <p:spPr>
            <a:xfrm>
              <a:off x="2375736" y="1275475"/>
              <a:ext cx="215064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6.1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04" name="TextBox 303"/>
            <p:cNvSpPr txBox="1">
              <a:spLocks noChangeAspect="1"/>
            </p:cNvSpPr>
            <p:nvPr/>
          </p:nvSpPr>
          <p:spPr>
            <a:xfrm>
              <a:off x="1987376" y="1275475"/>
              <a:ext cx="215064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83.5</a:t>
              </a:r>
            </a:p>
          </p:txBody>
        </p:sp>
      </p:grpSp>
      <p:grpSp>
        <p:nvGrpSpPr>
          <p:cNvPr id="275" name="Group 274"/>
          <p:cNvGrpSpPr/>
          <p:nvPr/>
        </p:nvGrpSpPr>
        <p:grpSpPr>
          <a:xfrm>
            <a:off x="2667000" y="959583"/>
            <a:ext cx="667512" cy="667509"/>
            <a:chOff x="2685288" y="780291"/>
            <a:chExt cx="667512" cy="667509"/>
          </a:xfrm>
        </p:grpSpPr>
        <p:pic>
          <p:nvPicPr>
            <p:cNvPr id="270" name="Picture 20"/>
            <p:cNvPicPr>
              <a:picLocks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85288" y="780291"/>
              <a:ext cx="667512" cy="66750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96" name="TextBox 295"/>
            <p:cNvSpPr txBox="1">
              <a:spLocks noChangeAspect="1"/>
            </p:cNvSpPr>
            <p:nvPr/>
          </p:nvSpPr>
          <p:spPr>
            <a:xfrm>
              <a:off x="2780069" y="798732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4.7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97" name="TextBox 296"/>
            <p:cNvSpPr txBox="1">
              <a:spLocks noChangeAspect="1"/>
            </p:cNvSpPr>
            <p:nvPr/>
          </p:nvSpPr>
          <p:spPr>
            <a:xfrm>
              <a:off x="3186634" y="798732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0.5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98" name="TextBox 297"/>
            <p:cNvSpPr txBox="1">
              <a:spLocks noChangeAspect="1"/>
            </p:cNvSpPr>
            <p:nvPr/>
          </p:nvSpPr>
          <p:spPr>
            <a:xfrm>
              <a:off x="3137737" y="1275475"/>
              <a:ext cx="21506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4.4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99" name="TextBox 298"/>
            <p:cNvSpPr txBox="1">
              <a:spLocks noChangeAspect="1"/>
            </p:cNvSpPr>
            <p:nvPr/>
          </p:nvSpPr>
          <p:spPr>
            <a:xfrm>
              <a:off x="2780069" y="1276777"/>
              <a:ext cx="191731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90.4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77" name="Group 276"/>
          <p:cNvGrpSpPr/>
          <p:nvPr/>
        </p:nvGrpSpPr>
        <p:grpSpPr>
          <a:xfrm>
            <a:off x="3352800" y="959580"/>
            <a:ext cx="685800" cy="667512"/>
            <a:chOff x="3352800" y="780288"/>
            <a:chExt cx="685800" cy="667512"/>
          </a:xfrm>
        </p:grpSpPr>
        <p:pic>
          <p:nvPicPr>
            <p:cNvPr id="276" name="Picture 23"/>
            <p:cNvPicPr>
              <a:picLocks noChangeArrowheads="1"/>
            </p:cNvPicPr>
            <p:nvPr/>
          </p:nvPicPr>
          <p:blipFill>
            <a:blip r:embed="rId15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2800" y="780288"/>
              <a:ext cx="667512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91" name="TextBox 290"/>
            <p:cNvSpPr txBox="1">
              <a:spLocks noChangeAspect="1"/>
            </p:cNvSpPr>
            <p:nvPr/>
          </p:nvSpPr>
          <p:spPr>
            <a:xfrm>
              <a:off x="3429000" y="798732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11.1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92" name="TextBox 291"/>
            <p:cNvSpPr txBox="1">
              <a:spLocks noChangeAspect="1"/>
            </p:cNvSpPr>
            <p:nvPr/>
          </p:nvSpPr>
          <p:spPr>
            <a:xfrm>
              <a:off x="3855720" y="798732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1.2</a:t>
              </a:r>
            </a:p>
          </p:txBody>
        </p:sp>
        <p:sp>
          <p:nvSpPr>
            <p:cNvPr id="293" name="TextBox 292"/>
            <p:cNvSpPr txBox="1">
              <a:spLocks/>
            </p:cNvSpPr>
            <p:nvPr/>
          </p:nvSpPr>
          <p:spPr>
            <a:xfrm>
              <a:off x="3855720" y="1275475"/>
              <a:ext cx="182880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5.8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94" name="TextBox 293"/>
            <p:cNvSpPr txBox="1">
              <a:spLocks noChangeAspect="1"/>
            </p:cNvSpPr>
            <p:nvPr/>
          </p:nvSpPr>
          <p:spPr>
            <a:xfrm>
              <a:off x="3429000" y="1275475"/>
              <a:ext cx="182880" cy="7775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81.9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sp>
        <p:nvSpPr>
          <p:cNvPr id="320" name="TextBox 319"/>
          <p:cNvSpPr txBox="1"/>
          <p:nvPr/>
        </p:nvSpPr>
        <p:spPr>
          <a:xfrm>
            <a:off x="4026588" y="1103521"/>
            <a:ext cx="779403" cy="45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Helvetica"/>
                <a:cs typeface="Helvetica"/>
              </a:rPr>
              <a:t>Patient cohort 2</a:t>
            </a:r>
            <a:endParaRPr lang="en-US" sz="1200" b="1" dirty="0">
              <a:latin typeface="Helvetica"/>
              <a:cs typeface="Helvetica"/>
            </a:endParaRPr>
          </a:p>
        </p:txBody>
      </p:sp>
      <p:sp>
        <p:nvSpPr>
          <p:cNvPr id="321" name="TextBox 320"/>
          <p:cNvSpPr txBox="1"/>
          <p:nvPr/>
        </p:nvSpPr>
        <p:spPr>
          <a:xfrm>
            <a:off x="4026588" y="1772388"/>
            <a:ext cx="779403" cy="45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Helvetica"/>
                <a:cs typeface="Helvetica"/>
              </a:rPr>
              <a:t>Patient cohort 1</a:t>
            </a:r>
            <a:endParaRPr lang="en-US" sz="1200" b="1" dirty="0">
              <a:latin typeface="Helvetica"/>
              <a:cs typeface="Helvetica"/>
            </a:endParaRPr>
          </a:p>
        </p:txBody>
      </p:sp>
      <p:sp>
        <p:nvSpPr>
          <p:cNvPr id="210" name="TextBox 209"/>
          <p:cNvSpPr txBox="1"/>
          <p:nvPr/>
        </p:nvSpPr>
        <p:spPr>
          <a:xfrm>
            <a:off x="5067048" y="714742"/>
            <a:ext cx="513860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0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11" name="TextBox 210"/>
          <p:cNvSpPr txBox="1"/>
          <p:nvPr/>
        </p:nvSpPr>
        <p:spPr>
          <a:xfrm>
            <a:off x="5816604" y="714742"/>
            <a:ext cx="513860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8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15" name="TextBox 214"/>
          <p:cNvSpPr txBox="1"/>
          <p:nvPr/>
        </p:nvSpPr>
        <p:spPr>
          <a:xfrm>
            <a:off x="6559789" y="714742"/>
            <a:ext cx="583421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15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7307733" y="701150"/>
            <a:ext cx="583421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29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18" name="TextBox 217"/>
          <p:cNvSpPr txBox="1"/>
          <p:nvPr/>
        </p:nvSpPr>
        <p:spPr>
          <a:xfrm>
            <a:off x="8050919" y="714742"/>
            <a:ext cx="583421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57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459296" y="731928"/>
            <a:ext cx="513860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0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1208851" y="731928"/>
            <a:ext cx="513860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8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1952037" y="731928"/>
            <a:ext cx="583421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15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2699981" y="731928"/>
            <a:ext cx="583421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29</a:t>
            </a:r>
            <a:endParaRPr lang="en-US" sz="1000" b="1" dirty="0">
              <a:latin typeface="Helvetica"/>
              <a:cs typeface="Helvetica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3443166" y="731928"/>
            <a:ext cx="583421" cy="24014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b="1" dirty="0" smtClean="0">
                <a:latin typeface="Helvetica"/>
                <a:cs typeface="Helvetica"/>
              </a:rPr>
              <a:t>Day 57</a:t>
            </a:r>
            <a:endParaRPr lang="en-US" sz="1000" b="1" dirty="0">
              <a:latin typeface="Helvetica"/>
              <a:cs typeface="Helvetica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68044" y="1779492"/>
            <a:ext cx="710948" cy="685800"/>
            <a:chOff x="368044" y="1600200"/>
            <a:chExt cx="710948" cy="685800"/>
          </a:xfrm>
        </p:grpSpPr>
        <p:pic>
          <p:nvPicPr>
            <p:cNvPr id="325" name="Picture 16"/>
            <p:cNvPicPr>
              <a:picLocks noChangeArrowheads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68044" y="1600200"/>
              <a:ext cx="685800" cy="685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32" name="TextBox 15"/>
            <p:cNvSpPr txBox="1">
              <a:spLocks/>
            </p:cNvSpPr>
            <p:nvPr/>
          </p:nvSpPr>
          <p:spPr>
            <a:xfrm>
              <a:off x="902208" y="2062008"/>
              <a:ext cx="16459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11.4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33" name="TextBox 16"/>
            <p:cNvSpPr txBox="1">
              <a:spLocks/>
            </p:cNvSpPr>
            <p:nvPr/>
          </p:nvSpPr>
          <p:spPr>
            <a:xfrm>
              <a:off x="445008" y="2068672"/>
              <a:ext cx="16459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85.8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34" name="TextBox 15"/>
            <p:cNvSpPr txBox="1">
              <a:spLocks/>
            </p:cNvSpPr>
            <p:nvPr/>
          </p:nvSpPr>
          <p:spPr>
            <a:xfrm>
              <a:off x="914400" y="1600200"/>
              <a:ext cx="16459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1.0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36" name="TextBox 15"/>
            <p:cNvSpPr txBox="1">
              <a:spLocks/>
            </p:cNvSpPr>
            <p:nvPr/>
          </p:nvSpPr>
          <p:spPr>
            <a:xfrm>
              <a:off x="445008" y="1600200"/>
              <a:ext cx="164592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1.8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1105519" y="1779492"/>
            <a:ext cx="685800" cy="685800"/>
            <a:chOff x="1105519" y="1600200"/>
            <a:chExt cx="685800" cy="685800"/>
          </a:xfrm>
        </p:grpSpPr>
        <p:pic>
          <p:nvPicPr>
            <p:cNvPr id="326" name="Picture 18"/>
            <p:cNvPicPr>
              <a:picLocks noChangeArrowheads="1"/>
            </p:cNvPicPr>
            <p:nvPr/>
          </p:nvPicPr>
          <p:blipFill>
            <a:blip r:embed="rId17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05519" y="1600200"/>
              <a:ext cx="685800" cy="685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37" name="TextBox 18"/>
            <p:cNvSpPr txBox="1">
              <a:spLocks/>
            </p:cNvSpPr>
            <p:nvPr/>
          </p:nvSpPr>
          <p:spPr>
            <a:xfrm>
              <a:off x="1180235" y="1600200"/>
              <a:ext cx="164587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3.9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38" name="TextBox 21"/>
            <p:cNvSpPr txBox="1">
              <a:spLocks/>
            </p:cNvSpPr>
            <p:nvPr/>
          </p:nvSpPr>
          <p:spPr>
            <a:xfrm>
              <a:off x="1600200" y="1600200"/>
              <a:ext cx="164587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1.8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39" name="TextBox 22"/>
            <p:cNvSpPr txBox="1">
              <a:spLocks/>
            </p:cNvSpPr>
            <p:nvPr/>
          </p:nvSpPr>
          <p:spPr>
            <a:xfrm>
              <a:off x="1588012" y="2057400"/>
              <a:ext cx="173736" cy="118871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11.1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40" name="TextBox 23"/>
            <p:cNvSpPr txBox="1">
              <a:spLocks/>
            </p:cNvSpPr>
            <p:nvPr/>
          </p:nvSpPr>
          <p:spPr>
            <a:xfrm>
              <a:off x="1172892" y="2057400"/>
              <a:ext cx="164592" cy="10972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83.1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73" name="Group 272"/>
          <p:cNvGrpSpPr/>
          <p:nvPr/>
        </p:nvGrpSpPr>
        <p:grpSpPr>
          <a:xfrm>
            <a:off x="1886712" y="1779491"/>
            <a:ext cx="704088" cy="685801"/>
            <a:chOff x="1886712" y="1600199"/>
            <a:chExt cx="704088" cy="685801"/>
          </a:xfrm>
        </p:grpSpPr>
        <p:pic>
          <p:nvPicPr>
            <p:cNvPr id="327" name="Picture 19"/>
            <p:cNvPicPr>
              <a:picLocks noChangeArrowheads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86712" y="1600200"/>
              <a:ext cx="685800" cy="685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41" name="TextBox 340"/>
            <p:cNvSpPr txBox="1">
              <a:spLocks noChangeAspect="1"/>
            </p:cNvSpPr>
            <p:nvPr/>
          </p:nvSpPr>
          <p:spPr>
            <a:xfrm>
              <a:off x="1967434" y="1600199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4.3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42" name="TextBox 341"/>
            <p:cNvSpPr txBox="1">
              <a:spLocks noChangeAspect="1"/>
            </p:cNvSpPr>
            <p:nvPr/>
          </p:nvSpPr>
          <p:spPr>
            <a:xfrm>
              <a:off x="2424634" y="1600200"/>
              <a:ext cx="166166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0.8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43" name="TextBox 342"/>
            <p:cNvSpPr txBox="1">
              <a:spLocks noChangeAspect="1"/>
            </p:cNvSpPr>
            <p:nvPr/>
          </p:nvSpPr>
          <p:spPr>
            <a:xfrm>
              <a:off x="2375736" y="2076942"/>
              <a:ext cx="215064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10.9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44" name="TextBox 343"/>
            <p:cNvSpPr txBox="1">
              <a:spLocks/>
            </p:cNvSpPr>
            <p:nvPr/>
          </p:nvSpPr>
          <p:spPr>
            <a:xfrm>
              <a:off x="1967438" y="2076942"/>
              <a:ext cx="160194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84.1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74" name="Group 273"/>
          <p:cNvGrpSpPr/>
          <p:nvPr/>
        </p:nvGrpSpPr>
        <p:grpSpPr>
          <a:xfrm>
            <a:off x="2667000" y="1779492"/>
            <a:ext cx="685800" cy="685800"/>
            <a:chOff x="2667000" y="1600200"/>
            <a:chExt cx="685800" cy="685800"/>
          </a:xfrm>
        </p:grpSpPr>
        <p:pic>
          <p:nvPicPr>
            <p:cNvPr id="328" name="Picture 20"/>
            <p:cNvPicPr>
              <a:picLocks noChangeArrowheads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67000" y="1600200"/>
              <a:ext cx="685800" cy="685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45" name="TextBox 344"/>
            <p:cNvSpPr txBox="1">
              <a:spLocks/>
            </p:cNvSpPr>
            <p:nvPr/>
          </p:nvSpPr>
          <p:spPr>
            <a:xfrm>
              <a:off x="2743200" y="1600200"/>
              <a:ext cx="173736" cy="10972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3.2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46" name="TextBox 345"/>
            <p:cNvSpPr txBox="1">
              <a:spLocks noChangeAspect="1"/>
            </p:cNvSpPr>
            <p:nvPr/>
          </p:nvSpPr>
          <p:spPr>
            <a:xfrm>
              <a:off x="3179064" y="1600201"/>
              <a:ext cx="173736" cy="9560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0.9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47" name="TextBox 346"/>
            <p:cNvSpPr txBox="1">
              <a:spLocks noChangeAspect="1"/>
            </p:cNvSpPr>
            <p:nvPr/>
          </p:nvSpPr>
          <p:spPr>
            <a:xfrm>
              <a:off x="3179064" y="2076943"/>
              <a:ext cx="173736" cy="7386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9.1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48" name="TextBox 347"/>
            <p:cNvSpPr txBox="1">
              <a:spLocks/>
            </p:cNvSpPr>
            <p:nvPr/>
          </p:nvSpPr>
          <p:spPr>
            <a:xfrm>
              <a:off x="2743204" y="2076943"/>
              <a:ext cx="173736" cy="10972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86.8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52800" y="1779492"/>
            <a:ext cx="685800" cy="685800"/>
            <a:chOff x="3357721" y="1600200"/>
            <a:chExt cx="685800" cy="685800"/>
          </a:xfrm>
        </p:grpSpPr>
        <p:pic>
          <p:nvPicPr>
            <p:cNvPr id="329" name="Picture 328"/>
            <p:cNvPicPr>
              <a:picLocks noChangeArrowheads="1"/>
            </p:cNvPicPr>
            <p:nvPr/>
          </p:nvPicPr>
          <p:blipFill>
            <a:blip r:embed="rId20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57721" y="1600200"/>
              <a:ext cx="685800" cy="685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349" name="TextBox 348"/>
            <p:cNvSpPr txBox="1">
              <a:spLocks noChangeAspect="1"/>
            </p:cNvSpPr>
            <p:nvPr/>
          </p:nvSpPr>
          <p:spPr>
            <a:xfrm>
              <a:off x="3429000" y="1600200"/>
              <a:ext cx="173736" cy="10972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3.5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50" name="TextBox 349"/>
            <p:cNvSpPr txBox="1">
              <a:spLocks noChangeAspect="1"/>
            </p:cNvSpPr>
            <p:nvPr/>
          </p:nvSpPr>
          <p:spPr>
            <a:xfrm>
              <a:off x="3864864" y="1600201"/>
              <a:ext cx="173736" cy="95606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1.4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51" name="TextBox 350"/>
            <p:cNvSpPr txBox="1">
              <a:spLocks/>
            </p:cNvSpPr>
            <p:nvPr/>
          </p:nvSpPr>
          <p:spPr>
            <a:xfrm>
              <a:off x="3864864" y="2076942"/>
              <a:ext cx="173736" cy="109728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9.4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352" name="TextBox 351"/>
            <p:cNvSpPr txBox="1">
              <a:spLocks/>
            </p:cNvSpPr>
            <p:nvPr/>
          </p:nvSpPr>
          <p:spPr>
            <a:xfrm>
              <a:off x="3429004" y="2076943"/>
              <a:ext cx="173736" cy="109728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85.7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4934712" y="1779492"/>
            <a:ext cx="704088" cy="676656"/>
            <a:chOff x="4934712" y="1600200"/>
            <a:chExt cx="704088" cy="676656"/>
          </a:xfrm>
        </p:grpSpPr>
        <p:pic>
          <p:nvPicPr>
            <p:cNvPr id="224" name="Picture 16"/>
            <p:cNvPicPr>
              <a:picLocks noChangeAspect="1" noChangeArrowheads="1"/>
            </p:cNvPicPr>
            <p:nvPr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34712" y="1600200"/>
              <a:ext cx="676656" cy="6766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25" name="TextBox 224"/>
            <p:cNvSpPr txBox="1">
              <a:spLocks noChangeAspect="1"/>
            </p:cNvSpPr>
            <p:nvPr/>
          </p:nvSpPr>
          <p:spPr>
            <a:xfrm>
              <a:off x="5018910" y="1600201"/>
              <a:ext cx="162690" cy="103019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1.3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26" name="TextBox 225"/>
            <p:cNvSpPr txBox="1">
              <a:spLocks noChangeAspect="1"/>
            </p:cNvSpPr>
            <p:nvPr/>
          </p:nvSpPr>
          <p:spPr>
            <a:xfrm>
              <a:off x="5494397" y="1600200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1.1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27" name="TextBox 226"/>
            <p:cNvSpPr txBox="1">
              <a:spLocks noChangeAspect="1"/>
            </p:cNvSpPr>
            <p:nvPr/>
          </p:nvSpPr>
          <p:spPr>
            <a:xfrm>
              <a:off x="5410200" y="2088007"/>
              <a:ext cx="186750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48.2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28" name="TextBox 227"/>
            <p:cNvSpPr txBox="1">
              <a:spLocks noChangeAspect="1"/>
            </p:cNvSpPr>
            <p:nvPr/>
          </p:nvSpPr>
          <p:spPr>
            <a:xfrm>
              <a:off x="5020666" y="2078863"/>
              <a:ext cx="160934" cy="10058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49.4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6400800" y="941292"/>
            <a:ext cx="667512" cy="667512"/>
            <a:chOff x="6495288" y="762000"/>
            <a:chExt cx="667512" cy="667512"/>
          </a:xfrm>
        </p:grpSpPr>
        <p:pic>
          <p:nvPicPr>
            <p:cNvPr id="287" name="Picture 1043"/>
            <p:cNvPicPr>
              <a:picLocks noChangeArrowheads="1"/>
            </p:cNvPicPr>
            <p:nvPr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95288" y="762000"/>
              <a:ext cx="667512" cy="667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>
                  <a:effectLst>
                    <a:outerShdw blurRad="63500" dist="38099" dir="2700000" algn="ctr" rotWithShape="0">
                      <a:schemeClr val="bg2">
                        <a:alpha val="74998"/>
                      </a:schemeClr>
                    </a:outerShdw>
                  </a:effectLst>
                </a14:hiddenEffects>
              </a:ext>
            </a:extLst>
          </p:spPr>
        </p:pic>
        <p:sp>
          <p:nvSpPr>
            <p:cNvPr id="283" name="TextBox 282"/>
            <p:cNvSpPr txBox="1">
              <a:spLocks noChangeAspect="1"/>
            </p:cNvSpPr>
            <p:nvPr/>
          </p:nvSpPr>
          <p:spPr>
            <a:xfrm>
              <a:off x="6561197" y="762000"/>
              <a:ext cx="144403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11.2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84" name="TextBox 283"/>
            <p:cNvSpPr txBox="1">
              <a:spLocks/>
            </p:cNvSpPr>
            <p:nvPr/>
          </p:nvSpPr>
          <p:spPr>
            <a:xfrm>
              <a:off x="6981941" y="762000"/>
              <a:ext cx="162691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2.7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85" name="TextBox 284"/>
            <p:cNvSpPr txBox="1">
              <a:spLocks noChangeAspect="1"/>
            </p:cNvSpPr>
            <p:nvPr/>
          </p:nvSpPr>
          <p:spPr>
            <a:xfrm>
              <a:off x="6981941" y="1259242"/>
              <a:ext cx="180859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22.0</a:t>
              </a:r>
              <a:endParaRPr lang="en-US" sz="600" b="1" dirty="0">
                <a:latin typeface="Arial"/>
                <a:cs typeface="Arial"/>
              </a:endParaRPr>
            </a:p>
          </p:txBody>
        </p:sp>
        <p:sp>
          <p:nvSpPr>
            <p:cNvPr id="286" name="TextBox 285"/>
            <p:cNvSpPr txBox="1">
              <a:spLocks/>
            </p:cNvSpPr>
            <p:nvPr/>
          </p:nvSpPr>
          <p:spPr>
            <a:xfrm>
              <a:off x="6561197" y="1259242"/>
              <a:ext cx="182880" cy="91440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 anchor="ctr">
              <a:noAutofit/>
            </a:bodyPr>
            <a:lstStyle/>
            <a:p>
              <a:pPr algn="ctr"/>
              <a:r>
                <a:rPr lang="en-US" sz="600" b="1" dirty="0" smtClean="0">
                  <a:latin typeface="Arial"/>
                  <a:cs typeface="Arial"/>
                </a:rPr>
                <a:t>64.2</a:t>
              </a:r>
              <a:endParaRPr lang="en-US" sz="600" b="1" dirty="0">
                <a:latin typeface="Arial"/>
                <a:cs typeface="Arial"/>
              </a:endParaRPr>
            </a:p>
          </p:txBody>
        </p:sp>
      </p:grpSp>
      <p:sp>
        <p:nvSpPr>
          <p:cNvPr id="7" name="TextBox 6"/>
          <p:cNvSpPr txBox="1">
            <a:spLocks noChangeAspect="1"/>
          </p:cNvSpPr>
          <p:nvPr/>
        </p:nvSpPr>
        <p:spPr>
          <a:xfrm>
            <a:off x="146870" y="2915920"/>
            <a:ext cx="84874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Times New Roman"/>
                <a:cs typeface="Times New Roman"/>
              </a:rPr>
              <a:t>Changes in Ki-67 expression within CD4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b="1" dirty="0">
                <a:latin typeface="Times New Roman"/>
                <a:cs typeface="Times New Roman"/>
              </a:rPr>
              <a:t> and CD8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b="1" dirty="0">
                <a:latin typeface="Times New Roman"/>
                <a:cs typeface="Times New Roman"/>
              </a:rPr>
              <a:t> T cell subsets examined over time after anti-</a:t>
            </a:r>
            <a:r>
              <a:rPr lang="en-US" sz="1200" b="1" dirty="0" smtClean="0">
                <a:latin typeface="Times New Roman"/>
                <a:cs typeface="Times New Roman"/>
              </a:rPr>
              <a:t>OX40 from patients in cohorts 1 and 2.</a:t>
            </a:r>
            <a:r>
              <a:rPr lang="en-US" sz="1200" dirty="0" smtClean="0">
                <a:latin typeface="Times New Roman"/>
                <a:cs typeface="Times New Roman"/>
              </a:rPr>
              <a:t>  </a:t>
            </a:r>
            <a:r>
              <a:rPr lang="en-US" sz="1200" dirty="0">
                <a:latin typeface="Times New Roman"/>
                <a:cs typeface="Times New Roman"/>
              </a:rPr>
              <a:t>PBMC were analyzed using a multi-color flow </a:t>
            </a:r>
            <a:r>
              <a:rPr lang="en-US" sz="1200" dirty="0" err="1" smtClean="0">
                <a:latin typeface="Times New Roman"/>
                <a:cs typeface="Times New Roman"/>
              </a:rPr>
              <a:t>cytometry</a:t>
            </a:r>
            <a:r>
              <a:rPr lang="en-US" sz="1200" dirty="0">
                <a:latin typeface="Times New Roman"/>
                <a:cs typeface="Times New Roman"/>
              </a:rPr>
              <a:t> </a:t>
            </a:r>
            <a:r>
              <a:rPr lang="en-US" sz="1200" dirty="0" smtClean="0">
                <a:latin typeface="Times New Roman"/>
                <a:cs typeface="Times New Roman"/>
              </a:rPr>
              <a:t>at different time post anti-OX40 administration. </a:t>
            </a:r>
            <a:r>
              <a:rPr lang="en-US" sz="1200" dirty="0">
                <a:latin typeface="Times New Roman"/>
                <a:cs typeface="Times New Roman"/>
              </a:rPr>
              <a:t>(A) Cells gated on CD3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CD95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CD4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analyzed for FoxP3 and Ki-67. (B) Cells gated on CD3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CD95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CD8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T cells analyzed for CD28 and Ki-67.</a:t>
            </a:r>
            <a:r>
              <a:rPr lang="en-US" sz="1200" dirty="0" smtClean="0">
                <a:latin typeface="Times New Roman"/>
                <a:cs typeface="Times New Roman"/>
              </a:rPr>
              <a:t>  These patients illustrate average fold-increase changes in proliferating T cells after anti-OX40.</a:t>
            </a:r>
            <a:endParaRPr lang="en-US" sz="1200" dirty="0"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26508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64925" y="328866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Figure 7</a:t>
            </a:r>
            <a:endParaRPr lang="en-US" sz="1600" b="1" dirty="0">
              <a:latin typeface="Arial"/>
              <a:cs typeface="Arial"/>
            </a:endParaRPr>
          </a:p>
        </p:txBody>
      </p:sp>
      <p:pic>
        <p:nvPicPr>
          <p:cNvPr id="8" name="Picture 7" descr="1 - Figure 3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8810" y="807780"/>
            <a:ext cx="4914900" cy="42672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5610" y="5074980"/>
            <a:ext cx="512139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Increased </a:t>
            </a:r>
            <a:r>
              <a:rPr lang="en-US" sz="1200" b="1" dirty="0">
                <a:latin typeface="Times New Roman"/>
                <a:cs typeface="Times New Roman"/>
              </a:rPr>
              <a:t>proliferation of CD4</a:t>
            </a:r>
            <a:r>
              <a:rPr lang="en-US" sz="1200" b="1" baseline="30000" dirty="0">
                <a:latin typeface="Times New Roman"/>
                <a:cs typeface="Times New Roman"/>
              </a:rPr>
              <a:t>+</a:t>
            </a:r>
            <a:r>
              <a:rPr lang="en-US" sz="1200" b="1" dirty="0">
                <a:latin typeface="Times New Roman"/>
                <a:cs typeface="Times New Roman"/>
              </a:rPr>
              <a:t> Foxp3</a:t>
            </a:r>
            <a:r>
              <a:rPr lang="en-US" sz="1200" b="1" baseline="30000" dirty="0">
                <a:latin typeface="Times New Roman"/>
                <a:cs typeface="Times New Roman"/>
              </a:rPr>
              <a:t>-</a:t>
            </a:r>
            <a:r>
              <a:rPr lang="en-US" sz="1200" b="1" dirty="0">
                <a:latin typeface="Times New Roman"/>
                <a:cs typeface="Times New Roman"/>
              </a:rPr>
              <a:t> T cells and CD8</a:t>
            </a:r>
            <a:r>
              <a:rPr lang="en-US" sz="1200" b="1" baseline="30000" dirty="0">
                <a:latin typeface="Times New Roman"/>
                <a:cs typeface="Times New Roman"/>
              </a:rPr>
              <a:t>+</a:t>
            </a:r>
            <a:r>
              <a:rPr lang="en-US" sz="1200" b="1" dirty="0">
                <a:latin typeface="Times New Roman"/>
                <a:cs typeface="Times New Roman"/>
              </a:rPr>
              <a:t> T cells correlates with a decrease or stabilization of tumor burden. </a:t>
            </a:r>
            <a:r>
              <a:rPr lang="en-US" sz="1200" dirty="0">
                <a:latin typeface="Times New Roman"/>
                <a:cs typeface="Times New Roman"/>
              </a:rPr>
              <a:t>Patients treated with anti-OX40 were stratified into two groups based on progression of disease </a:t>
            </a:r>
            <a:r>
              <a:rPr lang="en-US" sz="1200" dirty="0" smtClean="0">
                <a:latin typeface="Times New Roman"/>
                <a:cs typeface="Times New Roman"/>
              </a:rPr>
              <a:t>(</a:t>
            </a:r>
            <a:r>
              <a:rPr lang="en-US" sz="1200" dirty="0" err="1" smtClean="0">
                <a:latin typeface="Times New Roman"/>
                <a:cs typeface="Times New Roman"/>
              </a:rPr>
              <a:t>progressors</a:t>
            </a:r>
            <a:r>
              <a:rPr lang="en-US" sz="1200" dirty="0" smtClean="0">
                <a:latin typeface="Times New Roman"/>
                <a:cs typeface="Times New Roman"/>
              </a:rPr>
              <a:t>)</a:t>
            </a:r>
            <a:r>
              <a:rPr lang="en-US" sz="1200" dirty="0">
                <a:latin typeface="Times New Roman"/>
                <a:cs typeface="Times New Roman"/>
              </a:rPr>
              <a:t>, n = 10 or regression/stabilization of disease </a:t>
            </a:r>
            <a:r>
              <a:rPr lang="en-US" sz="1200" dirty="0" smtClean="0">
                <a:latin typeface="Times New Roman"/>
                <a:cs typeface="Times New Roman"/>
              </a:rPr>
              <a:t>(non</a:t>
            </a:r>
            <a:r>
              <a:rPr lang="en-US" sz="1200" dirty="0">
                <a:latin typeface="Times New Roman"/>
                <a:cs typeface="Times New Roman"/>
              </a:rPr>
              <a:t>-</a:t>
            </a:r>
            <a:r>
              <a:rPr lang="en-US" sz="1200" dirty="0" err="1" smtClean="0">
                <a:latin typeface="Times New Roman"/>
                <a:cs typeface="Times New Roman"/>
              </a:rPr>
              <a:t>progressors</a:t>
            </a:r>
            <a:r>
              <a:rPr lang="en-US" sz="1200" dirty="0" smtClean="0">
                <a:latin typeface="Times New Roman"/>
                <a:cs typeface="Times New Roman"/>
              </a:rPr>
              <a:t>)</a:t>
            </a:r>
            <a:r>
              <a:rPr lang="en-US" sz="1200" dirty="0">
                <a:latin typeface="Times New Roman"/>
                <a:cs typeface="Times New Roman"/>
              </a:rPr>
              <a:t>, n = 19.  The average-fold increase in Ki-67 expression of PBMC was determined in the following four different cell sub-populations; (A) CD3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CD95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CD4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Foxp3</a:t>
            </a:r>
            <a:r>
              <a:rPr lang="en-US" sz="1200" baseline="30000" dirty="0">
                <a:latin typeface="Times New Roman"/>
                <a:cs typeface="Times New Roman"/>
              </a:rPr>
              <a:t>-</a:t>
            </a:r>
            <a:r>
              <a:rPr lang="en-US" sz="1200" dirty="0">
                <a:latin typeface="Times New Roman"/>
                <a:cs typeface="Times New Roman"/>
              </a:rPr>
              <a:t> T cells, (B) CD3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CD95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CD8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T cells, (C) CD3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CD95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, CD4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Foxp3</a:t>
            </a:r>
            <a:r>
              <a:rPr lang="en-US" sz="1200" baseline="30000" dirty="0">
                <a:latin typeface="Times New Roman"/>
                <a:cs typeface="Times New Roman"/>
              </a:rPr>
              <a:t>+</a:t>
            </a:r>
            <a:r>
              <a:rPr lang="en-US" sz="1200" dirty="0">
                <a:latin typeface="Times New Roman"/>
                <a:cs typeface="Times New Roman"/>
              </a:rPr>
              <a:t> T cells and (D) CD3</a:t>
            </a:r>
            <a:r>
              <a:rPr lang="en-US" sz="1200" baseline="30000" dirty="0">
                <a:latin typeface="Times New Roman"/>
                <a:cs typeface="Times New Roman"/>
              </a:rPr>
              <a:t>-</a:t>
            </a:r>
            <a:r>
              <a:rPr lang="en-US" sz="1200" dirty="0">
                <a:latin typeface="Times New Roman"/>
                <a:cs typeface="Times New Roman"/>
              </a:rPr>
              <a:t> NK cells. *p=0.021, ** p=0.003, *** p=0.001, **** p=0.01.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4755754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4678" y="317526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Figure 8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4678" y="5012380"/>
            <a:ext cx="65089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/>
                <a:cs typeface="Times New Roman"/>
              </a:rPr>
              <a:t>Ki-67 expression by monkey CD4</a:t>
            </a:r>
            <a:r>
              <a:rPr lang="en-US" sz="1200" b="1" baseline="30000" dirty="0" smtClean="0">
                <a:latin typeface="Times New Roman"/>
                <a:cs typeface="Times New Roman"/>
              </a:rPr>
              <a:t>+</a:t>
            </a:r>
            <a:r>
              <a:rPr lang="en-US" sz="1200" b="1" dirty="0" smtClean="0">
                <a:latin typeface="Times New Roman"/>
                <a:cs typeface="Times New Roman"/>
              </a:rPr>
              <a:t> and CD8</a:t>
            </a:r>
            <a:r>
              <a:rPr lang="en-US" sz="1200" b="1" baseline="30000" dirty="0" smtClean="0">
                <a:latin typeface="Times New Roman"/>
                <a:cs typeface="Times New Roman"/>
              </a:rPr>
              <a:t>+</a:t>
            </a:r>
            <a:r>
              <a:rPr lang="en-US" sz="1200" baseline="30000" dirty="0" smtClean="0">
                <a:latin typeface="Times New Roman"/>
                <a:cs typeface="Times New Roman"/>
              </a:rPr>
              <a:t> </a:t>
            </a:r>
            <a:r>
              <a:rPr lang="en-US" sz="1200" b="1" dirty="0" smtClean="0">
                <a:latin typeface="Times New Roman"/>
                <a:cs typeface="Times New Roman"/>
              </a:rPr>
              <a:t>memory T cells after the administration of anti-OX40 , mouse Immunoglobulin or monkey OX40L:Ig.</a:t>
            </a:r>
            <a:r>
              <a:rPr lang="en-US" sz="1200" dirty="0" smtClean="0">
                <a:latin typeface="Times New Roman"/>
                <a:cs typeface="Times New Roman"/>
              </a:rPr>
              <a:t>  As in Figure </a:t>
            </a:r>
            <a:r>
              <a:rPr lang="en-US" sz="1200" dirty="0" smtClean="0">
                <a:latin typeface="Times New Roman"/>
                <a:cs typeface="Times New Roman"/>
              </a:rPr>
              <a:t>3, </a:t>
            </a:r>
            <a:r>
              <a:rPr lang="en-US" sz="1200" dirty="0" smtClean="0">
                <a:latin typeface="Times New Roman"/>
                <a:cs typeface="Times New Roman"/>
              </a:rPr>
              <a:t>fold-increase of Ki-67 expression was calculated in both CD4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and CD8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T cells. (</a:t>
            </a:r>
            <a:r>
              <a:rPr lang="en-US" sz="1200" b="1" dirty="0" smtClean="0">
                <a:latin typeface="Times New Roman"/>
                <a:cs typeface="Times New Roman"/>
              </a:rPr>
              <a:t>A-B</a:t>
            </a:r>
            <a:r>
              <a:rPr lang="en-US" sz="1200" dirty="0" smtClean="0">
                <a:latin typeface="Times New Roman"/>
                <a:cs typeface="Times New Roman"/>
              </a:rPr>
              <a:t>) Four monkeys per group were immunized with tetanus and received anti-OX40 or mouse</a:t>
            </a:r>
            <a:r>
              <a:rPr lang="en-US" sz="1200" dirty="0" smtClean="0">
                <a:latin typeface="Times New Roman"/>
                <a:cs typeface="Times New Roman"/>
              </a:rPr>
              <a:t> immunoglobulin </a:t>
            </a:r>
            <a:r>
              <a:rPr lang="en-US" sz="1200" dirty="0" smtClean="0">
                <a:latin typeface="Times New Roman"/>
                <a:cs typeface="Times New Roman"/>
              </a:rPr>
              <a:t>1mg/kg </a:t>
            </a:r>
            <a:r>
              <a:rPr lang="en-US" sz="1200" dirty="0" err="1" smtClean="0">
                <a:latin typeface="Times New Roman"/>
                <a:cs typeface="Times New Roman"/>
              </a:rPr>
              <a:t>i.v</a:t>
            </a:r>
            <a:r>
              <a:rPr lang="en-US" sz="1200" dirty="0" smtClean="0">
                <a:latin typeface="Times New Roman"/>
                <a:cs typeface="Times New Roman"/>
              </a:rPr>
              <a:t>. (</a:t>
            </a:r>
            <a:r>
              <a:rPr lang="en-US" sz="1200" b="1" dirty="0" smtClean="0">
                <a:latin typeface="Times New Roman"/>
                <a:cs typeface="Times New Roman"/>
              </a:rPr>
              <a:t>C-D</a:t>
            </a:r>
            <a:r>
              <a:rPr lang="en-US" sz="1200" dirty="0" smtClean="0">
                <a:latin typeface="Times New Roman"/>
                <a:cs typeface="Times New Roman"/>
              </a:rPr>
              <a:t>) Four monkeys were infused with 1mg/kg of</a:t>
            </a:r>
            <a:r>
              <a:rPr lang="en-US" sz="1200" dirty="0" smtClean="0">
                <a:latin typeface="Times New Roman"/>
                <a:cs typeface="Times New Roman"/>
              </a:rPr>
              <a:t> monkey </a:t>
            </a:r>
            <a:r>
              <a:rPr lang="en-US" sz="1200" dirty="0" smtClean="0">
                <a:latin typeface="Times New Roman"/>
                <a:cs typeface="Times New Roman"/>
              </a:rPr>
              <a:t>OX40L:Ig.  </a:t>
            </a:r>
            <a:r>
              <a:rPr lang="en-US" sz="1200" b="1" dirty="0" smtClean="0">
                <a:latin typeface="Times New Roman"/>
                <a:cs typeface="Times New Roman"/>
              </a:rPr>
              <a:t>(A-C</a:t>
            </a:r>
            <a:r>
              <a:rPr lang="en-US" sz="1200" dirty="0" smtClean="0">
                <a:latin typeface="Times New Roman"/>
                <a:cs typeface="Times New Roman"/>
              </a:rPr>
              <a:t>) Cells gated on CD3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, CD95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CD4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T cells, (</a:t>
            </a:r>
            <a:r>
              <a:rPr lang="en-US" sz="1200" b="1" dirty="0" smtClean="0">
                <a:latin typeface="Times New Roman"/>
                <a:cs typeface="Times New Roman"/>
              </a:rPr>
              <a:t>B-D</a:t>
            </a:r>
            <a:r>
              <a:rPr lang="en-US" sz="1200" dirty="0" smtClean="0">
                <a:latin typeface="Times New Roman"/>
                <a:cs typeface="Times New Roman"/>
              </a:rPr>
              <a:t>) cells gated on CD3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CD95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CD8</a:t>
            </a:r>
            <a:r>
              <a:rPr lang="en-US" sz="1200" baseline="30000" dirty="0" smtClean="0">
                <a:latin typeface="Times New Roman"/>
                <a:cs typeface="Times New Roman"/>
              </a:rPr>
              <a:t>+</a:t>
            </a:r>
            <a:r>
              <a:rPr lang="en-US" sz="1200" dirty="0" smtClean="0">
                <a:latin typeface="Times New Roman"/>
                <a:cs typeface="Times New Roman"/>
              </a:rPr>
              <a:t> and assessed for fold-increase in Ki-67. </a:t>
            </a:r>
          </a:p>
        </p:txBody>
      </p:sp>
      <p:pic>
        <p:nvPicPr>
          <p:cNvPr id="8" name="Picture 7" descr="1 - Figure 6 Supp.pd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00" y="780769"/>
            <a:ext cx="6096000" cy="4230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38773128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635000" y="368300"/>
            <a:ext cx="23850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Arial"/>
                <a:cs typeface="Arial"/>
              </a:rPr>
              <a:t>Supplemental Figure 9</a:t>
            </a:r>
            <a:endParaRPr lang="en-US" sz="1600" b="1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35000" y="3403600"/>
            <a:ext cx="40767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dirty="0">
                <a:latin typeface="Times New Roman"/>
                <a:cs typeface="Times New Roman"/>
              </a:rPr>
              <a:t>Determination of the Endpoint </a:t>
            </a:r>
            <a:r>
              <a:rPr lang="en-US" sz="1200" b="1" dirty="0" smtClean="0">
                <a:latin typeface="Times New Roman"/>
                <a:cs typeface="Times New Roman"/>
              </a:rPr>
              <a:t>Titer for anti-KLH </a:t>
            </a:r>
            <a:r>
              <a:rPr lang="en-US" sz="1200" b="1" dirty="0" err="1" smtClean="0">
                <a:latin typeface="Times New Roman"/>
                <a:cs typeface="Times New Roman"/>
              </a:rPr>
              <a:t>Ab</a:t>
            </a:r>
            <a:endParaRPr lang="en-US" sz="1200" dirty="0">
              <a:latin typeface="Times New Roman"/>
              <a:cs typeface="Times New Roman"/>
            </a:endParaRPr>
          </a:p>
          <a:p>
            <a:pPr algn="just"/>
            <a:r>
              <a:rPr lang="en-US" sz="1200" dirty="0">
                <a:latin typeface="Times New Roman"/>
                <a:cs typeface="Times New Roman"/>
              </a:rPr>
              <a:t>To determine the titer for each ELISA, a cut-off optical density (OD) value was established that would determine the dilution at which the sera would be considered positive (endpoint dilution).   </a:t>
            </a:r>
            <a:r>
              <a:rPr lang="en-US" sz="1200">
                <a:latin typeface="Times New Roman"/>
                <a:cs typeface="Times New Roman"/>
              </a:rPr>
              <a:t>The</a:t>
            </a:r>
            <a:r>
              <a:rPr lang="en-US" sz="1200" smtClean="0">
                <a:latin typeface="Times New Roman"/>
                <a:cs typeface="Times New Roman"/>
              </a:rPr>
              <a:t> best </a:t>
            </a:r>
            <a:r>
              <a:rPr lang="en-US" sz="1200" dirty="0">
                <a:latin typeface="Times New Roman"/>
                <a:cs typeface="Times New Roman"/>
              </a:rPr>
              <a:t>fit curve generated by the 1-phase</a:t>
            </a:r>
            <a:r>
              <a:rPr lang="en-US" sz="1200" dirty="0" smtClean="0">
                <a:latin typeface="Times New Roman"/>
                <a:cs typeface="Times New Roman"/>
              </a:rPr>
              <a:t> decay </a:t>
            </a:r>
            <a:r>
              <a:rPr lang="en-US" sz="1200" dirty="0">
                <a:latin typeface="Times New Roman"/>
                <a:cs typeface="Times New Roman"/>
              </a:rPr>
              <a:t>model was used to determine the OD values for the bottom plateau for each ELISA plate.  The mean for all of the plateaus on the plate + 4 standard deviations was used as the cut-off </a:t>
            </a:r>
            <a:r>
              <a:rPr lang="en-US" sz="1200" dirty="0" smtClean="0">
                <a:latin typeface="Times New Roman"/>
                <a:cs typeface="Times New Roman"/>
              </a:rPr>
              <a:t>OD (0.181).</a:t>
            </a:r>
            <a:r>
              <a:rPr lang="en-US" sz="1200" dirty="0">
                <a:latin typeface="Times New Roman"/>
                <a:cs typeface="Times New Roman"/>
              </a:rPr>
              <a:t>  To determine the endpoint dilution associated with the cut-off OD, the curve parameters for the 1-Phase decay curve “Y=(Y0 - Plateau)*</a:t>
            </a:r>
            <a:r>
              <a:rPr lang="en-US" sz="1200" dirty="0" err="1" smtClean="0">
                <a:latin typeface="Times New Roman"/>
                <a:cs typeface="Times New Roman"/>
              </a:rPr>
              <a:t>exp</a:t>
            </a:r>
            <a:r>
              <a:rPr lang="en-US" sz="1200" dirty="0" smtClean="0">
                <a:latin typeface="Times New Roman"/>
                <a:cs typeface="Times New Roman"/>
              </a:rPr>
              <a:t> (</a:t>
            </a:r>
            <a:r>
              <a:rPr lang="en-US" sz="1200" dirty="0">
                <a:latin typeface="Times New Roman"/>
                <a:cs typeface="Times New Roman"/>
              </a:rPr>
              <a:t>-K*X) + Plateau” was re-written as “X=(LN((Y-Plateau)/(Y0 - Plateau)))/-K.  The resulting X value is the endpoint dilution</a:t>
            </a:r>
            <a:r>
              <a:rPr lang="en-US" sz="1200" dirty="0" smtClean="0">
                <a:latin typeface="Times New Roman"/>
                <a:cs typeface="Times New Roman"/>
              </a:rPr>
              <a:t>. Filled squares baseline serum (before KLH vaccine) and filled triangles Day 15 serum (after KLH and anti-OX40).</a:t>
            </a:r>
            <a:endParaRPr lang="en-US" sz="1200" dirty="0">
              <a:latin typeface="Times New Roman"/>
              <a:cs typeface="Times New Roman"/>
            </a:endParaRPr>
          </a:p>
        </p:txBody>
      </p:sp>
      <p:pic>
        <p:nvPicPr>
          <p:cNvPr id="8" name="Picture 7" descr="1 - Layout-1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:p="http://schemas.openxmlformats.org/presentationml/2006/main" xmlns:r="http://schemas.openxmlformats.org/officeDocument/2006/relationships" xmlns:a="http://schemas.openxmlformats.org/drawingml/2006/main" xmlns="" val="0"/>
              </a:ext>
            </a:extLst>
          </a:blip>
          <a:stretch>
            <a:fillRect/>
          </a:stretch>
        </p:blipFill>
        <p:spPr>
          <a:xfrm>
            <a:off x="736600" y="1117600"/>
            <a:ext cx="2850078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:p="http://schemas.openxmlformats.org/presentationml/2006/main" xmlns:r="http://schemas.openxmlformats.org/officeDocument/2006/relationships" xmlns:a="http://schemas.openxmlformats.org/drawingml/2006/main" xmlns="" val="8836408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1320</Words>
  <Application>Microsoft Macintosh PowerPoint</Application>
  <PresentationFormat>On-screen Show (4:3)</PresentationFormat>
  <Paragraphs>149</Paragraphs>
  <Slides>9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OHSU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Magdalena Kovacsovics</dc:creator>
  <cp:lastModifiedBy>Brendan Curti</cp:lastModifiedBy>
  <cp:revision>14</cp:revision>
  <cp:lastPrinted>2012-03-20T18:39:04Z</cp:lastPrinted>
  <dcterms:created xsi:type="dcterms:W3CDTF">2013-09-11T16:49:53Z</dcterms:created>
  <dcterms:modified xsi:type="dcterms:W3CDTF">2013-09-11T16:56:17Z</dcterms:modified>
</cp:coreProperties>
</file>